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72" r:id="rId14"/>
  </p:sldIdLst>
  <p:sldSz cx="9144000" cy="5143500" type="screen16x9"/>
  <p:notesSz cx="6858000" cy="9144000"/>
  <p:embeddedFontLst>
    <p:embeddedFont>
      <p:font typeface="Be Vietnam Pro" panose="020B0604020202020204" charset="0"/>
      <p:regular r:id="rId16"/>
      <p:bold r:id="rId17"/>
      <p:italic r:id="rId18"/>
      <p:boldItalic r:id="rId19"/>
    </p:embeddedFont>
    <p:embeddedFont>
      <p:font typeface="Manrope Medium" panose="020B0604020202020204" charset="0"/>
      <p:regular r:id="rId20"/>
      <p:bold r:id="rId21"/>
    </p:embeddedFont>
    <p:embeddedFont>
      <p:font typeface="McLaren" panose="020B0604020202020204" charset="0"/>
      <p:regular r:id="rId22"/>
    </p:embeddedFont>
    <p:embeddedFont>
      <p:font typeface="Nunito Light" pitchFamily="2" charset="0"/>
      <p:regular r:id="rId23"/>
      <p: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789548-874C-445E-A20B-FBAB284A8EDD}">
  <a:tblStyle styleId="{F9789548-874C-445E-A20B-FBAB284A8E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79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108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3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050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1b706bd00b_2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1b706bd00b_2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39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65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01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2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489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74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10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32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869250" y="1609400"/>
            <a:ext cx="7405800" cy="2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2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2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390749" y="325050"/>
            <a:ext cx="212900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Тема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5" name="Google Shape;125;p29">
            <a:hlinkClick r:id="rId4" action="ppaction://hlinksldjump"/>
          </p:cNvPr>
          <p:cNvSpPr/>
          <p:nvPr/>
        </p:nvSpPr>
        <p:spPr>
          <a:xfrm>
            <a:off x="3319352" y="325050"/>
            <a:ext cx="178721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Процес</a:t>
            </a:r>
            <a:r>
              <a:rPr lang="bg-BG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5" action="ppaction://hlinksldjump"/>
          </p:cNvPr>
          <p:cNvSpPr/>
          <p:nvPr/>
        </p:nvSpPr>
        <p:spPr>
          <a:xfrm>
            <a:off x="5106567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Код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7" name="Google Shape;127;p29">
            <a:hlinkClick r:id="rId6" action="ppaction://hlinksldjump"/>
          </p:cNvPr>
          <p:cNvSpPr/>
          <p:nvPr/>
        </p:nvSpPr>
        <p:spPr>
          <a:xfrm>
            <a:off x="6876681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Резултат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416706" y="1033931"/>
            <a:ext cx="6310588" cy="2785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Курсов проект</a:t>
            </a:r>
            <a:br>
              <a:rPr lang="bg-BG" sz="48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bg-BG" sz="48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 тема:</a:t>
            </a:r>
            <a:br>
              <a:rPr lang="bg-BG" sz="48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48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Webscraping</a:t>
            </a:r>
            <a:r>
              <a:rPr lang="en-GB" sz="48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48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Techmart</a:t>
            </a:r>
            <a:endParaRPr sz="3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2530486" y="3792104"/>
            <a:ext cx="4083028" cy="702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Михаела Папаринова, сп. „Анализ на данни“, ФН: 8</a:t>
            </a:r>
            <a:r>
              <a:rPr lang="de-A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</a:t>
            </a: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0200032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390749" y="325050"/>
            <a:ext cx="212900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Тема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5" name="Google Shape;125;p29">
            <a:hlinkClick r:id="rId4" action="ppaction://hlinksldjump"/>
          </p:cNvPr>
          <p:cNvSpPr/>
          <p:nvPr/>
        </p:nvSpPr>
        <p:spPr>
          <a:xfrm>
            <a:off x="3319352" y="325050"/>
            <a:ext cx="178721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Процес</a:t>
            </a:r>
            <a:r>
              <a:rPr lang="bg-BG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5" action="ppaction://hlinksldjump"/>
          </p:cNvPr>
          <p:cNvSpPr/>
          <p:nvPr/>
        </p:nvSpPr>
        <p:spPr>
          <a:xfrm>
            <a:off x="5106567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Код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7" name="Google Shape;127;p29">
            <a:hlinkClick r:id="rId6" action="ppaction://hlinksldjump"/>
          </p:cNvPr>
          <p:cNvSpPr/>
          <p:nvPr/>
        </p:nvSpPr>
        <p:spPr>
          <a:xfrm>
            <a:off x="6876681" y="325050"/>
            <a:ext cx="1640887" cy="384600"/>
          </a:xfrm>
          <a:prstGeom prst="roundRect">
            <a:avLst>
              <a:gd name="adj" fmla="val 599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Резултат</a:t>
            </a:r>
            <a:endParaRPr sz="1200" b="1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6570C85-79AA-701F-DDC2-384026A3F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966" y="908148"/>
            <a:ext cx="7553380" cy="1785951"/>
          </a:xfrm>
          <a:prstGeom prst="rect">
            <a:avLst/>
          </a:prstGeom>
        </p:spPr>
      </p:pic>
      <p:pic>
        <p:nvPicPr>
          <p:cNvPr id="15" name="Picture 1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96453BF-40D2-CA0D-3DED-7FC73CC4B5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00" y="2990362"/>
            <a:ext cx="7949146" cy="15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4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390749" y="325050"/>
            <a:ext cx="212900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Тема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5" name="Google Shape;125;p29">
            <a:hlinkClick r:id="rId4" action="ppaction://hlinksldjump"/>
          </p:cNvPr>
          <p:cNvSpPr/>
          <p:nvPr/>
        </p:nvSpPr>
        <p:spPr>
          <a:xfrm>
            <a:off x="3319352" y="325050"/>
            <a:ext cx="178721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Процес</a:t>
            </a:r>
            <a:r>
              <a:rPr lang="bg-BG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5" action="ppaction://hlinksldjump"/>
          </p:cNvPr>
          <p:cNvSpPr/>
          <p:nvPr/>
        </p:nvSpPr>
        <p:spPr>
          <a:xfrm>
            <a:off x="5106567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Код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7" name="Google Shape;127;p29">
            <a:hlinkClick r:id="rId6" action="ppaction://hlinksldjump"/>
          </p:cNvPr>
          <p:cNvSpPr/>
          <p:nvPr/>
        </p:nvSpPr>
        <p:spPr>
          <a:xfrm>
            <a:off x="6876681" y="325050"/>
            <a:ext cx="1640887" cy="384600"/>
          </a:xfrm>
          <a:prstGeom prst="roundRect">
            <a:avLst>
              <a:gd name="adj" fmla="val 599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Резултат</a:t>
            </a:r>
            <a:endParaRPr sz="1200" b="1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AFB49F1-F15E-E341-0B4E-949ED164A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50" y="911742"/>
            <a:ext cx="7850744" cy="1529255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53B867F-C0FF-9BBF-4195-C6F85F3D0C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239" y="2812521"/>
            <a:ext cx="8159894" cy="17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8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390749" y="325050"/>
            <a:ext cx="212900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Тема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5" name="Google Shape;125;p29">
            <a:hlinkClick r:id="rId4" action="ppaction://hlinksldjump"/>
          </p:cNvPr>
          <p:cNvSpPr/>
          <p:nvPr/>
        </p:nvSpPr>
        <p:spPr>
          <a:xfrm>
            <a:off x="3319352" y="325050"/>
            <a:ext cx="178721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Процес</a:t>
            </a:r>
            <a:r>
              <a:rPr lang="bg-BG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5" action="ppaction://hlinksldjump"/>
          </p:cNvPr>
          <p:cNvSpPr/>
          <p:nvPr/>
        </p:nvSpPr>
        <p:spPr>
          <a:xfrm>
            <a:off x="5106567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Код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7" name="Google Shape;127;p29">
            <a:hlinkClick r:id="rId6" action="ppaction://hlinksldjump"/>
          </p:cNvPr>
          <p:cNvSpPr/>
          <p:nvPr/>
        </p:nvSpPr>
        <p:spPr>
          <a:xfrm>
            <a:off x="6876681" y="325050"/>
            <a:ext cx="1640887" cy="384600"/>
          </a:xfrm>
          <a:prstGeom prst="roundRect">
            <a:avLst>
              <a:gd name="adj" fmla="val 599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Резултат</a:t>
            </a:r>
            <a:endParaRPr sz="1200" b="1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68D2D56-01FF-ACFE-C124-A3EB9EB9A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272" y="3016958"/>
            <a:ext cx="7707810" cy="153905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1532FB-9A57-0124-7DAD-A526109B6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0233" y="908460"/>
            <a:ext cx="4201600" cy="18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1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45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621" name="Google Shape;621;p45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4" name="Google Shape;624;p45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25;p43">
            <a:extLst>
              <a:ext uri="{FF2B5EF4-FFF2-40B4-BE49-F238E27FC236}">
                <a16:creationId xmlns:a16="http://schemas.microsoft.com/office/drawing/2014/main" id="{60F9B5D2-3F6D-FF8A-4739-A8BD222462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4361" y="1312761"/>
            <a:ext cx="4981275" cy="2247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  <a:latin typeface="+mn-lt"/>
              </a:rPr>
              <a:t>#</a:t>
            </a:r>
            <a:r>
              <a:rPr lang="bg-BG" sz="4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Благодаря</a:t>
            </a:r>
            <a:r>
              <a:rPr lang="bg-BG" sz="4800" dirty="0">
                <a:solidFill>
                  <a:schemeClr val="accent3"/>
                </a:solidFill>
                <a:latin typeface="+mn-lt"/>
              </a:rPr>
              <a:t>!</a:t>
            </a:r>
            <a:br>
              <a:rPr lang="bg-BG" sz="4800" dirty="0">
                <a:solidFill>
                  <a:schemeClr val="accent3"/>
                </a:solidFill>
                <a:latin typeface="+mn-lt"/>
              </a:rPr>
            </a:br>
            <a:endParaRPr sz="48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/>
          <p:nvPr/>
        </p:nvSpPr>
        <p:spPr>
          <a:xfrm>
            <a:off x="1416707" y="325050"/>
            <a:ext cx="2067575" cy="408045"/>
          </a:xfrm>
          <a:prstGeom prst="roundRect">
            <a:avLst>
              <a:gd name="adj" fmla="val 599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Тема</a:t>
            </a:r>
            <a:endParaRPr sz="1200" b="1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5" name="Google Shape;125;p29">
            <a:hlinkClick r:id="rId3" action="ppaction://hlinksldjump"/>
          </p:cNvPr>
          <p:cNvSpPr/>
          <p:nvPr/>
        </p:nvSpPr>
        <p:spPr>
          <a:xfrm>
            <a:off x="3319352" y="325050"/>
            <a:ext cx="178721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Процес</a:t>
            </a:r>
            <a:r>
              <a:rPr lang="bg-BG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4" action="ppaction://hlinksldjump"/>
          </p:cNvPr>
          <p:cNvSpPr/>
          <p:nvPr/>
        </p:nvSpPr>
        <p:spPr>
          <a:xfrm>
            <a:off x="5106567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Код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7" name="Google Shape;127;p29">
            <a:hlinkClick r:id="rId5" action="ppaction://hlinksldjump"/>
          </p:cNvPr>
          <p:cNvSpPr/>
          <p:nvPr/>
        </p:nvSpPr>
        <p:spPr>
          <a:xfrm>
            <a:off x="6876681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Резултат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374729" y="1135626"/>
            <a:ext cx="6394541" cy="2940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Тема на проекта:</a:t>
            </a:r>
            <a:br>
              <a:rPr lang="bg-BG" sz="32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28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за произволна подкатегория продукти .csv файл със следната структура: характеристики (за всяка група продукти х-ките са еднакви, и всяка х-ка е колона), цена, линк към продукта. </a:t>
            </a:r>
            <a:endParaRPr sz="2800" b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83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390749" y="325050"/>
            <a:ext cx="212900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Тема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5" name="Google Shape;125;p29">
            <a:hlinkClick r:id="rId4" action="ppaction://hlinksldjump"/>
          </p:cNvPr>
          <p:cNvSpPr/>
          <p:nvPr/>
        </p:nvSpPr>
        <p:spPr>
          <a:xfrm>
            <a:off x="3330542" y="325050"/>
            <a:ext cx="1891226" cy="384600"/>
          </a:xfrm>
          <a:prstGeom prst="roundRect">
            <a:avLst>
              <a:gd name="adj" fmla="val 599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Процес</a:t>
            </a:r>
            <a:r>
              <a:rPr lang="bg-BG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5" action="ppaction://hlinksldjump"/>
          </p:cNvPr>
          <p:cNvSpPr/>
          <p:nvPr/>
        </p:nvSpPr>
        <p:spPr>
          <a:xfrm>
            <a:off x="5106567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Код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7" name="Google Shape;127;p29">
            <a:hlinkClick r:id="rId6" action="ppaction://hlinksldjump"/>
          </p:cNvPr>
          <p:cNvSpPr/>
          <p:nvPr/>
        </p:nvSpPr>
        <p:spPr>
          <a:xfrm>
            <a:off x="6876681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Резултат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313399" y="945578"/>
            <a:ext cx="6517201" cy="7935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Разглеждане на </a:t>
            </a:r>
            <a:r>
              <a:rPr lang="en-GB" sz="32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</a:t>
            </a:r>
            <a:r>
              <a:rPr lang="bg-BG" sz="32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страницата и отразяване на особености</a:t>
            </a:r>
            <a:endParaRPr sz="3200" b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 descr="SSL Certificate Error на Techmart.bg&#10;">
            <a:extLst>
              <a:ext uri="{FF2B5EF4-FFF2-40B4-BE49-F238E27FC236}">
                <a16:creationId xmlns:a16="http://schemas.microsoft.com/office/drawing/2014/main" id="{DE05334C-ECA4-ABB4-B5F1-D28022E441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396" b="521"/>
          <a:stretch/>
        </p:blipFill>
        <p:spPr>
          <a:xfrm>
            <a:off x="1893117" y="1693210"/>
            <a:ext cx="6809102" cy="298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1CBDE1-BDFC-8651-7F27-0371979C15AB}"/>
              </a:ext>
            </a:extLst>
          </p:cNvPr>
          <p:cNvSpPr txBox="1"/>
          <p:nvPr/>
        </p:nvSpPr>
        <p:spPr>
          <a:xfrm>
            <a:off x="373763" y="1393824"/>
            <a:ext cx="1286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SSL Certificate Error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0AB041-558E-CADE-018A-05AA88FE354A}"/>
              </a:ext>
            </a:extLst>
          </p:cNvPr>
          <p:cNvCxnSpPr>
            <a:cxnSpLocks/>
          </p:cNvCxnSpPr>
          <p:nvPr/>
        </p:nvCxnSpPr>
        <p:spPr>
          <a:xfrm>
            <a:off x="1165412" y="2187398"/>
            <a:ext cx="4458447" cy="126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C83424-F81D-C236-D58D-26435ED5D92D}"/>
              </a:ext>
            </a:extLst>
          </p:cNvPr>
          <p:cNvSpPr txBox="1"/>
          <p:nvPr/>
        </p:nvSpPr>
        <p:spPr>
          <a:xfrm>
            <a:off x="324316" y="2985149"/>
            <a:ext cx="1590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JavaScript Dynamic Programming </a:t>
            </a: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 продуктите</a:t>
            </a:r>
            <a:endParaRPr lang="en-GB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A4DB59-C140-E953-76EB-D1865C1F9206}"/>
              </a:ext>
            </a:extLst>
          </p:cNvPr>
          <p:cNvCxnSpPr>
            <a:cxnSpLocks/>
          </p:cNvCxnSpPr>
          <p:nvPr/>
        </p:nvCxnSpPr>
        <p:spPr>
          <a:xfrm>
            <a:off x="947082" y="3952615"/>
            <a:ext cx="3081059" cy="26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390749" y="325050"/>
            <a:ext cx="212900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Тема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5" name="Google Shape;125;p29">
            <a:hlinkClick r:id="rId4" action="ppaction://hlinksldjump"/>
          </p:cNvPr>
          <p:cNvSpPr/>
          <p:nvPr/>
        </p:nvSpPr>
        <p:spPr>
          <a:xfrm>
            <a:off x="3330542" y="325050"/>
            <a:ext cx="1891226" cy="384600"/>
          </a:xfrm>
          <a:prstGeom prst="roundRect">
            <a:avLst>
              <a:gd name="adj" fmla="val 599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Процес</a:t>
            </a:r>
            <a:r>
              <a:rPr lang="bg-BG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5" action="ppaction://hlinksldjump"/>
          </p:cNvPr>
          <p:cNvSpPr/>
          <p:nvPr/>
        </p:nvSpPr>
        <p:spPr>
          <a:xfrm>
            <a:off x="5106567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Код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7" name="Google Shape;127;p29">
            <a:hlinkClick r:id="rId6" action="ppaction://hlinksldjump"/>
          </p:cNvPr>
          <p:cNvSpPr/>
          <p:nvPr/>
        </p:nvSpPr>
        <p:spPr>
          <a:xfrm>
            <a:off x="6876681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Резултат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313399" y="945578"/>
            <a:ext cx="6517201" cy="7935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Инсталиране на </a:t>
            </a:r>
            <a:r>
              <a:rPr lang="en-GB" sz="32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chromedriver</a:t>
            </a:r>
            <a:r>
              <a:rPr lang="en-GB" sz="32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GB" sz="32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BeautifulSoup</a:t>
            </a:r>
            <a:r>
              <a:rPr lang="en-GB" sz="32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bg-BG" sz="32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 </a:t>
            </a:r>
            <a:r>
              <a:rPr lang="en-GB" sz="32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requests</a:t>
            </a:r>
            <a:endParaRPr sz="3200" b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1DB55D-0EBD-1F26-228E-0AB3517D398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30" t="5503" r="6324" b="170"/>
          <a:stretch/>
        </p:blipFill>
        <p:spPr>
          <a:xfrm>
            <a:off x="1221021" y="1749045"/>
            <a:ext cx="3567940" cy="1353584"/>
          </a:xfrm>
          <a:prstGeom prst="rect">
            <a:avLst/>
          </a:prstGeom>
        </p:spPr>
      </p:pic>
      <p:pic>
        <p:nvPicPr>
          <p:cNvPr id="5" name="Picture 4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CDB70D9D-2C45-45F5-902E-55C1D0624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8778" y="3612810"/>
            <a:ext cx="2392426" cy="63748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A443B49-F8F5-984B-F4F9-9A689A9084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7654" y="1709958"/>
            <a:ext cx="2678053" cy="27561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F71A2B-9741-180A-2BC1-772F73C29062}"/>
              </a:ext>
            </a:extLst>
          </p:cNvPr>
          <p:cNvCxnSpPr/>
          <p:nvPr/>
        </p:nvCxnSpPr>
        <p:spPr>
          <a:xfrm>
            <a:off x="1601694" y="2425837"/>
            <a:ext cx="1207247" cy="171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814E3D-12E6-420B-A4C8-37A558ECFB7C}"/>
              </a:ext>
            </a:extLst>
          </p:cNvPr>
          <p:cNvCxnSpPr/>
          <p:nvPr/>
        </p:nvCxnSpPr>
        <p:spPr>
          <a:xfrm flipV="1">
            <a:off x="3609788" y="4064000"/>
            <a:ext cx="3266892" cy="7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390749" y="325050"/>
            <a:ext cx="212900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Тема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5" name="Google Shape;125;p29">
            <a:hlinkClick r:id="rId4" action="ppaction://hlinksldjump"/>
          </p:cNvPr>
          <p:cNvSpPr/>
          <p:nvPr/>
        </p:nvSpPr>
        <p:spPr>
          <a:xfrm>
            <a:off x="3330542" y="325050"/>
            <a:ext cx="1891226" cy="384600"/>
          </a:xfrm>
          <a:prstGeom prst="roundRect">
            <a:avLst>
              <a:gd name="adj" fmla="val 599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Процес</a:t>
            </a:r>
            <a:r>
              <a:rPr lang="bg-BG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5" action="ppaction://hlinksldjump"/>
          </p:cNvPr>
          <p:cNvSpPr/>
          <p:nvPr/>
        </p:nvSpPr>
        <p:spPr>
          <a:xfrm>
            <a:off x="5106567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Код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7" name="Google Shape;127;p29">
            <a:hlinkClick r:id="rId6" action="ppaction://hlinksldjump"/>
          </p:cNvPr>
          <p:cNvSpPr/>
          <p:nvPr/>
        </p:nvSpPr>
        <p:spPr>
          <a:xfrm>
            <a:off x="6876681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Резултат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89E8BDF-A422-9589-F593-0E16B0FA76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36" y="971875"/>
            <a:ext cx="4058126" cy="288117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379CCB0-3661-5B79-CA5C-97841D3667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920" y="971875"/>
            <a:ext cx="4021735" cy="2881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52C908-8508-0464-5CC6-0F6E215E8D7C}"/>
              </a:ext>
            </a:extLst>
          </p:cNvPr>
          <p:cNvSpPr txBox="1"/>
          <p:nvPr/>
        </p:nvSpPr>
        <p:spPr>
          <a:xfrm>
            <a:off x="1086582" y="4135718"/>
            <a:ext cx="304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BeautifulSoup</a:t>
            </a:r>
            <a:endParaRPr lang="en-GB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0F999-58C6-294F-F54A-BD986227951C}"/>
              </a:ext>
            </a:extLst>
          </p:cNvPr>
          <p:cNvSpPr txBox="1"/>
          <p:nvPr/>
        </p:nvSpPr>
        <p:spPr>
          <a:xfrm>
            <a:off x="5106567" y="4115276"/>
            <a:ext cx="304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259232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390749" y="325050"/>
            <a:ext cx="212900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Тема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5" name="Google Shape;125;p29">
            <a:hlinkClick r:id="rId4" action="ppaction://hlinksldjump"/>
          </p:cNvPr>
          <p:cNvSpPr/>
          <p:nvPr/>
        </p:nvSpPr>
        <p:spPr>
          <a:xfrm>
            <a:off x="3319352" y="325050"/>
            <a:ext cx="178721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Процес</a:t>
            </a:r>
            <a:r>
              <a:rPr lang="bg-BG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5" action="ppaction://hlinksldjump"/>
          </p:cNvPr>
          <p:cNvSpPr/>
          <p:nvPr/>
        </p:nvSpPr>
        <p:spPr>
          <a:xfrm>
            <a:off x="5106567" y="325050"/>
            <a:ext cx="1640887" cy="384600"/>
          </a:xfrm>
          <a:prstGeom prst="roundRect">
            <a:avLst>
              <a:gd name="adj" fmla="val 599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Код</a:t>
            </a:r>
            <a:endParaRPr sz="1200" b="1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7" name="Google Shape;127;p29">
            <a:hlinkClick r:id="rId6" action="ppaction://hlinksldjump"/>
          </p:cNvPr>
          <p:cNvSpPr/>
          <p:nvPr/>
        </p:nvSpPr>
        <p:spPr>
          <a:xfrm>
            <a:off x="6876681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Резултат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75B39B1-105E-253A-88D5-B9AA9B17F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341" y="1094249"/>
            <a:ext cx="5139317" cy="3148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DA2DA8-DDC7-1D5D-91E7-F767EB7C0C76}"/>
              </a:ext>
            </a:extLst>
          </p:cNvPr>
          <p:cNvSpPr txBox="1"/>
          <p:nvPr/>
        </p:nvSpPr>
        <p:spPr>
          <a:xfrm>
            <a:off x="424330" y="1017530"/>
            <a:ext cx="2725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Подготовка: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Премахване на </a:t>
            </a:r>
            <a:r>
              <a:rPr lang="en-GB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SSL certificate verification;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Задаване на </a:t>
            </a:r>
            <a:r>
              <a:rPr lang="en-GB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</a:t>
            </a:r>
            <a:r>
              <a:rPr lang="en-GB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към уебсайта;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</a:t>
            </a: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към уебсайта;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Използвайки </a:t>
            </a:r>
            <a:r>
              <a:rPr lang="en-GB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BeautifulSoup</a:t>
            </a: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анализираме (</a:t>
            </a:r>
            <a:r>
              <a:rPr lang="en-GB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parsing</a:t>
            </a: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r>
              <a:rPr lang="en-GB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HTML</a:t>
            </a: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съдържанието.</a:t>
            </a:r>
            <a:endParaRPr lang="en-GB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7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390749" y="325050"/>
            <a:ext cx="212900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Тема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5" name="Google Shape;125;p29">
            <a:hlinkClick r:id="rId4" action="ppaction://hlinksldjump"/>
          </p:cNvPr>
          <p:cNvSpPr/>
          <p:nvPr/>
        </p:nvSpPr>
        <p:spPr>
          <a:xfrm>
            <a:off x="3319352" y="325050"/>
            <a:ext cx="178721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Процес</a:t>
            </a:r>
            <a:r>
              <a:rPr lang="bg-BG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5" action="ppaction://hlinksldjump"/>
          </p:cNvPr>
          <p:cNvSpPr/>
          <p:nvPr/>
        </p:nvSpPr>
        <p:spPr>
          <a:xfrm>
            <a:off x="5106567" y="325050"/>
            <a:ext cx="1640887" cy="384600"/>
          </a:xfrm>
          <a:prstGeom prst="roundRect">
            <a:avLst>
              <a:gd name="adj" fmla="val 599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Код</a:t>
            </a:r>
            <a:endParaRPr sz="1200" b="1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7" name="Google Shape;127;p29">
            <a:hlinkClick r:id="rId6" action="ppaction://hlinksldjump"/>
          </p:cNvPr>
          <p:cNvSpPr/>
          <p:nvPr/>
        </p:nvSpPr>
        <p:spPr>
          <a:xfrm>
            <a:off x="6876681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Резултат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5BD4EFF4-B618-D01A-BC54-3B60F0916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0118" y="1159849"/>
            <a:ext cx="6007449" cy="2737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0F762-B45E-BEB5-EA6F-C41200CAE9A4}"/>
              </a:ext>
            </a:extLst>
          </p:cNvPr>
          <p:cNvSpPr txBox="1"/>
          <p:nvPr/>
        </p:nvSpPr>
        <p:spPr>
          <a:xfrm>
            <a:off x="325200" y="971875"/>
            <a:ext cx="2142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Извличане на имената, цените и линковете на продуктите чрез таговете и </a:t>
            </a:r>
            <a:r>
              <a:rPr lang="en-GB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itemprops</a:t>
            </a:r>
            <a:r>
              <a:rPr lang="en-GB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от </a:t>
            </a:r>
            <a:r>
              <a:rPr lang="en-GB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HTML </a:t>
            </a: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Създаване на речници за всеки отделен смартфон.</a:t>
            </a:r>
            <a:endParaRPr lang="en-GB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4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390749" y="325050"/>
            <a:ext cx="212900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Тема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5" name="Google Shape;125;p29">
            <a:hlinkClick r:id="rId4" action="ppaction://hlinksldjump"/>
          </p:cNvPr>
          <p:cNvSpPr/>
          <p:nvPr/>
        </p:nvSpPr>
        <p:spPr>
          <a:xfrm>
            <a:off x="3319352" y="325050"/>
            <a:ext cx="178721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Процес</a:t>
            </a:r>
            <a:r>
              <a:rPr lang="bg-BG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5" action="ppaction://hlinksldjump"/>
          </p:cNvPr>
          <p:cNvSpPr/>
          <p:nvPr/>
        </p:nvSpPr>
        <p:spPr>
          <a:xfrm>
            <a:off x="5106567" y="325050"/>
            <a:ext cx="1640887" cy="384600"/>
          </a:xfrm>
          <a:prstGeom prst="roundRect">
            <a:avLst>
              <a:gd name="adj" fmla="val 599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Код</a:t>
            </a:r>
            <a:endParaRPr sz="1200" b="1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7" name="Google Shape;127;p29">
            <a:hlinkClick r:id="rId6" action="ppaction://hlinksldjump"/>
          </p:cNvPr>
          <p:cNvSpPr/>
          <p:nvPr/>
        </p:nvSpPr>
        <p:spPr>
          <a:xfrm>
            <a:off x="6876681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Резултат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57C2655-3BB9-D260-EE45-594E858C6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739" y="1141914"/>
            <a:ext cx="5208701" cy="3017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57281B-A416-59D1-9C9F-0D7EFF0F1464}"/>
              </a:ext>
            </a:extLst>
          </p:cNvPr>
          <p:cNvSpPr txBox="1"/>
          <p:nvPr/>
        </p:nvSpPr>
        <p:spPr>
          <a:xfrm>
            <a:off x="494850" y="1500502"/>
            <a:ext cx="2493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От линка на всеки отделен смартфон извличаме линка към снимката и информацията за характеристиките на продукта.</a:t>
            </a:r>
            <a:endParaRPr lang="en-GB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390749" y="325050"/>
            <a:ext cx="212900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Тема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5" name="Google Shape;125;p29">
            <a:hlinkClick r:id="rId4" action="ppaction://hlinksldjump"/>
          </p:cNvPr>
          <p:cNvSpPr/>
          <p:nvPr/>
        </p:nvSpPr>
        <p:spPr>
          <a:xfrm>
            <a:off x="3319352" y="325050"/>
            <a:ext cx="1787215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Процес</a:t>
            </a:r>
            <a:r>
              <a:rPr lang="bg-BG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5" action="ppaction://hlinksldjump"/>
          </p:cNvPr>
          <p:cNvSpPr/>
          <p:nvPr/>
        </p:nvSpPr>
        <p:spPr>
          <a:xfrm>
            <a:off x="5106567" y="325050"/>
            <a:ext cx="1640887" cy="384600"/>
          </a:xfrm>
          <a:prstGeom prst="roundRect">
            <a:avLst>
              <a:gd name="adj" fmla="val 599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Код</a:t>
            </a:r>
            <a:endParaRPr sz="1200" b="1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sp>
        <p:nvSpPr>
          <p:cNvPr id="127" name="Google Shape;127;p29">
            <a:hlinkClick r:id="rId6" action="ppaction://hlinksldjump"/>
          </p:cNvPr>
          <p:cNvSpPr/>
          <p:nvPr/>
        </p:nvSpPr>
        <p:spPr>
          <a:xfrm>
            <a:off x="6876681" y="325050"/>
            <a:ext cx="1640887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Be Vietnam Pro"/>
              </a:rPr>
              <a:t>Резултат</a:t>
            </a:r>
            <a:endParaRPr sz="1200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Be Vietnam Pro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text, screenshot, software&#10;&#10;Description automatically generated">
            <a:extLst>
              <a:ext uri="{FF2B5EF4-FFF2-40B4-BE49-F238E27FC236}">
                <a16:creationId xmlns:a16="http://schemas.microsoft.com/office/drawing/2014/main" id="{277D9927-14D5-3D4C-A265-4707C8CB8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5209" y="1285673"/>
            <a:ext cx="6180437" cy="2572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46438-38F2-8386-64AC-EC6DB93C5255}"/>
              </a:ext>
            </a:extLst>
          </p:cNvPr>
          <p:cNvSpPr txBox="1"/>
          <p:nvPr/>
        </p:nvSpPr>
        <p:spPr>
          <a:xfrm>
            <a:off x="288206" y="1640799"/>
            <a:ext cx="2400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Записване в </a:t>
            </a:r>
            <a:r>
              <a:rPr lang="en-GB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csv </a:t>
            </a:r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файл;</a:t>
            </a:r>
          </a:p>
          <a:p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Ако не е упомената харектеристиката, записваме „не е упоменато“</a:t>
            </a:r>
            <a:endParaRPr lang="en-GB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87879"/>
      </p:ext>
    </p:extLst>
  </p:cSld>
  <p:clrMapOvr>
    <a:masterClrMapping/>
  </p:clrMapOvr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240</Words>
  <Application>Microsoft Office PowerPoint</Application>
  <PresentationFormat>On-screen Show 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McLaren</vt:lpstr>
      <vt:lpstr>Nunito Light</vt:lpstr>
      <vt:lpstr>Arial</vt:lpstr>
      <vt:lpstr>Manrope Medium</vt:lpstr>
      <vt:lpstr>Roboto</vt:lpstr>
      <vt:lpstr>Be Vietnam Pro</vt:lpstr>
      <vt:lpstr>Hyperdocs by Slidesgo</vt:lpstr>
      <vt:lpstr>Курсов проект на тема: Webscraping Techmart</vt:lpstr>
      <vt:lpstr>Тема на проекта:  за произволна подкатегория продукти .csv файл със следната структура: характеристики (за всяка група продукти х-ките са еднакви, и всяка х-ка е колона), цена, линк към продукта. </vt:lpstr>
      <vt:lpstr>Разглеждане на web страницата и отразяване на особености</vt:lpstr>
      <vt:lpstr>Инсталиране на chromedriver, BeautifulSoup и requests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#Благодаря!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на тема: Webscraping Techmart</dc:title>
  <dc:creator>Mihaela Paparinova</dc:creator>
  <cp:lastModifiedBy>Mihaela Paparinova</cp:lastModifiedBy>
  <cp:revision>2</cp:revision>
  <dcterms:modified xsi:type="dcterms:W3CDTF">2023-05-15T18:17:38Z</dcterms:modified>
</cp:coreProperties>
</file>