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2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40373939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extLst>
      <p:ext uri="{BB962C8B-B14F-4D97-AF65-F5344CB8AC3E}">
        <p14:creationId xmlns:p14="http://schemas.microsoft.com/office/powerpoint/2010/main" val="3308244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17887" y="1984075"/>
            <a:ext cx="2670370" cy="2156604"/>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800" dirty="0">
                <a:solidFill>
                  <a:srgbClr val="D4DF33"/>
                </a:solidFill>
              </a:rPr>
              <a:t>Executive </a:t>
            </a:r>
            <a:r>
              <a:rPr lang="en-US" sz="4800" dirty="0" smtClean="0">
                <a:solidFill>
                  <a:srgbClr val="D4DF33"/>
                </a:solidFill>
              </a:rPr>
              <a:t>Summary  </a:t>
            </a:r>
            <a:endParaRPr sz="4800" dirty="0"/>
          </a:p>
        </p:txBody>
      </p:sp>
      <p:sp>
        <p:nvSpPr>
          <p:cNvPr id="512" name="Google Shape;512;p1"/>
          <p:cNvSpPr txBox="1"/>
          <p:nvPr/>
        </p:nvSpPr>
        <p:spPr>
          <a:xfrm>
            <a:off x="4615132" y="838150"/>
            <a:ext cx="6794592"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smtClean="0">
                <a:solidFill>
                  <a:schemeClr val="bg2"/>
                </a:solidFill>
                <a:latin typeface="Trebuchet MS"/>
                <a:ea typeface="Trebuchet MS"/>
                <a:cs typeface="Trebuchet MS"/>
                <a:sym typeface="Trebuchet MS"/>
              </a:rPr>
              <a:t>churn rate is high with in SME class.</a:t>
            </a:r>
          </a:p>
          <a:p>
            <a:pPr marL="393750" lvl="1" indent="-285750">
              <a:lnSpc>
                <a:spcPct val="90000"/>
              </a:lnSpc>
              <a:buClr>
                <a:srgbClr val="28BA73"/>
              </a:buClr>
              <a:buSzPts val="1600"/>
              <a:buFont typeface="Arial" panose="020B0604020202020204" pitchFamily="34" charset="0"/>
              <a:buChar char="•"/>
            </a:pPr>
            <a:endParaRPr lang="en-US" sz="1600" dirty="0" smtClean="0">
              <a:solidFill>
                <a:schemeClr val="dk1"/>
              </a:solidFill>
              <a:latin typeface="Trebuchet MS"/>
              <a:ea typeface="Trebuchet MS"/>
              <a:sym typeface="Trebuchet MS"/>
            </a:endParaRPr>
          </a:p>
          <a:p>
            <a:pPr marL="393750" lvl="1" indent="-285750">
              <a:lnSpc>
                <a:spcPct val="90000"/>
              </a:lnSpc>
              <a:buClr>
                <a:srgbClr val="28BA73"/>
              </a:buClr>
              <a:buSzPts val="1600"/>
              <a:buFont typeface="Arial" panose="020B0604020202020204" pitchFamily="34" charset="0"/>
              <a:buChar char="•"/>
            </a:pPr>
            <a:r>
              <a:rPr lang="en-US" sz="1600" dirty="0" smtClean="0">
                <a:solidFill>
                  <a:schemeClr val="dk1"/>
                </a:solidFill>
                <a:latin typeface="Trebuchet MS"/>
                <a:ea typeface="Trebuchet MS"/>
                <a:cs typeface="Trebuchet MS"/>
                <a:sym typeface="Trebuchet MS"/>
              </a:rPr>
              <a:t>9.715 % churn rate / 1419 across 14606 customers.</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smtClean="0">
                <a:solidFill>
                  <a:schemeClr val="bg2"/>
                </a:solidFill>
                <a:latin typeface="Trebuchet MS"/>
                <a:sym typeface="Trebuchet MS"/>
              </a:rPr>
              <a:t>The model is capable to predict churn customers and also identified high predictive variables like </a:t>
            </a:r>
          </a:p>
          <a:p>
            <a:pPr marL="393750" lvl="1" indent="-285750">
              <a:lnSpc>
                <a:spcPct val="90000"/>
              </a:lnSpc>
              <a:spcBef>
                <a:spcPts val="300"/>
              </a:spcBef>
              <a:buClr>
                <a:srgbClr val="28BA73"/>
              </a:buClr>
              <a:buSzPts val="1600"/>
              <a:buFont typeface="Arial" panose="020B0604020202020204" pitchFamily="34" charset="0"/>
              <a:buChar char="•"/>
            </a:pPr>
            <a:endParaRPr lang="en-US" sz="1600" dirty="0" smtClean="0">
              <a:solidFill>
                <a:schemeClr val="tx1"/>
              </a:solidFill>
              <a:latin typeface="Trebuchet MS" panose="020B0603020202020204" pitchFamily="34" charset="0"/>
              <a:cs typeface="Arial" panose="020B0604020202020204" pitchFamily="34" charset="0"/>
            </a:endParaRPr>
          </a:p>
          <a:p>
            <a:pPr marL="393750" lvl="1" indent="-285750">
              <a:lnSpc>
                <a:spcPct val="90000"/>
              </a:lnSpc>
              <a:spcBef>
                <a:spcPts val="300"/>
              </a:spcBef>
              <a:buClr>
                <a:srgbClr val="28BA73"/>
              </a:buClr>
              <a:buSzPts val="1600"/>
              <a:buFont typeface="Arial" panose="020B0604020202020204" pitchFamily="34" charset="0"/>
              <a:buChar char="•"/>
            </a:pPr>
            <a:r>
              <a:rPr lang="en-US" sz="1600" dirty="0" smtClean="0">
                <a:solidFill>
                  <a:schemeClr val="tx1"/>
                </a:solidFill>
                <a:latin typeface="Trebuchet MS" panose="020B0603020202020204" pitchFamily="34" charset="0"/>
                <a:cs typeface="Arial" panose="020B0604020202020204" pitchFamily="34" charset="0"/>
              </a:rPr>
              <a:t>gross </a:t>
            </a:r>
            <a:r>
              <a:rPr lang="en-US" sz="1600" dirty="0">
                <a:solidFill>
                  <a:schemeClr val="tx1"/>
                </a:solidFill>
                <a:latin typeface="Trebuchet MS" panose="020B0603020202020204" pitchFamily="34" charset="0"/>
                <a:cs typeface="Arial" panose="020B0604020202020204" pitchFamily="34" charset="0"/>
              </a:rPr>
              <a:t>margin on power subscription</a:t>
            </a:r>
            <a:r>
              <a:rPr lang="en-US" sz="1600" dirty="0" smtClean="0">
                <a:solidFill>
                  <a:schemeClr val="tx1"/>
                </a:solidFill>
                <a:latin typeface="Trebuchet MS" panose="020B0603020202020204" pitchFamily="34" charset="0"/>
                <a:cs typeface="Arial" panose="020B0604020202020204" pitchFamily="34" charset="0"/>
                <a:sym typeface="Trebuchet MS"/>
              </a:rPr>
              <a:t>  </a:t>
            </a:r>
          </a:p>
          <a:p>
            <a:pPr marL="393750" lvl="1" indent="-285750">
              <a:lnSpc>
                <a:spcPct val="90000"/>
              </a:lnSpc>
              <a:spcBef>
                <a:spcPts val="300"/>
              </a:spcBef>
              <a:buClr>
                <a:srgbClr val="28BA73"/>
              </a:buClr>
              <a:buSzPts val="1600"/>
              <a:buFont typeface="Arial" panose="020B0604020202020204" pitchFamily="34" charset="0"/>
              <a:buChar char="•"/>
            </a:pPr>
            <a:r>
              <a:rPr lang="en-US" sz="1600" dirty="0">
                <a:solidFill>
                  <a:schemeClr val="tx1"/>
                </a:solidFill>
                <a:latin typeface="Trebuchet MS" panose="020B0603020202020204" pitchFamily="34" charset="0"/>
              </a:rPr>
              <a:t>net margin on power </a:t>
            </a:r>
            <a:r>
              <a:rPr lang="en-US" sz="1600" dirty="0" smtClean="0">
                <a:solidFill>
                  <a:schemeClr val="tx1"/>
                </a:solidFill>
                <a:latin typeface="Trebuchet MS" panose="020B0603020202020204" pitchFamily="34" charset="0"/>
              </a:rPr>
              <a:t>subscription</a:t>
            </a:r>
          </a:p>
          <a:p>
            <a:pPr marL="393750" lvl="1" indent="-285750">
              <a:lnSpc>
                <a:spcPct val="90000"/>
              </a:lnSpc>
              <a:spcBef>
                <a:spcPts val="300"/>
              </a:spcBef>
              <a:buClr>
                <a:srgbClr val="28BA73"/>
              </a:buClr>
              <a:buSzPts val="1600"/>
              <a:buFont typeface="Arial" panose="020B0604020202020204" pitchFamily="34" charset="0"/>
              <a:buChar char="•"/>
            </a:pPr>
            <a:r>
              <a:rPr lang="en-US" sz="1600" dirty="0">
                <a:solidFill>
                  <a:schemeClr val="tx1"/>
                </a:solidFill>
                <a:latin typeface="Trebuchet MS" panose="020B0603020202020204" pitchFamily="34" charset="0"/>
              </a:rPr>
              <a:t>electricity consumption of the past 12 </a:t>
            </a:r>
            <a:r>
              <a:rPr lang="en-US" sz="1600" dirty="0" smtClean="0">
                <a:solidFill>
                  <a:schemeClr val="tx1"/>
                </a:solidFill>
                <a:latin typeface="Trebuchet MS" panose="020B0603020202020204" pitchFamily="34" charset="0"/>
              </a:rPr>
              <a:t>months</a:t>
            </a:r>
          </a:p>
          <a:p>
            <a:pPr marL="393750" lvl="1" indent="-285750">
              <a:lnSpc>
                <a:spcPct val="90000"/>
              </a:lnSpc>
              <a:spcBef>
                <a:spcPts val="300"/>
              </a:spcBef>
              <a:buClr>
                <a:srgbClr val="28BA73"/>
              </a:buClr>
              <a:buSzPts val="1600"/>
              <a:buFont typeface="Arial" panose="020B0604020202020204" pitchFamily="34" charset="0"/>
              <a:buChar char="•"/>
            </a:pPr>
            <a:r>
              <a:rPr lang="en-US" sz="1600" dirty="0">
                <a:solidFill>
                  <a:schemeClr val="tx1"/>
                </a:solidFill>
                <a:latin typeface="Trebuchet MS" panose="020B0603020202020204" pitchFamily="34" charset="0"/>
              </a:rPr>
              <a:t>forecasted bill of meter rental for the next 2 months</a:t>
            </a:r>
            <a:r>
              <a:rPr lang="en-US" sz="1600" dirty="0" smtClean="0">
                <a:solidFill>
                  <a:schemeClr val="tx1"/>
                </a:solidFill>
                <a:latin typeface="Trebuchet MS" panose="020B0603020202020204" pitchFamily="34" charset="0"/>
                <a:cs typeface="Arial" panose="020B0604020202020204" pitchFamily="34" charset="0"/>
                <a:sym typeface="Trebuchet MS"/>
              </a:rPr>
              <a:t>           </a:t>
            </a:r>
            <a:endParaRPr dirty="0">
              <a:solidFill>
                <a:schemeClr val="tx1"/>
              </a:solidFill>
              <a:latin typeface="Trebuchet MS" panose="020B0603020202020204" pitchFamily="34" charset="0"/>
              <a:cs typeface="Arial" panose="020B0604020202020204" pitchFamily="34" charset="0"/>
            </a:endParaRPr>
          </a:p>
          <a:p>
            <a:pPr marL="550800" marR="0" lvl="2" indent="-114399" algn="l" rtl="0">
              <a:lnSpc>
                <a:spcPct val="90000"/>
              </a:lnSpc>
              <a:spcBef>
                <a:spcPts val="0"/>
              </a:spcBef>
              <a:spcAft>
                <a:spcPts val="0"/>
              </a:spcAft>
              <a:buClr>
                <a:srgbClr val="28BA73"/>
              </a:buClr>
              <a:buSzPts val="1600"/>
              <a:buFont typeface="Trebuchet MS"/>
              <a:buNone/>
            </a:pPr>
            <a:endParaRPr sz="1600" i="0" u="none" strike="noStrike" cap="none" dirty="0">
              <a:solidFill>
                <a:schemeClr val="dk1"/>
              </a:solidFill>
              <a:latin typeface="Trebuchet MS"/>
              <a:ea typeface="Trebuchet MS"/>
              <a:cs typeface="Trebuchet MS"/>
              <a:sym typeface="Trebuchet MS"/>
            </a:endParaRPr>
          </a:p>
          <a:p>
            <a:pPr marL="107999" marR="0" lvl="1" algn="l" rtl="0">
              <a:lnSpc>
                <a:spcPct val="100000"/>
              </a:lnSpc>
              <a:spcBef>
                <a:spcPts val="300"/>
              </a:spcBef>
              <a:spcAft>
                <a:spcPts val="0"/>
              </a:spcAft>
              <a:buClr>
                <a:srgbClr val="28BA73"/>
              </a:buClr>
              <a:buSzPts val="1600"/>
            </a:pPr>
            <a:endParaRPr lang="en-US" dirty="0">
              <a:ea typeface="Trebuchet MS"/>
            </a:endParaRPr>
          </a:p>
          <a:p>
            <a:pPr marL="107999" marR="0" lvl="1" algn="l" rtl="0">
              <a:lnSpc>
                <a:spcPct val="100000"/>
              </a:lnSpc>
              <a:spcBef>
                <a:spcPts val="300"/>
              </a:spcBef>
              <a:spcAft>
                <a:spcPts val="0"/>
              </a:spcAft>
              <a:buClr>
                <a:srgbClr val="28BA73"/>
              </a:buClr>
              <a:buSzPts val="1600"/>
            </a:pPr>
            <a:r>
              <a:rPr lang="en-US" sz="1600" dirty="0" smtClean="0">
                <a:solidFill>
                  <a:schemeClr val="bg2"/>
                </a:solidFill>
                <a:latin typeface="Trebuchet MS"/>
                <a:ea typeface="Trebuchet MS"/>
                <a:cs typeface="Trebuchet MS"/>
                <a:sym typeface="Trebuchet MS"/>
              </a:rPr>
              <a:t>Discount strategy must be applicable accordingly</a:t>
            </a:r>
          </a:p>
          <a:p>
            <a:pPr marL="393749" marR="0" lvl="1" indent="-285750" algn="l" rtl="0">
              <a:lnSpc>
                <a:spcPct val="100000"/>
              </a:lnSpc>
              <a:spcBef>
                <a:spcPts val="300"/>
              </a:spcBef>
              <a:spcAft>
                <a:spcPts val="0"/>
              </a:spcAft>
              <a:buClr>
                <a:srgbClr val="28BA73"/>
              </a:buClr>
              <a:buSzPts val="1600"/>
              <a:buFont typeface="Arial" panose="020B0604020202020204" pitchFamily="34" charset="0"/>
              <a:buChar char="•"/>
            </a:pPr>
            <a:r>
              <a:rPr lang="en-US" sz="1600" dirty="0">
                <a:solidFill>
                  <a:schemeClr val="dk1"/>
                </a:solidFill>
                <a:latin typeface="Trebuchet MS"/>
                <a:ea typeface="Trebuchet MS"/>
                <a:cs typeface="Trebuchet MS"/>
                <a:sym typeface="Trebuchet MS"/>
              </a:rPr>
              <a:t> </a:t>
            </a:r>
            <a:r>
              <a:rPr lang="en-US" sz="1600" dirty="0" smtClean="0">
                <a:solidFill>
                  <a:schemeClr val="dk1"/>
                </a:solidFill>
                <a:latin typeface="Trebuchet MS"/>
                <a:ea typeface="Trebuchet MS"/>
                <a:cs typeface="Trebuchet MS"/>
                <a:sym typeface="Trebuchet MS"/>
              </a:rPr>
              <a:t> 20 % discount should be applicable for high-value customers which has high risk of churn.</a:t>
            </a:r>
            <a:endParaRPr lang="en-US" sz="1600" dirty="0" smtClean="0">
              <a:solidFill>
                <a:schemeClr val="dk1"/>
              </a:solidFill>
              <a:latin typeface="Trebuchet MS"/>
              <a:ea typeface="Trebuchet MS"/>
              <a:cs typeface="Trebuchet MS"/>
              <a:sym typeface="Trebuchet MS"/>
            </a:endParaRPr>
          </a:p>
          <a:p>
            <a:pPr marL="323999" marR="0" lvl="1" indent="-216000" algn="l" rtl="0">
              <a:lnSpc>
                <a:spcPct val="100000"/>
              </a:lnSpc>
              <a:spcBef>
                <a:spcPts val="300"/>
              </a:spcBef>
              <a:spcAft>
                <a:spcPts val="0"/>
              </a:spcAft>
              <a:buClr>
                <a:srgbClr val="28BA73"/>
              </a:buClr>
              <a:buSzPts val="1600"/>
              <a:buFont typeface="Trebuchet MS"/>
              <a:buChar char="•"/>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smtClean="0">
                <a:solidFill>
                  <a:schemeClr val="dk1"/>
                </a:solidFill>
                <a:latin typeface="Trebuchet MS"/>
                <a:ea typeface="Trebuchet MS"/>
                <a:cs typeface="Trebuchet MS"/>
                <a:sym typeface="Trebuchet MS"/>
              </a:rPr>
              <a:t> </a:t>
            </a: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91</Words>
  <Application>Microsoft Office PowerPoint</Application>
  <PresentationFormat>Widescreen</PresentationFormat>
  <Paragraphs>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Microsoft account</cp:lastModifiedBy>
  <cp:revision>3</cp:revision>
  <dcterms:created xsi:type="dcterms:W3CDTF">2016-11-04T11:46:04Z</dcterms:created>
  <dcterms:modified xsi:type="dcterms:W3CDTF">2024-02-23T19:12:18Z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