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65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AA561-74D5-4345-A1EA-E7994E8CB216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513D-4FA5-45E3-B8B2-1123AEC395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92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B3AC1-AD8B-4EBD-B3F6-B78E7B6D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42245E-6583-44EB-B19A-E9F3EFFC8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9B59F9-4E02-4F70-8FA6-2C8D4114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FC2116-2AF7-4CAF-9831-3BE55DD5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E411-0DEA-4D21-962A-AA201D5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A72673-ACFC-42B4-830E-28EC10D8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0A0F11-CF2F-42EC-8D3B-19A839BD6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BF2837-4995-4092-9646-EA3F9A14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294B6F-D08D-49B4-9CF8-16919DBC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E411-0DEA-4D21-962A-AA201D5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B8D8A4-7282-4FDC-BE6E-4505034B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54BE0A-0F64-420B-B5B4-78417717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Rombusz 6">
            <a:extLst>
              <a:ext uri="{FF2B5EF4-FFF2-40B4-BE49-F238E27FC236}">
                <a16:creationId xmlns:a16="http://schemas.microsoft.com/office/drawing/2014/main" id="{33FC8AFC-57DC-4676-A8CA-6ECC2F2106DC}"/>
              </a:ext>
            </a:extLst>
          </p:cNvPr>
          <p:cNvSpPr/>
          <p:nvPr userDrawn="1"/>
        </p:nvSpPr>
        <p:spPr>
          <a:xfrm>
            <a:off x="507079" y="864523"/>
            <a:ext cx="271551" cy="27155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Élőláb helye 4">
            <a:extLst>
              <a:ext uri="{FF2B5EF4-FFF2-40B4-BE49-F238E27FC236}">
                <a16:creationId xmlns:a16="http://schemas.microsoft.com/office/drawing/2014/main" id="{CC38F01A-4657-4496-B953-C84CC6D55841}"/>
              </a:ext>
            </a:extLst>
          </p:cNvPr>
          <p:cNvSpPr txBox="1">
            <a:spLocks/>
          </p:cNvSpPr>
          <p:nvPr userDrawn="1"/>
        </p:nvSpPr>
        <p:spPr>
          <a:xfrm>
            <a:off x="469557" y="65550"/>
            <a:ext cx="100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b="0" i="0" u="none" kern="1200">
                <a:solidFill>
                  <a:schemeClr val="bg1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MD Shop - Vizsgamunka Dokumentáció</a:t>
            </a:r>
            <a:endParaRPr lang="en-US" dirty="0"/>
          </a:p>
        </p:txBody>
      </p:sp>
      <p:sp>
        <p:nvSpPr>
          <p:cNvPr id="9" name="Dia számának helye 5">
            <a:extLst>
              <a:ext uri="{FF2B5EF4-FFF2-40B4-BE49-F238E27FC236}">
                <a16:creationId xmlns:a16="http://schemas.microsoft.com/office/drawing/2014/main" id="{4617DAFE-0E41-46CF-80A1-770B60B65850}"/>
              </a:ext>
            </a:extLst>
          </p:cNvPr>
          <p:cNvSpPr txBox="1">
            <a:spLocks/>
          </p:cNvSpPr>
          <p:nvPr userDrawn="1"/>
        </p:nvSpPr>
        <p:spPr>
          <a:xfrm>
            <a:off x="10706793" y="65550"/>
            <a:ext cx="1213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43E411-0DEA-4D21-962A-AA201D5E3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7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5F2200-21EF-479A-820E-C9D3C635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A133DB-DD8A-4034-B1C2-E9A6AD331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23954-1FE6-4D77-8528-FC0F074AA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4BA6E9-C70C-4A3B-A9AB-8C2879A8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6831B-63CB-41A4-91EA-B2C35F9979C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F6D6942-9D36-4FF4-95EE-0630E274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A3715A-E602-4580-B895-9007A5B6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E411-0DEA-4D21-962A-AA201D5E31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mbusz 7">
            <a:extLst>
              <a:ext uri="{FF2B5EF4-FFF2-40B4-BE49-F238E27FC236}">
                <a16:creationId xmlns:a16="http://schemas.microsoft.com/office/drawing/2014/main" id="{7FE60CE5-2136-4C74-BB5A-BC5157E1C18B}"/>
              </a:ext>
            </a:extLst>
          </p:cNvPr>
          <p:cNvSpPr/>
          <p:nvPr userDrawn="1"/>
        </p:nvSpPr>
        <p:spPr>
          <a:xfrm>
            <a:off x="473827" y="864523"/>
            <a:ext cx="271551" cy="27155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6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60000"/>
                <a:lumOff val="40000"/>
              </a:schemeClr>
            </a:gs>
            <a:gs pos="93000">
              <a:schemeClr val="accent4">
                <a:lumMod val="40000"/>
                <a:lumOff val="6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1882643-ED91-4804-9D81-504BAAE2752B}"/>
              </a:ext>
            </a:extLst>
          </p:cNvPr>
          <p:cNvSpPr/>
          <p:nvPr userDrawn="1"/>
        </p:nvSpPr>
        <p:spPr>
          <a:xfrm>
            <a:off x="-1" y="0"/>
            <a:ext cx="12192001" cy="4940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994545B6-554C-46E6-8876-7AA9F5B6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665936"/>
            <a:ext cx="11064240" cy="61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Árvíztűrő tükörfúrógép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7D3EDE-0195-4E0D-AF65-C51EC525B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557" y="1448896"/>
            <a:ext cx="11450894" cy="528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26BD8C-6163-49F0-BD6B-17A6174D2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557" y="128910"/>
            <a:ext cx="100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u="none">
                <a:solidFill>
                  <a:schemeClr val="bg1"/>
                </a:solidFill>
                <a:latin typeface="Bahnschrift SemiBold Condensed" panose="020B0502040204020203" pitchFamily="34" charset="0"/>
              </a:defRPr>
            </a:lvl1pPr>
          </a:lstStyle>
          <a:p>
            <a:r>
              <a:rPr lang="hu-HU" dirty="0"/>
              <a:t>MD Shop - Vizsgamunka Dokumentáció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494B76-BC49-4EF3-9B65-CCEAC40ED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6793" y="128910"/>
            <a:ext cx="1213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43E411-0DEA-4D21-962A-AA201D5E312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7BAAAF3B-05BA-4DA4-9E46-49BC426A8D2A}"/>
              </a:ext>
            </a:extLst>
          </p:cNvPr>
          <p:cNvGrpSpPr/>
          <p:nvPr userDrawn="1"/>
        </p:nvGrpSpPr>
        <p:grpSpPr>
          <a:xfrm>
            <a:off x="-1" y="0"/>
            <a:ext cx="271552" cy="6858000"/>
            <a:chOff x="-1" y="0"/>
            <a:chExt cx="271552" cy="6858000"/>
          </a:xfrm>
        </p:grpSpPr>
        <p:sp>
          <p:nvSpPr>
            <p:cNvPr id="9" name="Háromszög 8">
              <a:extLst>
                <a:ext uri="{FF2B5EF4-FFF2-40B4-BE49-F238E27FC236}">
                  <a16:creationId xmlns:a16="http://schemas.microsoft.com/office/drawing/2014/main" id="{2F0E30C3-A673-4ABF-A1C8-B2B7C549256E}"/>
                </a:ext>
              </a:extLst>
            </p:cNvPr>
            <p:cNvSpPr/>
            <p:nvPr userDrawn="1"/>
          </p:nvSpPr>
          <p:spPr>
            <a:xfrm rot="10800000">
              <a:off x="-1" y="0"/>
              <a:ext cx="271549" cy="6858000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Háromszög 9">
              <a:extLst>
                <a:ext uri="{FF2B5EF4-FFF2-40B4-BE49-F238E27FC236}">
                  <a16:creationId xmlns:a16="http://schemas.microsoft.com/office/drawing/2014/main" id="{D4A4F2CB-D511-4251-9A13-EF75D90A448F}"/>
                </a:ext>
              </a:extLst>
            </p:cNvPr>
            <p:cNvSpPr/>
            <p:nvPr userDrawn="1"/>
          </p:nvSpPr>
          <p:spPr>
            <a:xfrm flipH="1">
              <a:off x="0" y="0"/>
              <a:ext cx="271551" cy="6858000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CBA3E0AF-0AA5-4756-BD13-D9D0747CD3E9}"/>
              </a:ext>
            </a:extLst>
          </p:cNvPr>
          <p:cNvGrpSpPr/>
          <p:nvPr userDrawn="1"/>
        </p:nvGrpSpPr>
        <p:grpSpPr>
          <a:xfrm rot="10800000">
            <a:off x="11927263" y="0"/>
            <a:ext cx="271552" cy="6858000"/>
            <a:chOff x="-1" y="0"/>
            <a:chExt cx="271552" cy="6858000"/>
          </a:xfrm>
        </p:grpSpPr>
        <p:sp>
          <p:nvSpPr>
            <p:cNvPr id="17" name="Háromszög 16">
              <a:extLst>
                <a:ext uri="{FF2B5EF4-FFF2-40B4-BE49-F238E27FC236}">
                  <a16:creationId xmlns:a16="http://schemas.microsoft.com/office/drawing/2014/main" id="{78030A3B-A905-4135-B49A-196715A290BC}"/>
                </a:ext>
              </a:extLst>
            </p:cNvPr>
            <p:cNvSpPr/>
            <p:nvPr userDrawn="1"/>
          </p:nvSpPr>
          <p:spPr>
            <a:xfrm rot="10800000">
              <a:off x="-1" y="0"/>
              <a:ext cx="271549" cy="6858000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áromszög 17">
              <a:extLst>
                <a:ext uri="{FF2B5EF4-FFF2-40B4-BE49-F238E27FC236}">
                  <a16:creationId xmlns:a16="http://schemas.microsoft.com/office/drawing/2014/main" id="{E13E6C84-24D7-4D67-AFA3-22EFDB3C4ACB}"/>
                </a:ext>
              </a:extLst>
            </p:cNvPr>
            <p:cNvSpPr/>
            <p:nvPr userDrawn="1"/>
          </p:nvSpPr>
          <p:spPr>
            <a:xfrm flipH="1">
              <a:off x="0" y="0"/>
              <a:ext cx="271551" cy="6858000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2368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ebmail.nethely.hu/" TargetMode="External"/><Relationship Id="rId3" Type="http://schemas.openxmlformats.org/officeDocument/2006/relationships/hyperlink" Target="http://web.mikidani.probaljaki.hu/mdshop/" TargetMode="External"/><Relationship Id="rId7" Type="http://schemas.openxmlformats.org/officeDocument/2006/relationships/hyperlink" Target="http://web.mikidani.probaljaki.hu/mdshop/documentation/mdshop_sql.zip" TargetMode="External"/><Relationship Id="rId2" Type="http://schemas.openxmlformats.org/officeDocument/2006/relationships/hyperlink" Target="https://github.com/MikiDani/mdsho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eb.mikidani.probaljaki.hu/mdshop/api/api.php" TargetMode="External"/><Relationship Id="rId5" Type="http://schemas.openxmlformats.org/officeDocument/2006/relationships/hyperlink" Target="http://web.mikidani.probaljaki.hu/mdshop/backend/index.php" TargetMode="External"/><Relationship Id="rId4" Type="http://schemas.openxmlformats.org/officeDocument/2006/relationships/hyperlink" Target="http://web.mikidani.probaljaki.hu/mdshop/frontend/index.html" TargetMode="Externa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ebmail.nethely.hu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7F4F9F-21E9-4B09-AF41-0EBB288E2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271" y="1101493"/>
            <a:ext cx="4077457" cy="336690"/>
          </a:xfrm>
        </p:spPr>
        <p:txBody>
          <a:bodyPr>
            <a:noAutofit/>
          </a:bodyPr>
          <a:lstStyle/>
          <a:p>
            <a:r>
              <a:rPr lang="hu-HU" sz="2000" b="0" dirty="0">
                <a:latin typeface="+mn-lt"/>
                <a:ea typeface="Roboto" pitchFamily="2" charset="0"/>
              </a:rPr>
              <a:t>Miklós Dániel Győző - Vizsgamunka</a:t>
            </a:r>
            <a:endParaRPr lang="en-US" sz="2000" b="0" dirty="0">
              <a:latin typeface="+mn-lt"/>
              <a:ea typeface="Roboto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40AAFD-0504-4E6B-96C8-112410407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385" y="3429000"/>
            <a:ext cx="7261227" cy="586097"/>
          </a:xfrm>
        </p:spPr>
        <p:txBody>
          <a:bodyPr>
            <a:normAutofit fontScale="55000" lnSpcReduction="20000"/>
          </a:bodyPr>
          <a:lstStyle/>
          <a:p>
            <a:r>
              <a:rPr lang="hu-HU" sz="7200" dirty="0">
                <a:latin typeface="+mn-lt"/>
              </a:rPr>
              <a:t>MD Shop webshop dokumentáció</a:t>
            </a:r>
            <a:endParaRPr lang="en-US" sz="7200" dirty="0">
              <a:latin typeface="+mn-lt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ADBD3C-3AE1-40F8-ACAD-7648EDCCEE7E}"/>
              </a:ext>
            </a:extLst>
          </p:cNvPr>
          <p:cNvSpPr txBox="1"/>
          <p:nvPr/>
        </p:nvSpPr>
        <p:spPr>
          <a:xfrm>
            <a:off x="5151301" y="5849628"/>
            <a:ext cx="188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Roboto" pitchFamily="2" charset="0"/>
                <a:ea typeface="Roboto" pitchFamily="2" charset="0"/>
              </a:rPr>
              <a:t>2023.02.02.</a:t>
            </a:r>
            <a:endParaRPr lang="en-US" sz="2400" dirty="0">
              <a:latin typeface="Roboto" pitchFamily="2" charset="0"/>
              <a:ea typeface="Roboto" pitchFamily="2" charset="0"/>
            </a:endParaRPr>
          </a:p>
          <a:p>
            <a:pPr algn="ctr"/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3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69474-C537-442E-8B0D-A6F409B1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665936"/>
            <a:ext cx="10915579" cy="611059"/>
          </a:xfrm>
        </p:spPr>
        <p:txBody>
          <a:bodyPr>
            <a:normAutofit fontScale="90000"/>
          </a:bodyPr>
          <a:lstStyle/>
          <a:p>
            <a:r>
              <a:rPr lang="hu-HU" dirty="0"/>
              <a:t>REST API rész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7227AA1-AD7D-42DD-A4FE-6E3779E4D42C}"/>
              </a:ext>
            </a:extLst>
          </p:cNvPr>
          <p:cNvSpPr/>
          <p:nvPr/>
        </p:nvSpPr>
        <p:spPr>
          <a:xfrm>
            <a:off x="429087" y="1532694"/>
            <a:ext cx="749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Ez a api.php backend rész ami kommunikál a MySQL adatbázissal. A megfelelően felépített beérkező JSON kérésekre válaszol JSON formában. Az azonosítás úgy van felépítve hogy mindenképpen végrehajtódik. Ha a kérés szerepel a listán akkor az api továbbengedi az adatcsoport kiválasztása részhez. 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6C09404-BEDD-4246-8424-C4E8D74034CE}"/>
              </a:ext>
            </a:extLst>
          </p:cNvPr>
          <p:cNvSpPr/>
          <p:nvPr/>
        </p:nvSpPr>
        <p:spPr>
          <a:xfrm>
            <a:off x="3776806" y="4412407"/>
            <a:ext cx="4150953" cy="1803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Ha az azonosítás megtörtént az adatcsoport kiválasztása után ér el a megfelelő</a:t>
            </a:r>
          </a:p>
          <a:p>
            <a:r>
              <a:rPr lang="hu-HU" dirty="0"/>
              <a:t>művelethez a kérés. Ha minden bejövő adat megfelelő akkor végrehajtódik a</a:t>
            </a:r>
          </a:p>
          <a:p>
            <a:r>
              <a:rPr lang="hu-HU" dirty="0"/>
              <a:t>kért művelet.</a:t>
            </a:r>
          </a:p>
        </p:txBody>
      </p:sp>
      <p:pic>
        <p:nvPicPr>
          <p:cNvPr id="8" name="image22.png">
            <a:extLst>
              <a:ext uri="{FF2B5EF4-FFF2-40B4-BE49-F238E27FC236}">
                <a16:creationId xmlns:a16="http://schemas.microsoft.com/office/drawing/2014/main" id="{92F79193-513A-48E3-8B18-433B9245556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9086" y="2721093"/>
            <a:ext cx="3347720" cy="3856355"/>
          </a:xfrm>
          <a:prstGeom prst="rect">
            <a:avLst/>
          </a:prstGeom>
          <a:ln/>
        </p:spPr>
      </p:pic>
      <p:pic>
        <p:nvPicPr>
          <p:cNvPr id="11" name="image23.png">
            <a:extLst>
              <a:ext uri="{FF2B5EF4-FFF2-40B4-BE49-F238E27FC236}">
                <a16:creationId xmlns:a16="http://schemas.microsoft.com/office/drawing/2014/main" id="{7E0B9042-251D-4491-B55B-3E8056A9A71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24876" y="593493"/>
            <a:ext cx="3946913" cy="5983955"/>
          </a:xfrm>
          <a:prstGeom prst="rect">
            <a:avLst/>
          </a:prstGeom>
          <a:ln/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F958E56-4D62-4512-A37E-B3EE9D5A28E4}"/>
              </a:ext>
            </a:extLst>
          </p:cNvPr>
          <p:cNvSpPr/>
          <p:nvPr/>
        </p:nvSpPr>
        <p:spPr>
          <a:xfrm>
            <a:off x="3776806" y="2979144"/>
            <a:ext cx="3946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Ha az API nem kap toket-t a felhasználó azonosítására, és nincsen a kérés a listán akkor Unauthorized üzenettel tér vissza 401-es státuszkóddal.</a:t>
            </a:r>
          </a:p>
        </p:txBody>
      </p:sp>
    </p:spTree>
    <p:extLst>
      <p:ext uri="{BB962C8B-B14F-4D97-AF65-F5344CB8AC3E}">
        <p14:creationId xmlns:p14="http://schemas.microsoft.com/office/powerpoint/2010/main" val="297501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69474-C537-442E-8B0D-A6F409B1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665936"/>
            <a:ext cx="10915579" cy="611059"/>
          </a:xfrm>
        </p:spPr>
        <p:txBody>
          <a:bodyPr>
            <a:normAutofit fontScale="90000"/>
          </a:bodyPr>
          <a:lstStyle/>
          <a:p>
            <a:r>
              <a:rPr lang="hu-HU" dirty="0"/>
              <a:t>REST API rész</a:t>
            </a:r>
          </a:p>
        </p:txBody>
      </p:sp>
      <p:pic>
        <p:nvPicPr>
          <p:cNvPr id="9" name="image13.png">
            <a:extLst>
              <a:ext uri="{FF2B5EF4-FFF2-40B4-BE49-F238E27FC236}">
                <a16:creationId xmlns:a16="http://schemas.microsoft.com/office/drawing/2014/main" id="{E9D878A2-C5DD-4CB5-8AA2-BD2C23E4A1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80680" y="568282"/>
            <a:ext cx="5230639" cy="61920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4299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2F29090F-CBD7-48C1-890D-D413829A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7172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3343B3-FB68-475F-9F4B-E748872A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oldal elérhetőségei és felépítése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F59E618E-DE65-4C0A-817B-18A21396F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079991"/>
              </p:ext>
            </p:extLst>
          </p:nvPr>
        </p:nvGraphicFramePr>
        <p:xfrm>
          <a:off x="2665243" y="4432931"/>
          <a:ext cx="6648450" cy="565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6150">
                  <a:extLst>
                    <a:ext uri="{9D8B030D-6E8A-4147-A177-3AD203B41FA5}">
                      <a16:colId xmlns:a16="http://schemas.microsoft.com/office/drawing/2014/main" val="3880627037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471396097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422166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 err="1">
                          <a:solidFill>
                            <a:schemeClr val="tx1"/>
                          </a:solidFill>
                          <a:effectLst/>
                        </a:rPr>
                        <a:t>info.mdshop@mikidani.probaljaki.hu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 err="1">
                          <a:solidFill>
                            <a:schemeClr val="tx1"/>
                          </a:solidFill>
                          <a:effectLst/>
                        </a:rPr>
                        <a:t>admin@mikidani.probaljaki.hu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solidFill>
                            <a:schemeClr val="tx1"/>
                          </a:solidFill>
                          <a:effectLst/>
                        </a:rPr>
                        <a:t>user@mikidani.probaljaki.hu</a:t>
                      </a:r>
                      <a:endParaRPr lang="hu-HU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7528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900" dirty="0" err="1">
                          <a:solidFill>
                            <a:schemeClr val="tx1"/>
                          </a:solidFill>
                          <a:effectLst/>
                        </a:rPr>
                        <a:t>GPG2kuEkiUn5tad13QdMcraamXM2ThNx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900">
                          <a:solidFill>
                            <a:schemeClr val="tx1"/>
                          </a:solidFill>
                          <a:effectLst/>
                        </a:rPr>
                        <a:t>gKXMvmJfPYpYZ9Kifkw3VxdUU40qNppH</a:t>
                      </a:r>
                      <a:endParaRPr lang="hu-HU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900" dirty="0" err="1">
                          <a:solidFill>
                            <a:schemeClr val="tx1"/>
                          </a:solidFill>
                          <a:effectLst/>
                        </a:rPr>
                        <a:t>M6vlxEe1SZCU7qoVPKD9MDoY0XLqD6UD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526617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99A60D1-71C5-4632-9169-2952CA1E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24" y="1657953"/>
            <a:ext cx="695735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Miklós Dániel vagyok. Vizsgamunkámnak egy webshopot készítettem.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2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Forráskódja itt elérhető a GitHub-on: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github.com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/MikiDani/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mdshop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Tesztelés megkönnyítése érdekében feltöltöttem ideiglenes tárhelyre ahol tesztelhető: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Landing page: 	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http://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web.mikidani.probaljaki.hu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mdshop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/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Frontend oldal: 	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http://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web.mikidani.probaljaki.hu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mdshop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/frontend/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index.html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ADMIN rész:	 	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http://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web.mikidani.probaljaki.hu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mdshop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/backend/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index.php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REST API:		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http://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web.mikidani.probaljaki.hu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mdshop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/api/api.php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SQL adatbázis:	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http://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web.mikidani.probaljaki.hu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mdshop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documentation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7"/>
              </a:rPr>
              <a:t>mdshop_sql.zip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78E6CA3-C7A7-4CE8-ADC7-553AD23C59BA}"/>
              </a:ext>
            </a:extLst>
          </p:cNvPr>
          <p:cNvSpPr/>
          <p:nvPr/>
        </p:nvSpPr>
        <p:spPr>
          <a:xfrm>
            <a:off x="550416" y="5417350"/>
            <a:ext cx="10866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200" dirty="0">
                <a:latin typeface="Arial" panose="020B0604020202020204" pitchFamily="34" charset="0"/>
                <a:ea typeface="Calibri" panose="020F0502020204030204" pitchFamily="34" charset="0"/>
              </a:rPr>
              <a:t>Az oldalnak három fő részre bontható. REST API rész, ADMIN rész, FRONTEND rész. Az adatok MYSQL adatbázisban vannak tárolva. A REST API kommunikál az adatbázissal. A FRONTEND és az ADMIN az API-n keresztül éri el az adatbázist. Az API és ADMIN felületet PHP-ban, a FRONTEND felület pedig javascript nyelven van megírva. Az oldal az ADMIN és FRONTEND felület reszponzív megjelenítéséhez Bootstrap keretrendszert használ.</a:t>
            </a:r>
            <a:endParaRPr lang="hu-HU" altLang="hu-HU" sz="1200" dirty="0">
              <a:latin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48A6DA5-3EAA-48C0-85AF-3810DC234163}"/>
              </a:ext>
            </a:extLst>
          </p:cNvPr>
          <p:cNvSpPr/>
          <p:nvPr/>
        </p:nvSpPr>
        <p:spPr>
          <a:xfrm>
            <a:off x="3725082" y="4025651"/>
            <a:ext cx="3900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200" dirty="0">
                <a:latin typeface="Arial" panose="020B0604020202020204" pitchFamily="34" charset="0"/>
                <a:ea typeface="Calibri" panose="020F0502020204030204" pitchFamily="34" charset="0"/>
              </a:rPr>
              <a:t>Segéd elektronikus levelek: </a:t>
            </a:r>
            <a:r>
              <a:rPr lang="hu-HU" altLang="hu-HU" sz="1200" dirty="0">
                <a:solidFill>
                  <a:srgbClr val="1155CC"/>
                </a:solidFill>
                <a:latin typeface="Arial" panose="020B0604020202020204" pitchFamily="34" charset="0"/>
                <a:ea typeface="Calibri" panose="020F0502020204030204" pitchFamily="34" charset="0"/>
                <a:hlinkClick r:id="rId8"/>
              </a:rPr>
              <a:t>https://</a:t>
            </a:r>
            <a:r>
              <a:rPr lang="hu-HU" altLang="hu-HU" sz="1200" dirty="0" err="1">
                <a:solidFill>
                  <a:srgbClr val="1155CC"/>
                </a:solidFill>
                <a:latin typeface="Arial" panose="020B0604020202020204" pitchFamily="34" charset="0"/>
                <a:ea typeface="Calibri" panose="020F0502020204030204" pitchFamily="34" charset="0"/>
                <a:hlinkClick r:id="rId8"/>
              </a:rPr>
              <a:t>webmail.nethely.hu</a:t>
            </a:r>
            <a:r>
              <a:rPr lang="hu-HU" altLang="hu-HU" sz="1200" dirty="0">
                <a:solidFill>
                  <a:srgbClr val="1155CC"/>
                </a:solidFill>
                <a:latin typeface="Arial" panose="020B0604020202020204" pitchFamily="34" charset="0"/>
                <a:ea typeface="Calibri" panose="020F0502020204030204" pitchFamily="34" charset="0"/>
                <a:hlinkClick r:id="rId8"/>
              </a:rPr>
              <a:t>/</a:t>
            </a:r>
            <a:endParaRPr lang="hu-HU" altLang="hu-HU" sz="1200" dirty="0">
              <a:solidFill>
                <a:srgbClr val="1155CC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C43F019-6999-44C4-8511-3EEB589D00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92" y="1657953"/>
            <a:ext cx="3126604" cy="1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F1BF0-ABFD-47A9-805C-7AD5B8BB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Frontend rész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32D53-BC6E-4F61-9BA1-3461E938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406567"/>
            <a:ext cx="11450894" cy="3818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Bemutatkozás menüpont: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Itt a vizsgamunkával kapcsolatos információkat lehet megtalálni. A dokumentációkhoz linkeket találunk. </a:t>
            </a:r>
          </a:p>
          <a:p>
            <a:pPr marL="0" indent="0">
              <a:buNone/>
            </a:pPr>
            <a:endParaRPr lang="hu-HU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Felhasználó menüpont: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A felhasználó menüpontban tudunk regisztrálni, vagy ha már regisztráltunk akkor belépni a profilunkhoz a frontend oldalon.</a:t>
            </a:r>
          </a:p>
          <a:p>
            <a:pPr marL="0" indent="0">
              <a:buNone/>
            </a:pP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27E112D3-D9E5-49B9-B176-8C28C46DC18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5492" y="4061744"/>
            <a:ext cx="3369560" cy="2383263"/>
          </a:xfrm>
          <a:prstGeom prst="rect">
            <a:avLst/>
          </a:prstGeom>
          <a:ln/>
        </p:spPr>
      </p:pic>
      <p:pic>
        <p:nvPicPr>
          <p:cNvPr id="11" name="image17.png">
            <a:extLst>
              <a:ext uri="{FF2B5EF4-FFF2-40B4-BE49-F238E27FC236}">
                <a16:creationId xmlns:a16="http://schemas.microsoft.com/office/drawing/2014/main" id="{849C8A20-6D6A-47AD-BA69-009EB8C46FF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69281" y="3604429"/>
            <a:ext cx="3051446" cy="2840578"/>
          </a:xfrm>
          <a:prstGeom prst="rect">
            <a:avLst/>
          </a:prstGeom>
          <a:ln/>
        </p:spPr>
      </p:pic>
      <p:pic>
        <p:nvPicPr>
          <p:cNvPr id="12" name="image20.png">
            <a:extLst>
              <a:ext uri="{FF2B5EF4-FFF2-40B4-BE49-F238E27FC236}">
                <a16:creationId xmlns:a16="http://schemas.microsoft.com/office/drawing/2014/main" id="{3EA692B0-17AD-478F-8671-CD4F28719E4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993913" y="3604428"/>
            <a:ext cx="3276646" cy="284057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556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69FB7-3EFA-45D1-9A4E-BB48AE67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Frontend rész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ED052-727E-4EDF-89BA-25067430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448896"/>
            <a:ext cx="11450894" cy="2608199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Itt két felhasználó már regisztrálva van a könnyebb tesztelhetőség érdekében. </a:t>
            </a:r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9A09A66C-AC54-4D6F-AE91-D061A8C4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51955"/>
              </p:ext>
            </p:extLst>
          </p:nvPr>
        </p:nvGraphicFramePr>
        <p:xfrm>
          <a:off x="2870779" y="2046104"/>
          <a:ext cx="6648450" cy="872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6150">
                  <a:extLst>
                    <a:ext uri="{9D8B030D-6E8A-4147-A177-3AD203B41FA5}">
                      <a16:colId xmlns:a16="http://schemas.microsoft.com/office/drawing/2014/main" val="3350119455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041113079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214226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Felhasználó név: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 err="1">
                          <a:effectLst/>
                        </a:rPr>
                        <a:t>user00</a:t>
                      </a:r>
                      <a:endParaRPr lang="hu-H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admin00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05332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effectLst/>
                        </a:rPr>
                        <a:t>Jelszó:</a:t>
                      </a:r>
                      <a:endParaRPr lang="hu-H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123456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123456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46328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rang: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felhasználó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 err="1">
                          <a:effectLst/>
                        </a:rPr>
                        <a:t>admin</a:t>
                      </a:r>
                      <a:endParaRPr lang="hu-H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4437454"/>
                  </a:ext>
                </a:extLst>
              </a:tr>
            </a:tbl>
          </a:graphicData>
        </a:graphic>
      </p:graphicFrame>
      <p:sp>
        <p:nvSpPr>
          <p:cNvPr id="14" name="Téglalap 13">
            <a:extLst>
              <a:ext uri="{FF2B5EF4-FFF2-40B4-BE49-F238E27FC236}">
                <a16:creationId xmlns:a16="http://schemas.microsoft.com/office/drawing/2014/main" id="{81376005-B6CB-42EC-B862-D58B5CFCF2E8}"/>
              </a:ext>
            </a:extLst>
          </p:cNvPr>
          <p:cNvSpPr/>
          <p:nvPr/>
        </p:nvSpPr>
        <p:spPr>
          <a:xfrm>
            <a:off x="541337" y="3213333"/>
            <a:ext cx="110440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b="1" dirty="0">
                <a:latin typeface="Arial" panose="020B0604020202020204" pitchFamily="34" charset="0"/>
                <a:ea typeface="Calibri" panose="020F0502020204030204" pitchFamily="34" charset="0"/>
              </a:rPr>
              <a:t>Ha nem vagyunk bejelentkezve:</a:t>
            </a:r>
            <a:endParaRPr lang="hu-HU" altLang="hu-HU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dirty="0">
                <a:latin typeface="Arial" panose="020B0604020202020204" pitchFamily="34" charset="0"/>
                <a:ea typeface="Calibri" panose="020F0502020204030204" pitchFamily="34" charset="0"/>
              </a:rPr>
              <a:t>- A kosárba gomb helyett egy belépés gomb jelenik meg ami átnavigál a bejelentkezéshez.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b="1" dirty="0">
                <a:latin typeface="Arial" panose="020B0604020202020204" pitchFamily="34" charset="0"/>
                <a:ea typeface="Calibri" panose="020F0502020204030204" pitchFamily="34" charset="0"/>
              </a:rPr>
              <a:t>Ha be vagyunk jelentkezve:</a:t>
            </a:r>
            <a:endParaRPr lang="hu-HU" altLang="hu-HU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dirty="0">
                <a:latin typeface="Arial" panose="020B0604020202020204" pitchFamily="34" charset="0"/>
                <a:ea typeface="Calibri" panose="020F0502020204030204" pitchFamily="34" charset="0"/>
              </a:rPr>
              <a:t>- Megjelenik a kedvencek gomb a terméknév másik oldalán.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dirty="0">
                <a:latin typeface="Arial" panose="020B0604020202020204" pitchFamily="34" charset="0"/>
                <a:ea typeface="Calibri" panose="020F0502020204030204" pitchFamily="34" charset="0"/>
              </a:rPr>
              <a:t>- A termék kosárba helyezésének mennyiségét a készlet erejéig lehet növelni.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dirty="0">
                <a:latin typeface="Arial" panose="020B0604020202020204" pitchFamily="34" charset="0"/>
                <a:ea typeface="Calibri" panose="020F0502020204030204" pitchFamily="34" charset="0"/>
              </a:rPr>
              <a:t>- A kosárba gombra kattintva a termék bekerül a kosárba és a kosár menüpontra ugrik a képernyő.</a:t>
            </a:r>
            <a:endParaRPr lang="hu-HU" altLang="hu-HU" sz="2800" dirty="0">
              <a:latin typeface="Arial" panose="020B0604020202020204" pitchFamily="34" charset="0"/>
            </a:endParaRPr>
          </a:p>
        </p:txBody>
      </p:sp>
      <p:pic>
        <p:nvPicPr>
          <p:cNvPr id="21" name="image14.png">
            <a:extLst>
              <a:ext uri="{FF2B5EF4-FFF2-40B4-BE49-F238E27FC236}">
                <a16:creationId xmlns:a16="http://schemas.microsoft.com/office/drawing/2014/main" id="{5C37E3EC-9D44-4262-9B22-899802E5616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41551" y="3429000"/>
            <a:ext cx="1246068" cy="485220"/>
          </a:xfrm>
          <a:prstGeom prst="rect">
            <a:avLst/>
          </a:prstGeom>
          <a:ln/>
        </p:spPr>
      </p:pic>
      <p:pic>
        <p:nvPicPr>
          <p:cNvPr id="22" name="image5.png">
            <a:extLst>
              <a:ext uri="{FF2B5EF4-FFF2-40B4-BE49-F238E27FC236}">
                <a16:creationId xmlns:a16="http://schemas.microsoft.com/office/drawing/2014/main" id="{F32D5570-9B2C-4F7C-80FD-8845DB45C4E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61989" y="4598889"/>
            <a:ext cx="570966" cy="5709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16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69474-C537-442E-8B0D-A6F409B1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Frontend rész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7227AA1-AD7D-42DD-A4FE-6E3779E4D42C}"/>
              </a:ext>
            </a:extLst>
          </p:cNvPr>
          <p:cNvSpPr/>
          <p:nvPr/>
        </p:nvSpPr>
        <p:spPr>
          <a:xfrm>
            <a:off x="420208" y="1205971"/>
            <a:ext cx="115646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b="1" dirty="0">
                <a:latin typeface="Arial" panose="020B0604020202020204" pitchFamily="34" charset="0"/>
                <a:ea typeface="Calibri" panose="020F0502020204030204" pitchFamily="34" charset="0"/>
              </a:rPr>
              <a:t>Kosár menüpont: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dirty="0">
                <a:latin typeface="Arial" panose="020B0604020202020204" pitchFamily="34" charset="0"/>
                <a:ea typeface="Calibri" panose="020F0502020204030204" pitchFamily="34" charset="0"/>
              </a:rPr>
              <a:t>A kosár ikonja bejelentkezés esetén a fejlécben folyamatosan látható. Ha nincsen benne termék akkor üresnek mutatja, ha van akkor sárgán jelzi tartalmát. Ilyenkor megjelenik egy szám ami azt mutatja hogy hány termék található jelenleg a kosárban.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dirty="0">
                <a:latin typeface="Arial" panose="020B0604020202020204" pitchFamily="34" charset="0"/>
                <a:ea typeface="Calibri" panose="020F0502020204030204" pitchFamily="34" charset="0"/>
              </a:rPr>
              <a:t>A kosár menüpont két részre bontható: kosár tartalmára és a megrendelési adatokra.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28BDB948-268E-4FD3-A886-4F1208D42BA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03520" y="807651"/>
            <a:ext cx="469343" cy="469343"/>
          </a:xfrm>
          <a:prstGeom prst="rect">
            <a:avLst/>
          </a:prstGeom>
          <a:ln/>
        </p:spPr>
      </p:pic>
      <p:pic>
        <p:nvPicPr>
          <p:cNvPr id="6" name="image6.png">
            <a:extLst>
              <a:ext uri="{FF2B5EF4-FFF2-40B4-BE49-F238E27FC236}">
                <a16:creationId xmlns:a16="http://schemas.microsoft.com/office/drawing/2014/main" id="{A18F4804-3C03-4F7C-86E0-A62B2C8B7E7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64479" y="807652"/>
            <a:ext cx="469343" cy="469343"/>
          </a:xfrm>
          <a:prstGeom prst="rect">
            <a:avLst/>
          </a:prstGeom>
          <a:ln/>
        </p:spPr>
      </p:pic>
      <p:pic>
        <p:nvPicPr>
          <p:cNvPr id="7" name="image12.png">
            <a:extLst>
              <a:ext uri="{FF2B5EF4-FFF2-40B4-BE49-F238E27FC236}">
                <a16:creationId xmlns:a16="http://schemas.microsoft.com/office/drawing/2014/main" id="{FA08AE6B-5EF5-4C0F-80B6-5893FDD52C3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432028" y="2772079"/>
            <a:ext cx="3244215" cy="3923665"/>
          </a:xfrm>
          <a:prstGeom prst="rect">
            <a:avLst/>
          </a:prstGeom>
          <a:ln/>
        </p:spPr>
      </p:pic>
      <p:pic>
        <p:nvPicPr>
          <p:cNvPr id="8" name="image16.png">
            <a:extLst>
              <a:ext uri="{FF2B5EF4-FFF2-40B4-BE49-F238E27FC236}">
                <a16:creationId xmlns:a16="http://schemas.microsoft.com/office/drawing/2014/main" id="{A564FEB9-7E23-4968-8CBD-8B168E8B309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601396" y="2772079"/>
            <a:ext cx="3292475" cy="39262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5498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69474-C537-442E-8B0D-A6F409B1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665936"/>
            <a:ext cx="10915579" cy="611059"/>
          </a:xfrm>
        </p:spPr>
        <p:txBody>
          <a:bodyPr>
            <a:normAutofit fontScale="90000"/>
          </a:bodyPr>
          <a:lstStyle/>
          <a:p>
            <a:r>
              <a:rPr lang="hu-HU" dirty="0"/>
              <a:t>Frontend rész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7227AA1-AD7D-42DD-A4FE-6E3779E4D42C}"/>
              </a:ext>
            </a:extLst>
          </p:cNvPr>
          <p:cNvSpPr/>
          <p:nvPr/>
        </p:nvSpPr>
        <p:spPr>
          <a:xfrm>
            <a:off x="437964" y="1355136"/>
            <a:ext cx="107301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A kosár tartalma:</a:t>
            </a:r>
            <a:r>
              <a:rPr lang="hu-HU" dirty="0"/>
              <a:t> A kosár tartalmában azok a termékek jelennek meg amiket kiválasztottunk megvásárlásra. A termékszám változtatható a készlet erejéig. Ha a termékszámot nullára csökkentjük akkor automatikusan kikerül a kosárból. Alul a kosár tartalmának aktuális végösszegét láthatjuk.</a:t>
            </a:r>
          </a:p>
          <a:p>
            <a:endParaRPr lang="hu-HU" dirty="0"/>
          </a:p>
          <a:p>
            <a:r>
              <a:rPr lang="hu-HU" b="1" dirty="0"/>
              <a:t>Megrendelési adatok: </a:t>
            </a:r>
            <a:r>
              <a:rPr lang="hu-HU" dirty="0"/>
              <a:t>Itt megjelennek a felhasználó ismert adatai. A megrendeléshez még ki kell tölteni a megrendelési címet és be kell ikszelni a "felhasználási és rendeltetési feltételeket". Ha hiányzik valami a kitöltésből a küldés gomb megnyomása után üzenetben jelzi nekünk a felület. Sikeres megrendelés esetén a megrendelés rögzítődik az adatbázisban, és a bemutatkozás menüpontra ugrunk ahol egy zöld szövegdoboz jelenik meg  azzal az üzenettel hogy "Sikeres megrendelés rögzítés". Ekkor az oldal küld az emailünkre egy megrendelés visszaigazoló linket.</a:t>
            </a:r>
          </a:p>
          <a:p>
            <a:endParaRPr lang="hu-HU" dirty="0"/>
          </a:p>
          <a:p>
            <a:r>
              <a:rPr lang="hu-HU" b="1" dirty="0"/>
              <a:t>Kedvencek menüpont:</a:t>
            </a:r>
          </a:p>
          <a:p>
            <a:r>
              <a:rPr lang="hu-HU" dirty="0"/>
              <a:t>A kedvencek ikonja bejelentkezés esetén a fejlécben folyamatosan megtalálható. A kedvencek listát a felhasználó profijában rögzítődik ellentétben a kosár tartalmával. Hogyha újra bejelentkezünk a kedvencek is újra betöltődnek.</a:t>
            </a:r>
          </a:p>
          <a:p>
            <a:r>
              <a:rPr lang="hu-HU" dirty="0"/>
              <a:t>- Ha nincsen kedvenc termékünk akkor egy üres szivecskét látunk.</a:t>
            </a:r>
          </a:p>
          <a:p>
            <a:r>
              <a:rPr lang="hu-HU" dirty="0"/>
              <a:t>- Ha van kedvenc termékünk a listában akkor sárgán kitöltött szívecske jelenik meg.</a:t>
            </a:r>
          </a:p>
          <a:p>
            <a:r>
              <a:rPr lang="hu-HU" dirty="0"/>
              <a:t>A kedvencek listából egyenként törölhetőek a kedvencek.</a:t>
            </a:r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456E75AC-0A07-43C9-B0DB-7FB6F36096D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08415" y="5663197"/>
            <a:ext cx="573257" cy="573257"/>
          </a:xfrm>
          <a:prstGeom prst="rect">
            <a:avLst/>
          </a:prstGeom>
          <a:ln/>
        </p:spPr>
      </p:pic>
      <p:pic>
        <p:nvPicPr>
          <p:cNvPr id="6" name="image3.png">
            <a:extLst>
              <a:ext uri="{FF2B5EF4-FFF2-40B4-BE49-F238E27FC236}">
                <a16:creationId xmlns:a16="http://schemas.microsoft.com/office/drawing/2014/main" id="{F10DEA64-FFFA-45D8-A0C2-28FAF8EDC95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11771" y="5663197"/>
            <a:ext cx="573258" cy="5732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4196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69474-C537-442E-8B0D-A6F409B1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665936"/>
            <a:ext cx="10915579" cy="611059"/>
          </a:xfrm>
        </p:spPr>
        <p:txBody>
          <a:bodyPr>
            <a:normAutofit fontScale="90000"/>
          </a:bodyPr>
          <a:lstStyle/>
          <a:p>
            <a:r>
              <a:rPr lang="hu-HU" dirty="0"/>
              <a:t>Frontend rész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7227AA1-AD7D-42DD-A4FE-6E3779E4D42C}"/>
              </a:ext>
            </a:extLst>
          </p:cNvPr>
          <p:cNvSpPr/>
          <p:nvPr/>
        </p:nvSpPr>
        <p:spPr>
          <a:xfrm>
            <a:off x="429087" y="1532694"/>
            <a:ext cx="72944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u="sng" dirty="0"/>
              <a:t>Elérhetőség menüpont:</a:t>
            </a:r>
          </a:p>
          <a:p>
            <a:endParaRPr lang="hu-HU" dirty="0"/>
          </a:p>
          <a:p>
            <a:r>
              <a:rPr lang="hu-HU" dirty="0"/>
              <a:t>Az elérhetőség menüpontban megtalálhatóak az elérhetőségeim. Ez alatt van egy email küldési lehetőség ami a </a:t>
            </a:r>
            <a:r>
              <a:rPr lang="hu-HU" b="1" dirty="0" err="1"/>
              <a:t>mdshop@mikidani.probaljaki.hu</a:t>
            </a:r>
            <a:r>
              <a:rPr lang="hu-HU" dirty="0"/>
              <a:t> levélcímre küld üzenetet. Ennek elérhetősége: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email küldést </a:t>
            </a:r>
            <a:r>
              <a:rPr lang="hu-HU" dirty="0" err="1"/>
              <a:t>PHPMailer</a:t>
            </a:r>
            <a:r>
              <a:rPr lang="hu-HU" dirty="0"/>
              <a:t>-rel oldottam meg.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8F6712A3-FBA2-42F1-BB7D-732B1D3A2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4921"/>
              </p:ext>
            </p:extLst>
          </p:nvPr>
        </p:nvGraphicFramePr>
        <p:xfrm>
          <a:off x="1011770" y="3657448"/>
          <a:ext cx="5974957" cy="581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774">
                  <a:extLst>
                    <a:ext uri="{9D8B030D-6E8A-4147-A177-3AD203B41FA5}">
                      <a16:colId xmlns:a16="http://schemas.microsoft.com/office/drawing/2014/main" val="3316578610"/>
                    </a:ext>
                  </a:extLst>
                </a:gridCol>
                <a:gridCol w="1862195">
                  <a:extLst>
                    <a:ext uri="{9D8B030D-6E8A-4147-A177-3AD203B41FA5}">
                      <a16:colId xmlns:a16="http://schemas.microsoft.com/office/drawing/2014/main" val="2115016395"/>
                    </a:ext>
                  </a:extLst>
                </a:gridCol>
                <a:gridCol w="1672988">
                  <a:extLst>
                    <a:ext uri="{9D8B030D-6E8A-4147-A177-3AD203B41FA5}">
                      <a16:colId xmlns:a16="http://schemas.microsoft.com/office/drawing/2014/main" val="2694421955"/>
                    </a:ext>
                  </a:extLst>
                </a:gridCol>
              </a:tblGrid>
              <a:tr h="179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email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jelszó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belépés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69858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dirty="0">
                          <a:effectLst/>
                        </a:rPr>
                        <a:t> </a:t>
                      </a:r>
                      <a:r>
                        <a:rPr lang="hu-HU" sz="1000" dirty="0" err="1">
                          <a:effectLst/>
                        </a:rPr>
                        <a:t>mdshop@mikidani.probaljaki.hu</a:t>
                      </a:r>
                      <a:endParaRPr lang="hu-H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>
                          <a:effectLst/>
                        </a:rPr>
                        <a:t>X6RgzCXb</a:t>
                      </a:r>
                      <a:endParaRPr lang="hu-H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1000" u="sng" dirty="0">
                          <a:effectLst/>
                          <a:hlinkClick r:id="rId2"/>
                        </a:rPr>
                        <a:t>https://</a:t>
                      </a:r>
                      <a:r>
                        <a:rPr lang="hu-HU" sz="1000" u="sng" dirty="0" err="1">
                          <a:effectLst/>
                          <a:hlinkClick r:id="rId2"/>
                        </a:rPr>
                        <a:t>webmail.nethely.hu</a:t>
                      </a:r>
                      <a:r>
                        <a:rPr lang="hu-HU" sz="1000" u="sng" dirty="0">
                          <a:effectLst/>
                          <a:hlinkClick r:id="rId2"/>
                        </a:rPr>
                        <a:t>/</a:t>
                      </a:r>
                      <a:endParaRPr lang="hu-H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47888183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6DA69F7C-A91C-4317-8BBE-21DA94787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3" y="971465"/>
            <a:ext cx="4039340" cy="537196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F5671BA-0B83-4B79-8C3C-D2E1CFDAC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8" y="4745323"/>
            <a:ext cx="1077158" cy="5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4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69474-C537-442E-8B0D-A6F409B1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665936"/>
            <a:ext cx="10915579" cy="611059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Admin</a:t>
            </a:r>
            <a:r>
              <a:rPr lang="hu-HU" dirty="0"/>
              <a:t> rész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7227AA1-AD7D-42DD-A4FE-6E3779E4D42C}"/>
              </a:ext>
            </a:extLst>
          </p:cNvPr>
          <p:cNvSpPr/>
          <p:nvPr/>
        </p:nvSpPr>
        <p:spPr>
          <a:xfrm>
            <a:off x="429086" y="1532694"/>
            <a:ext cx="113427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ADMIN felületen csak </a:t>
            </a:r>
            <a:r>
              <a:rPr lang="hu-HU" dirty="0" err="1"/>
              <a:t>admin</a:t>
            </a:r>
            <a:r>
              <a:rPr lang="hu-HU" dirty="0"/>
              <a:t> rangú felhasználók tudnak belépni. Itt használható az </a:t>
            </a:r>
            <a:r>
              <a:rPr lang="hu-HU" dirty="0" err="1"/>
              <a:t>admin00</a:t>
            </a:r>
            <a:r>
              <a:rPr lang="hu-HU" dirty="0"/>
              <a:t> felhasználó. Belépéskor a felhasználónak egy </a:t>
            </a:r>
            <a:r>
              <a:rPr lang="hu-HU" dirty="0" err="1"/>
              <a:t>token</a:t>
            </a:r>
            <a:r>
              <a:rPr lang="hu-HU" dirty="0"/>
              <a:t> kódja generálódik amit hat órán keresztül használhat a belépésének az azonosítására. Ha közben újra belép akkor a hat óra újra indul a </a:t>
            </a:r>
            <a:r>
              <a:rPr lang="hu-HU" dirty="0" err="1"/>
              <a:t>token</a:t>
            </a:r>
            <a:r>
              <a:rPr lang="hu-HU" dirty="0"/>
              <a:t> kódnak.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 err="1"/>
              <a:t>admin</a:t>
            </a:r>
            <a:r>
              <a:rPr lang="hu-HU" dirty="0"/>
              <a:t> felület három részből áll: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Felhasználók menüpont:</a:t>
            </a:r>
          </a:p>
          <a:p>
            <a:r>
              <a:rPr lang="hu-HU" dirty="0"/>
              <a:t>Belépés után ide érkezik meg az oldal. Látjuk a felhasználók listáját. Ha megnyomunk egy felhasználót akkor a </a:t>
            </a:r>
            <a:r>
              <a:rPr lang="hu-HU" dirty="0" err="1"/>
              <a:t>bootstrap</a:t>
            </a:r>
            <a:r>
              <a:rPr lang="hu-HU" dirty="0"/>
              <a:t> </a:t>
            </a:r>
            <a:r>
              <a:rPr lang="hu-HU" dirty="0" err="1"/>
              <a:t>harmónika</a:t>
            </a:r>
            <a:r>
              <a:rPr lang="hu-HU" dirty="0"/>
              <a:t> kinyílik az adataival. Igény esetén módosíthatjuk a felhasználó rangját vagy törölhetjük az adatbázisból.</a:t>
            </a:r>
          </a:p>
          <a:p>
            <a:endParaRPr lang="hu-HU" dirty="0"/>
          </a:p>
          <a:p>
            <a:r>
              <a:rPr lang="hu-HU" b="1" dirty="0"/>
              <a:t>Termékek menüpont:</a:t>
            </a:r>
          </a:p>
          <a:p>
            <a:r>
              <a:rPr lang="hu-HU" dirty="0"/>
              <a:t>A termékek listáját tartalmazza. Tartalmaz egy szűrő blokkot ahol igény esetén szűkíthetjük a keresett termékre vagy termékekre a listát. A menü alatt a terméknév megadása és típus kiválasztása után hozzá tudunk adni új terméket az adatbázishoz.</a:t>
            </a:r>
          </a:p>
        </p:txBody>
      </p:sp>
      <p:pic>
        <p:nvPicPr>
          <p:cNvPr id="7" name="image15.png">
            <a:extLst>
              <a:ext uri="{FF2B5EF4-FFF2-40B4-BE49-F238E27FC236}">
                <a16:creationId xmlns:a16="http://schemas.microsoft.com/office/drawing/2014/main" id="{C380EE42-00F9-4AF5-AB77-111022EC25D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97840" y="2425649"/>
            <a:ext cx="4953740" cy="1003351"/>
          </a:xfrm>
          <a:prstGeom prst="rect">
            <a:avLst/>
          </a:prstGeom>
          <a:ln/>
        </p:spPr>
      </p:pic>
      <p:pic>
        <p:nvPicPr>
          <p:cNvPr id="8" name="image10.png">
            <a:extLst>
              <a:ext uri="{FF2B5EF4-FFF2-40B4-BE49-F238E27FC236}">
                <a16:creationId xmlns:a16="http://schemas.microsoft.com/office/drawing/2014/main" id="{53603AAA-440A-4147-B841-CAB25FFB5E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907" y="5779364"/>
            <a:ext cx="4457269" cy="920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492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69474-C537-442E-8B0D-A6F409B1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665936"/>
            <a:ext cx="10915579" cy="611059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Admin</a:t>
            </a:r>
            <a:r>
              <a:rPr lang="hu-HU" dirty="0"/>
              <a:t> rész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7227AA1-AD7D-42DD-A4FE-6E3779E4D42C}"/>
              </a:ext>
            </a:extLst>
          </p:cNvPr>
          <p:cNvSpPr/>
          <p:nvPr/>
        </p:nvSpPr>
        <p:spPr>
          <a:xfrm>
            <a:off x="429086" y="1532694"/>
            <a:ext cx="113427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Miután hozzáadtuk megjelenik a listában üres adatokkal. Ezután ha kiválasztjuk kitölthetjük a termék adatait. A termékek adatai mellett találunk egy gombot amivel a módosítást rögzíthetjük.</a:t>
            </a:r>
          </a:p>
          <a:p>
            <a:r>
              <a:rPr lang="hu-HU" dirty="0"/>
              <a:t>Kép feltöltésekor csak jpg, jpeg, png és gif kiterjesztések megengedettek. A fájl mérete legfeljebb 500 kilobyte lehet. Ha nem megfelelő file-t szeretnénk feltölteni akkor a rendszer üzenetben jelzi mivel van a probléma. Az első kép feltöltése esetén autómatikusan az lesz a kiemelt kép. Több kép feltöltése után az lesz a kiemelt kép amelyikre rákattintunk. A kiemelt kép elsőként listázódik és egy zöld keretet kap. Ha töröli szeretnénk a képet akkor egy piros kuka gombbal megtehetjük.        Képaláírást nem kötelező adni a képnek. Termék törlés esetén automatikusan törlődnek a hozzá kapcsolódó képek, adatok a szerverről. Törlés után nem marad adat szemét a szerveren a termék után.</a:t>
            </a:r>
          </a:p>
          <a:p>
            <a:endParaRPr lang="hu-HU" dirty="0"/>
          </a:p>
        </p:txBody>
      </p:sp>
      <p:pic>
        <p:nvPicPr>
          <p:cNvPr id="6" name="image4.png">
            <a:extLst>
              <a:ext uri="{FF2B5EF4-FFF2-40B4-BE49-F238E27FC236}">
                <a16:creationId xmlns:a16="http://schemas.microsoft.com/office/drawing/2014/main" id="{63936104-61AD-485B-9EA8-EF0B0C63339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27021" y="1828800"/>
            <a:ext cx="346229" cy="346229"/>
          </a:xfrm>
          <a:prstGeom prst="rect">
            <a:avLst/>
          </a:prstGeom>
          <a:ln/>
        </p:spPr>
      </p:pic>
      <p:pic>
        <p:nvPicPr>
          <p:cNvPr id="9" name="image2.png">
            <a:extLst>
              <a:ext uri="{FF2B5EF4-FFF2-40B4-BE49-F238E27FC236}">
                <a16:creationId xmlns:a16="http://schemas.microsoft.com/office/drawing/2014/main" id="{B3D52EF6-E0CB-4F81-A476-7A0ACE744AA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98469" y="3219278"/>
            <a:ext cx="341493" cy="320150"/>
          </a:xfrm>
          <a:prstGeom prst="rect">
            <a:avLst/>
          </a:prstGeom>
          <a:ln/>
        </p:spPr>
      </p:pic>
      <p:pic>
        <p:nvPicPr>
          <p:cNvPr id="10" name="image11.png">
            <a:extLst>
              <a:ext uri="{FF2B5EF4-FFF2-40B4-BE49-F238E27FC236}">
                <a16:creationId xmlns:a16="http://schemas.microsoft.com/office/drawing/2014/main" id="{B495577C-BDD1-44F5-BB7E-C192E1B9782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401511" y="4231081"/>
            <a:ext cx="4234532" cy="2188450"/>
          </a:xfrm>
          <a:prstGeom prst="rect">
            <a:avLst/>
          </a:prstGeom>
          <a:ln/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6C09404-BEDD-4246-8424-C4E8D74034CE}"/>
              </a:ext>
            </a:extLst>
          </p:cNvPr>
          <p:cNvSpPr/>
          <p:nvPr/>
        </p:nvSpPr>
        <p:spPr>
          <a:xfrm>
            <a:off x="429086" y="3991274"/>
            <a:ext cx="6894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Megrendelés menüpont:</a:t>
            </a:r>
          </a:p>
          <a:p>
            <a:endParaRPr lang="hu-HU" dirty="0"/>
          </a:p>
          <a:p>
            <a:r>
              <a:rPr lang="hu-HU" dirty="0"/>
              <a:t>Itt a felhasználók által regisztrált megrendelések listáját találjuk időrendi sorrendben listázva a megrendelési azonosítóval. A megrendelő adatain felül megtalálhatjuk a megrendelési címet és a megrendelt termékek listáját. A rendellés levélen történő megerősítését is mutatja a "rendelés megerősítése" sor.</a:t>
            </a:r>
          </a:p>
        </p:txBody>
      </p:sp>
    </p:spTree>
    <p:extLst>
      <p:ext uri="{BB962C8B-B14F-4D97-AF65-F5344CB8AC3E}">
        <p14:creationId xmlns:p14="http://schemas.microsoft.com/office/powerpoint/2010/main" val="9789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1152</Words>
  <Application>Microsoft Office PowerPoint</Application>
  <PresentationFormat>Szélesvásznú</PresentationFormat>
  <Paragraphs>107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Bahnschrift SemiBold Condensed</vt:lpstr>
      <vt:lpstr>Calibri</vt:lpstr>
      <vt:lpstr>Roboto</vt:lpstr>
      <vt:lpstr>Office-téma</vt:lpstr>
      <vt:lpstr>Miklós Dániel Győző - Vizsgamunka</vt:lpstr>
      <vt:lpstr>Az oldal elérhetőségei és felépítése</vt:lpstr>
      <vt:lpstr>Frontend rész</vt:lpstr>
      <vt:lpstr>Frontend rész</vt:lpstr>
      <vt:lpstr>Frontend rész</vt:lpstr>
      <vt:lpstr>Frontend rész</vt:lpstr>
      <vt:lpstr>Frontend rész</vt:lpstr>
      <vt:lpstr>Admin rész</vt:lpstr>
      <vt:lpstr>Admin rész</vt:lpstr>
      <vt:lpstr>REST API rész</vt:lpstr>
      <vt:lpstr>REST API rész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Miklós Dániel</dc:title>
  <dc:creator>MikiDani</dc:creator>
  <cp:lastModifiedBy>MikiDani</cp:lastModifiedBy>
  <cp:revision>42</cp:revision>
  <dcterms:created xsi:type="dcterms:W3CDTF">2022-09-27T09:44:07Z</dcterms:created>
  <dcterms:modified xsi:type="dcterms:W3CDTF">2023-01-16T13:54:31Z</dcterms:modified>
</cp:coreProperties>
</file>