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6" r:id="rId8"/>
    <p:sldId id="265" r:id="rId9"/>
    <p:sldId id="261" r:id="rId10"/>
    <p:sldId id="262" r:id="rId11"/>
    <p:sldId id="263" r:id="rId12"/>
    <p:sldId id="264" r:id="rId13"/>
    <p:sldId id="267" r:id="rId14"/>
    <p:sldId id="273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2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4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4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5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6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9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149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2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7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6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96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36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315DD8-25AE-4376-A484-CF35FE923533}" type="datetimeFigureOut">
              <a:rPr lang="en-CA" smtClean="0"/>
              <a:t>12/08/2019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D7F55F-D426-4F10-B41B-38D2B4B8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161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229B-4922-4F0E-BE3D-7C4DF5C1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8" y="86138"/>
            <a:ext cx="9700591" cy="1199322"/>
          </a:xfrm>
        </p:spPr>
        <p:txBody>
          <a:bodyPr/>
          <a:lstStyle/>
          <a:p>
            <a:pPr algn="ctr"/>
            <a:r>
              <a:rPr lang="en-CA" b="1" dirty="0"/>
              <a:t>Online Music store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52291-4A8F-4951-B93E-B790976FB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254" y="4426963"/>
            <a:ext cx="5067224" cy="194733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Submitted By:</a:t>
            </a:r>
          </a:p>
          <a:p>
            <a:r>
              <a:rPr lang="en-CA" dirty="0">
                <a:solidFill>
                  <a:schemeClr val="bg1"/>
                </a:solidFill>
              </a:rPr>
              <a:t>Jaspreet Singh </a:t>
            </a:r>
            <a:r>
              <a:rPr lang="en-CA" dirty="0" err="1">
                <a:solidFill>
                  <a:schemeClr val="bg1"/>
                </a:solidFill>
              </a:rPr>
              <a:t>Kaberwal</a:t>
            </a:r>
            <a:r>
              <a:rPr lang="en-CA" dirty="0">
                <a:solidFill>
                  <a:schemeClr val="bg1"/>
                </a:solidFill>
              </a:rPr>
              <a:t> (8622568)</a:t>
            </a:r>
          </a:p>
          <a:p>
            <a:r>
              <a:rPr lang="en-CA" dirty="0">
                <a:solidFill>
                  <a:schemeClr val="bg1"/>
                </a:solidFill>
              </a:rPr>
              <a:t>Miki </a:t>
            </a:r>
            <a:r>
              <a:rPr lang="en-CA" dirty="0" err="1">
                <a:solidFill>
                  <a:schemeClr val="bg1"/>
                </a:solidFill>
              </a:rPr>
              <a:t>Narayanbhai</a:t>
            </a:r>
            <a:r>
              <a:rPr lang="en-CA" dirty="0">
                <a:solidFill>
                  <a:schemeClr val="bg1"/>
                </a:solidFill>
              </a:rPr>
              <a:t> Patel (8622608)</a:t>
            </a:r>
          </a:p>
          <a:p>
            <a:r>
              <a:rPr lang="en-CA" dirty="0">
                <a:solidFill>
                  <a:schemeClr val="bg1"/>
                </a:solidFill>
              </a:rPr>
              <a:t>Vishwa Wani (8622587)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FA50F-A257-415A-B468-1D7F64E8008A}"/>
              </a:ext>
            </a:extLst>
          </p:cNvPr>
          <p:cNvSpPr/>
          <p:nvPr/>
        </p:nvSpPr>
        <p:spPr>
          <a:xfrm>
            <a:off x="132522" y="4559485"/>
            <a:ext cx="3220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Submitted To: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Prof. Angelina </a:t>
            </a:r>
            <a:r>
              <a:rPr lang="en-CA" dirty="0" err="1">
                <a:solidFill>
                  <a:schemeClr val="bg1"/>
                </a:solidFill>
              </a:rPr>
              <a:t>Ziesemer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AD6-ECC9-433A-A711-E544A94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16" y="0"/>
            <a:ext cx="8534400" cy="702366"/>
          </a:xfrm>
        </p:spPr>
        <p:txBody>
          <a:bodyPr>
            <a:normAutofit/>
          </a:bodyPr>
          <a:lstStyle/>
          <a:p>
            <a:r>
              <a:rPr lang="en-CA" b="1" dirty="0"/>
              <a:t>Query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5687F-8C32-4D91-8354-D8936B217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21"/>
          <a:stretch/>
        </p:blipFill>
        <p:spPr>
          <a:xfrm>
            <a:off x="1498203" y="2456692"/>
            <a:ext cx="8228891" cy="4209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DD639B-91AD-48CD-A373-73A05F96CC25}"/>
              </a:ext>
            </a:extLst>
          </p:cNvPr>
          <p:cNvSpPr/>
          <p:nvPr/>
        </p:nvSpPr>
        <p:spPr>
          <a:xfrm>
            <a:off x="1015516" y="702366"/>
            <a:ext cx="9493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playlist_id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playlist_name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songs.song_name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FROM   playlists    </a:t>
            </a:r>
          </a:p>
          <a:p>
            <a:r>
              <a:rPr lang="en-CA" dirty="0">
                <a:solidFill>
                  <a:schemeClr val="bg1"/>
                </a:solidFill>
              </a:rPr>
              <a:t>JOIN      </a:t>
            </a:r>
            <a:r>
              <a:rPr lang="en-CA" dirty="0" err="1">
                <a:solidFill>
                  <a:schemeClr val="bg1"/>
                </a:solidFill>
              </a:rPr>
              <a:t>playlist_has_song</a:t>
            </a:r>
            <a:r>
              <a:rPr lang="en-CA" dirty="0">
                <a:solidFill>
                  <a:schemeClr val="bg1"/>
                </a:solidFill>
              </a:rPr>
              <a:t>      </a:t>
            </a:r>
          </a:p>
          <a:p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playlists.playlist_id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playlist_has_song.playlist_playlist_id</a:t>
            </a:r>
            <a:r>
              <a:rPr lang="en-CA" dirty="0">
                <a:solidFill>
                  <a:schemeClr val="bg1"/>
                </a:solidFill>
              </a:rPr>
              <a:t>    </a:t>
            </a:r>
          </a:p>
          <a:p>
            <a:r>
              <a:rPr lang="en-CA" dirty="0">
                <a:solidFill>
                  <a:schemeClr val="bg1"/>
                </a:solidFill>
              </a:rPr>
              <a:t>JOIN      songs       </a:t>
            </a:r>
          </a:p>
          <a:p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playlist_has_song.song_song_id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songs.song_id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123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8FBF-EF9A-4320-93CF-E575ACC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0529"/>
          </a:xfrm>
        </p:spPr>
        <p:txBody>
          <a:bodyPr>
            <a:normAutofit/>
          </a:bodyPr>
          <a:lstStyle/>
          <a:p>
            <a:r>
              <a:rPr lang="en-CA" b="1" dirty="0"/>
              <a:t>Query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3FBF7-5943-4E55-BE6C-A37E49AF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369"/>
          <a:stretch/>
        </p:blipFill>
        <p:spPr>
          <a:xfrm>
            <a:off x="1590970" y="2237858"/>
            <a:ext cx="8471370" cy="4268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C87690-83BB-4D94-B7DB-1822F6206234}"/>
              </a:ext>
            </a:extLst>
          </p:cNvPr>
          <p:cNvSpPr/>
          <p:nvPr/>
        </p:nvSpPr>
        <p:spPr>
          <a:xfrm>
            <a:off x="1099931" y="760529"/>
            <a:ext cx="979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  </a:t>
            </a:r>
            <a:r>
              <a:rPr lang="en-US" dirty="0" err="1">
                <a:solidFill>
                  <a:schemeClr val="bg1"/>
                </a:solidFill>
              </a:rPr>
              <a:t>artist_name</a:t>
            </a:r>
            <a:r>
              <a:rPr lang="en-US" dirty="0">
                <a:solidFill>
                  <a:schemeClr val="bg1"/>
                </a:solidFill>
              </a:rPr>
              <a:t>,   COUNT(DISTINCT(</a:t>
            </a:r>
            <a:r>
              <a:rPr lang="en-US" dirty="0" err="1">
                <a:solidFill>
                  <a:schemeClr val="bg1"/>
                </a:solidFill>
              </a:rPr>
              <a:t>album_id</a:t>
            </a:r>
            <a:r>
              <a:rPr lang="en-US" dirty="0">
                <a:solidFill>
                  <a:schemeClr val="bg1"/>
                </a:solidFill>
              </a:rPr>
              <a:t>)) AS </a:t>
            </a:r>
            <a:r>
              <a:rPr lang="en-US" dirty="0" err="1">
                <a:solidFill>
                  <a:schemeClr val="bg1"/>
                </a:solidFill>
              </a:rPr>
              <a:t>number_of_album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FROM   artists a    </a:t>
            </a:r>
          </a:p>
          <a:p>
            <a:r>
              <a:rPr lang="en-US" dirty="0">
                <a:solidFill>
                  <a:schemeClr val="bg1"/>
                </a:solidFill>
              </a:rPr>
              <a:t>JOIN      albums al      </a:t>
            </a:r>
          </a:p>
          <a:p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a.idartist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al.artist_idartist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GROUP BY   </a:t>
            </a:r>
            <a:r>
              <a:rPr lang="en-US" dirty="0" err="1">
                <a:solidFill>
                  <a:schemeClr val="bg1"/>
                </a:solidFill>
              </a:rPr>
              <a:t>artist_name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0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1C5-92AF-4D48-85D6-2F886AE7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40" y="175846"/>
            <a:ext cx="8534400" cy="577037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Query 7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DB9B78-92C1-496F-9D72-A24147FD9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2" b="11211"/>
          <a:stretch/>
        </p:blipFill>
        <p:spPr>
          <a:xfrm>
            <a:off x="1311966" y="2358888"/>
            <a:ext cx="8857080" cy="42084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3E06B-DF6D-46D6-810A-18F291D7571E}"/>
              </a:ext>
            </a:extLst>
          </p:cNvPr>
          <p:cNvSpPr/>
          <p:nvPr/>
        </p:nvSpPr>
        <p:spPr>
          <a:xfrm>
            <a:off x="1311966" y="701434"/>
            <a:ext cx="9815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songs.artist_idartist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artists.artist_name</a:t>
            </a:r>
            <a:r>
              <a:rPr lang="en-CA" dirty="0">
                <a:solidFill>
                  <a:schemeClr val="bg1"/>
                </a:solidFill>
              </a:rPr>
              <a:t>,   count(</a:t>
            </a:r>
            <a:r>
              <a:rPr lang="en-CA" dirty="0" err="1">
                <a:solidFill>
                  <a:schemeClr val="bg1"/>
                </a:solidFill>
              </a:rPr>
              <a:t>songs.artist_idartist</a:t>
            </a:r>
            <a:r>
              <a:rPr lang="en-CA" dirty="0">
                <a:solidFill>
                  <a:schemeClr val="bg1"/>
                </a:solidFill>
              </a:rPr>
              <a:t>) AS </a:t>
            </a:r>
            <a:r>
              <a:rPr lang="en-CA" dirty="0" err="1">
                <a:solidFill>
                  <a:schemeClr val="bg1"/>
                </a:solidFill>
              </a:rPr>
              <a:t>Total_Songs</a:t>
            </a:r>
            <a:r>
              <a:rPr lang="en-CA" dirty="0">
                <a:solidFill>
                  <a:schemeClr val="bg1"/>
                </a:solidFill>
              </a:rPr>
              <a:t>,   (      select         count(</a:t>
            </a:r>
            <a:r>
              <a:rPr lang="en-CA" dirty="0" err="1">
                <a:solidFill>
                  <a:schemeClr val="bg1"/>
                </a:solidFill>
              </a:rPr>
              <a:t>albums.artist_idartist</a:t>
            </a:r>
            <a:r>
              <a:rPr lang="en-CA" dirty="0">
                <a:solidFill>
                  <a:schemeClr val="bg1"/>
                </a:solidFill>
              </a:rPr>
              <a:t>)       from         albums       Where         </a:t>
            </a:r>
            <a:r>
              <a:rPr lang="en-CA" dirty="0" err="1">
                <a:solidFill>
                  <a:schemeClr val="bg1"/>
                </a:solidFill>
              </a:rPr>
              <a:t>albums.artist_idartist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artists.idartist</a:t>
            </a:r>
            <a:r>
              <a:rPr lang="en-CA" dirty="0">
                <a:solidFill>
                  <a:schemeClr val="bg1"/>
                </a:solidFill>
              </a:rPr>
              <a:t>    )   AS </a:t>
            </a:r>
            <a:r>
              <a:rPr lang="en-CA" dirty="0" err="1">
                <a:solidFill>
                  <a:schemeClr val="bg1"/>
                </a:solidFill>
              </a:rPr>
              <a:t>Total_albums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from   songs    Join      albums       ON songs.albums_album_id1 = </a:t>
            </a:r>
            <a:r>
              <a:rPr lang="en-CA" dirty="0" err="1">
                <a:solidFill>
                  <a:schemeClr val="bg1"/>
                </a:solidFill>
              </a:rPr>
              <a:t>albums.album_id</a:t>
            </a:r>
            <a:r>
              <a:rPr lang="en-CA" dirty="0">
                <a:solidFill>
                  <a:schemeClr val="bg1"/>
                </a:solidFill>
              </a:rPr>
              <a:t>    Join      artists       On </a:t>
            </a:r>
            <a:r>
              <a:rPr lang="en-CA" dirty="0" err="1">
                <a:solidFill>
                  <a:schemeClr val="bg1"/>
                </a:solidFill>
              </a:rPr>
              <a:t>albums.artist_idartist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artists.idartist</a:t>
            </a:r>
            <a:r>
              <a:rPr lang="en-CA" dirty="0">
                <a:solidFill>
                  <a:schemeClr val="bg1"/>
                </a:solidFill>
              </a:rPr>
              <a:t> Group by   </a:t>
            </a:r>
            <a:r>
              <a:rPr lang="en-CA" dirty="0" err="1">
                <a:solidFill>
                  <a:schemeClr val="bg1"/>
                </a:solidFill>
              </a:rPr>
              <a:t>songs.artist_idartist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791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F2C0-1726-40CF-BBD9-81082304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105085"/>
          </a:xfrm>
        </p:spPr>
        <p:txBody>
          <a:bodyPr/>
          <a:lstStyle/>
          <a:p>
            <a:r>
              <a:rPr lang="en-CA" b="1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5F28-D409-4B86-B2F3-D10736E7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05085"/>
            <a:ext cx="10580136" cy="5282463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Our scenario is to design music playlist according to listing pattern/taste of each user.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These are two questions arise as below: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 dirty="0">
                <a:solidFill>
                  <a:schemeClr val="bg1"/>
                </a:solidFill>
              </a:rPr>
              <a:t>User listens to one singer frequently, the album has many songs, some songs are collaborative; i.e.; they have one or more singer. So how can we recommend individual songs of the other artist whom the user is not listening in particular but listen to collaborative songs.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 dirty="0">
                <a:solidFill>
                  <a:schemeClr val="bg1"/>
                </a:solidFill>
              </a:rPr>
              <a:t>Create collaborative playlist for one or more users, fetching similar songs.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4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05FA-5832-445C-A2C7-94DE85B4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9396"/>
            <a:ext cx="8534400" cy="932807"/>
          </a:xfrm>
        </p:spPr>
        <p:txBody>
          <a:bodyPr/>
          <a:lstStyle/>
          <a:p>
            <a:r>
              <a:rPr lang="en-CA" b="1" dirty="0"/>
              <a:t>Solution for 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3827-8AE7-4E48-ACAD-028AECBE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03514"/>
            <a:ext cx="10421110" cy="4810538"/>
          </a:xfrm>
        </p:spPr>
        <p:txBody>
          <a:bodyPr/>
          <a:lstStyle/>
          <a:p>
            <a:pPr lvl="0"/>
            <a:r>
              <a:rPr lang="en-CA" sz="2800" dirty="0">
                <a:solidFill>
                  <a:schemeClr val="bg1"/>
                </a:solidFill>
              </a:rPr>
              <a:t>To justify scenario, we created views and procedures.</a:t>
            </a:r>
          </a:p>
          <a:p>
            <a:pPr lvl="0"/>
            <a:r>
              <a:rPr lang="en-CA" sz="2800" dirty="0">
                <a:solidFill>
                  <a:schemeClr val="bg1"/>
                </a:solidFill>
              </a:rPr>
              <a:t>We used songs, genres, albums tables for views and procedures.</a:t>
            </a:r>
          </a:p>
          <a:p>
            <a:pPr lvl="0"/>
            <a:r>
              <a:rPr lang="en-CA" sz="2800" dirty="0">
                <a:solidFill>
                  <a:schemeClr val="bg1"/>
                </a:solidFill>
              </a:rPr>
              <a:t>We define procedure to create views &amp; for the questions we used that views in the procedure.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098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A39A-A370-4C23-B5B5-94C455CB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40042"/>
          </a:xfrm>
        </p:spPr>
        <p:txBody>
          <a:bodyPr>
            <a:normAutofit/>
          </a:bodyPr>
          <a:lstStyle/>
          <a:p>
            <a:r>
              <a:rPr lang="en-CA" b="1" dirty="0"/>
              <a:t>Query for 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1ECD-6FEA-4CD9-9E77-B50C0AEB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715617"/>
            <a:ext cx="10553632" cy="5963479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USE </a:t>
            </a:r>
            <a:r>
              <a:rPr lang="en-CA" dirty="0" err="1">
                <a:solidFill>
                  <a:schemeClr val="bg1"/>
                </a:solidFill>
              </a:rPr>
              <a:t>mydb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DROP PROCEDURE IF EXISTS test;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DELIMITER //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CREATE PROCEDURE test()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BEGIN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DECLARE var_Customer_1 INT ;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DECLARE var_Customer_2 INT ;SET-- Enter customer id's --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var_Customer_1 = 2;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SET   var_Customer_2 = 1;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repetitions_genres.customer_customer_id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song_name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FROM   </a:t>
            </a:r>
            <a:r>
              <a:rPr lang="en-CA" dirty="0" err="1">
                <a:solidFill>
                  <a:schemeClr val="bg1"/>
                </a:solidFill>
              </a:rPr>
              <a:t>Songs_genre</a:t>
            </a:r>
            <a:r>
              <a:rPr lang="en-CA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JOIN      </a:t>
            </a:r>
            <a:r>
              <a:rPr lang="en-CA" dirty="0" err="1">
                <a:solidFill>
                  <a:schemeClr val="bg1"/>
                </a:solidFill>
              </a:rPr>
              <a:t>repetitions_genres</a:t>
            </a:r>
            <a:r>
              <a:rPr lang="en-CA" dirty="0">
                <a:solidFill>
                  <a:schemeClr val="bg1"/>
                </a:solidFill>
              </a:rPr>
              <a:t>    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repetitions_genres.genre_name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WHERE  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IN    (      SELECT         </a:t>
            </a:r>
            <a:r>
              <a:rPr lang="en-CA" dirty="0" err="1">
                <a:solidFill>
                  <a:schemeClr val="bg1"/>
                </a:solidFill>
              </a:rPr>
              <a:t>genre_name</a:t>
            </a:r>
            <a:r>
              <a:rPr lang="en-CA" dirty="0">
                <a:solidFill>
                  <a:schemeClr val="bg1"/>
                </a:solidFill>
              </a:rPr>
              <a:t>       FROM         </a:t>
            </a:r>
            <a:r>
              <a:rPr lang="en-CA" dirty="0" err="1">
                <a:solidFill>
                  <a:schemeClr val="bg1"/>
                </a:solidFill>
              </a:rPr>
              <a:t>repetitions_genres</a:t>
            </a:r>
            <a:r>
              <a:rPr lang="en-CA" dirty="0">
                <a:solidFill>
                  <a:schemeClr val="bg1"/>
                </a:solidFill>
              </a:rPr>
              <a:t>       WHERE         </a:t>
            </a:r>
            <a:r>
              <a:rPr lang="en-CA" dirty="0" err="1">
                <a:solidFill>
                  <a:schemeClr val="bg1"/>
                </a:solidFill>
              </a:rPr>
              <a:t>customer_customer_id</a:t>
            </a:r>
            <a:r>
              <a:rPr lang="en-CA" dirty="0">
                <a:solidFill>
                  <a:schemeClr val="bg1"/>
                </a:solidFill>
              </a:rPr>
              <a:t> IN (var_Customer_1 ,var_Customer_2 )    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END//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DELIMITER 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CALL test();</a:t>
            </a:r>
          </a:p>
        </p:txBody>
      </p:sp>
    </p:spTree>
    <p:extLst>
      <p:ext uri="{BB962C8B-B14F-4D97-AF65-F5344CB8AC3E}">
        <p14:creationId xmlns:p14="http://schemas.microsoft.com/office/powerpoint/2010/main" val="42647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D569FB-FEA9-4D5E-8C58-C2BFE7BA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0"/>
          <a:stretch/>
        </p:blipFill>
        <p:spPr>
          <a:xfrm>
            <a:off x="789407" y="1054700"/>
            <a:ext cx="10613185" cy="5514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84EEE4-AA25-44B4-8567-574727531257}"/>
              </a:ext>
            </a:extLst>
          </p:cNvPr>
          <p:cNvSpPr/>
          <p:nvPr/>
        </p:nvSpPr>
        <p:spPr>
          <a:xfrm>
            <a:off x="527111" y="408369"/>
            <a:ext cx="10034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>
                <a:latin typeface="Century Gothic (Headings)"/>
              </a:rPr>
              <a:t> RESULT FOR THE SCENARIO</a:t>
            </a:r>
            <a:endParaRPr lang="en-CA" sz="36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93718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0AE-30E6-4C57-BBF7-E837D367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593"/>
            <a:ext cx="8534400" cy="787033"/>
          </a:xfrm>
        </p:spPr>
        <p:txBody>
          <a:bodyPr/>
          <a:lstStyle/>
          <a:p>
            <a:r>
              <a:rPr lang="en-CA" b="1" dirty="0"/>
              <a:t>Query for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44BF-A6DF-4514-ADE6-84C4C56D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28" y="756183"/>
            <a:ext cx="11213590" cy="5888662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USE </a:t>
            </a:r>
            <a:r>
              <a:rPr lang="en-CA" dirty="0" err="1">
                <a:solidFill>
                  <a:schemeClr val="bg1"/>
                </a:solidFill>
              </a:rPr>
              <a:t>mydb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DROP PROCEDURE IF EXISTS test;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DELIMITER // -- This select statement take reference from Views to find taste of customer and create playlist suggesting songs of similar genre –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CREATE PROCEDURE test()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BEGIN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DECLARE </a:t>
            </a:r>
            <a:r>
              <a:rPr lang="en-CA" dirty="0" err="1">
                <a:solidFill>
                  <a:schemeClr val="bg1"/>
                </a:solidFill>
              </a:rPr>
              <a:t>var_customerid</a:t>
            </a:r>
            <a:r>
              <a:rPr lang="en-CA" dirty="0">
                <a:solidFill>
                  <a:schemeClr val="bg1"/>
                </a:solidFill>
              </a:rPr>
              <a:t> INT 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SET   </a:t>
            </a:r>
            <a:r>
              <a:rPr lang="en-CA" dirty="0" err="1">
                <a:solidFill>
                  <a:schemeClr val="bg1"/>
                </a:solidFill>
              </a:rPr>
              <a:t>var_customerid</a:t>
            </a:r>
            <a:r>
              <a:rPr lang="en-CA" dirty="0">
                <a:solidFill>
                  <a:schemeClr val="bg1"/>
                </a:solidFill>
              </a:rPr>
              <a:t> = 1; -- Select customer –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repetitions_genres.customer_customer_id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song_name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FROM   </a:t>
            </a:r>
            <a:r>
              <a:rPr lang="en-CA" dirty="0" err="1">
                <a:solidFill>
                  <a:schemeClr val="bg1"/>
                </a:solidFill>
              </a:rPr>
              <a:t>Songs_genre</a:t>
            </a:r>
            <a:r>
              <a:rPr lang="en-CA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JOIN      </a:t>
            </a:r>
            <a:r>
              <a:rPr lang="en-CA" dirty="0" err="1">
                <a:solidFill>
                  <a:schemeClr val="bg1"/>
                </a:solidFill>
              </a:rPr>
              <a:t>repetitions_genres</a:t>
            </a:r>
            <a:r>
              <a:rPr lang="en-CA" dirty="0">
                <a:solidFill>
                  <a:schemeClr val="bg1"/>
                </a:solidFill>
              </a:rPr>
              <a:t>      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repetitions_genres.genre_name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WHERE   </a:t>
            </a:r>
            <a:r>
              <a:rPr lang="en-CA" dirty="0" err="1">
                <a:solidFill>
                  <a:schemeClr val="bg1"/>
                </a:solidFill>
              </a:rPr>
              <a:t>Songs_genre.genre_name</a:t>
            </a:r>
            <a:r>
              <a:rPr lang="en-CA" dirty="0">
                <a:solidFill>
                  <a:schemeClr val="bg1"/>
                </a:solidFill>
              </a:rPr>
              <a:t> =    (      SELECT         </a:t>
            </a:r>
            <a:r>
              <a:rPr lang="en-CA" dirty="0" err="1">
                <a:solidFill>
                  <a:schemeClr val="bg1"/>
                </a:solidFill>
              </a:rPr>
              <a:t>genre_name</a:t>
            </a:r>
            <a:r>
              <a:rPr lang="en-CA" dirty="0">
                <a:solidFill>
                  <a:schemeClr val="bg1"/>
                </a:solidFill>
              </a:rPr>
              <a:t>       FROM         </a:t>
            </a:r>
            <a:r>
              <a:rPr lang="en-CA" dirty="0" err="1">
                <a:solidFill>
                  <a:schemeClr val="bg1"/>
                </a:solidFill>
              </a:rPr>
              <a:t>repetitions_genres</a:t>
            </a:r>
            <a:r>
              <a:rPr lang="en-CA" dirty="0">
                <a:solidFill>
                  <a:schemeClr val="bg1"/>
                </a:solidFill>
              </a:rPr>
              <a:t>       WHERE         </a:t>
            </a:r>
            <a:r>
              <a:rPr lang="en-CA" dirty="0" err="1">
                <a:solidFill>
                  <a:schemeClr val="bg1"/>
                </a:solidFill>
              </a:rPr>
              <a:t>customer_customer_id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var_customerid</a:t>
            </a:r>
            <a:r>
              <a:rPr lang="en-CA" dirty="0">
                <a:solidFill>
                  <a:schemeClr val="bg1"/>
                </a:solidFill>
              </a:rPr>
              <a:t>    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END//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DELIMITER 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CALL test();</a:t>
            </a:r>
          </a:p>
        </p:txBody>
      </p:sp>
    </p:spTree>
    <p:extLst>
      <p:ext uri="{BB962C8B-B14F-4D97-AF65-F5344CB8AC3E}">
        <p14:creationId xmlns:p14="http://schemas.microsoft.com/office/powerpoint/2010/main" val="191844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8E75-B549-4E5B-9E8E-509B6D2E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357"/>
            <a:ext cx="8534400" cy="661443"/>
          </a:xfrm>
        </p:spPr>
        <p:txBody>
          <a:bodyPr/>
          <a:lstStyle/>
          <a:p>
            <a:r>
              <a:rPr lang="en-CA" b="1" dirty="0"/>
              <a:t>Result for the procedure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539F1B-15B1-43B9-8C97-32AC1C237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56603"/>
            <a:ext cx="10838063" cy="5514535"/>
          </a:xfrm>
        </p:spPr>
      </p:pic>
    </p:spTree>
    <p:extLst>
      <p:ext uri="{BB962C8B-B14F-4D97-AF65-F5344CB8AC3E}">
        <p14:creationId xmlns:p14="http://schemas.microsoft.com/office/powerpoint/2010/main" val="3000164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7862-063A-42AD-BA8A-793C383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22005"/>
          </a:xfrm>
        </p:spPr>
        <p:txBody>
          <a:bodyPr/>
          <a:lstStyle/>
          <a:p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CED5-D20E-43F0-B610-F3BA5A47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81" y="1444486"/>
            <a:ext cx="9692241" cy="454549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The database has been designed to keep records of the users, songs, artists of the Online Music Store.</a:t>
            </a:r>
          </a:p>
          <a:p>
            <a:r>
              <a:rPr lang="en-CA" sz="2800" dirty="0">
                <a:solidFill>
                  <a:schemeClr val="bg1"/>
                </a:solidFill>
              </a:rPr>
              <a:t>EER model is developed to define the relations between tables.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The system has been tested for several inputs to check the column definition, queries, scenarios and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50937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0CE3-6C47-4FE3-B66E-E874C316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68" y="352654"/>
            <a:ext cx="8534400" cy="1507067"/>
          </a:xfrm>
        </p:spPr>
        <p:txBody>
          <a:bodyPr/>
          <a:lstStyle/>
          <a:p>
            <a:r>
              <a:rPr lang="en-C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32AA-C959-4233-AC81-07A77103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68" y="2090529"/>
            <a:ext cx="8534400" cy="3615267"/>
          </a:xfrm>
        </p:spPr>
        <p:txBody>
          <a:bodyPr>
            <a:norm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This database is for online music store to keep the records of the users’ details like playlists, account details, subscription details etc.</a:t>
            </a:r>
          </a:p>
          <a:p>
            <a:pPr marL="0" indent="0">
              <a:buNone/>
            </a:pPr>
            <a:endParaRPr lang="en-CA" sz="2600" dirty="0">
              <a:solidFill>
                <a:schemeClr val="bg1"/>
              </a:solidFill>
            </a:endParaRPr>
          </a:p>
          <a:p>
            <a:r>
              <a:rPr lang="en-CA" sz="2600" dirty="0">
                <a:solidFill>
                  <a:schemeClr val="bg1"/>
                </a:solidFill>
              </a:rPr>
              <a:t>It contains songs, artists details, albums of the artists tables as well.</a:t>
            </a:r>
          </a:p>
        </p:txBody>
      </p:sp>
    </p:spTree>
    <p:extLst>
      <p:ext uri="{BB962C8B-B14F-4D97-AF65-F5344CB8AC3E}">
        <p14:creationId xmlns:p14="http://schemas.microsoft.com/office/powerpoint/2010/main" val="48104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cover/>
      </p:transition>
    </mc:Choice>
    <mc:Fallback>
      <p:transition spd="slow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822BB4-0D70-4F1D-AB7D-1416B4E30FD3}"/>
              </a:ext>
            </a:extLst>
          </p:cNvPr>
          <p:cNvSpPr/>
          <p:nvPr/>
        </p:nvSpPr>
        <p:spPr>
          <a:xfrm>
            <a:off x="2695870" y="2290178"/>
            <a:ext cx="680026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800" b="1" dirty="0"/>
              <a:t> THANK YOU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2887329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AAE3-A2F4-4E0E-8CED-57CAD8ED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9882"/>
            <a:ext cx="8534400" cy="813538"/>
          </a:xfrm>
        </p:spPr>
        <p:txBody>
          <a:bodyPr/>
          <a:lstStyle/>
          <a:p>
            <a:r>
              <a:rPr lang="en-CA" b="1" dirty="0"/>
              <a:t>The EER Model for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962-7F3B-4802-A422-91B01704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98713"/>
            <a:ext cx="10672901" cy="4605867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Enhanced Entity Relationship model (EER) is a tabular representation of the database.</a:t>
            </a:r>
          </a:p>
          <a:p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3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3996-3E36-4BF5-886F-0061145F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94605" cy="5595730"/>
          </a:xfrm>
        </p:spPr>
        <p:txBody>
          <a:bodyPr>
            <a:normAutofit/>
          </a:bodyPr>
          <a:lstStyle/>
          <a:p>
            <a:r>
              <a:rPr lang="en-CA" sz="2800">
                <a:solidFill>
                  <a:schemeClr val="bg1"/>
                </a:solidFill>
              </a:rPr>
              <a:t>There are total eight tables in this database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Customers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Playlists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Songs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Albums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Genres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Artists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600">
                <a:solidFill>
                  <a:schemeClr val="bg1"/>
                </a:solidFill>
              </a:rPr>
              <a:t>payments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2E5C-4D4E-4EB9-BBEB-6BFAF396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3872"/>
            <a:ext cx="8534400" cy="746462"/>
          </a:xfrm>
        </p:spPr>
        <p:txBody>
          <a:bodyPr/>
          <a:lstStyle/>
          <a:p>
            <a:r>
              <a:rPr lang="en-CA" b="1" dirty="0"/>
              <a:t>EER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DF75E-006B-4BA7-BA8A-EF3CE5B847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596" t="12939" r="16975" b="8166"/>
          <a:stretch/>
        </p:blipFill>
        <p:spPr>
          <a:xfrm>
            <a:off x="1111348" y="900333"/>
            <a:ext cx="9861452" cy="58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0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F41-BA0A-4D4A-8472-0E25E64F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63" y="1"/>
            <a:ext cx="8534400" cy="1219200"/>
          </a:xfrm>
        </p:spPr>
        <p:txBody>
          <a:bodyPr/>
          <a:lstStyle/>
          <a:p>
            <a:r>
              <a:rPr lang="en-CA" b="1" dirty="0"/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5F6B-4672-42A6-A77B-472A2AA9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3" y="1116126"/>
            <a:ext cx="8534400" cy="914401"/>
          </a:xfrm>
        </p:spPr>
        <p:txBody>
          <a:bodyPr/>
          <a:lstStyle/>
          <a:p>
            <a:r>
              <a:rPr lang="en-US" dirty="0"/>
              <a:t>SELECT   COUNT(*) AS </a:t>
            </a:r>
            <a:r>
              <a:rPr lang="en-US" dirty="0" err="1"/>
              <a:t>Total_customers</a:t>
            </a:r>
            <a:r>
              <a:rPr lang="en-US" dirty="0"/>
              <a:t> FROM   customers;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BA5F8-0721-49CA-BE0F-6FABD5A4F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7" b="5051"/>
          <a:stretch/>
        </p:blipFill>
        <p:spPr>
          <a:xfrm>
            <a:off x="694375" y="1520318"/>
            <a:ext cx="10616082" cy="50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1058-7325-4F9C-BFB9-7882E5A4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628007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Query 2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312D18-B965-4601-9D46-88CE0567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3"/>
          <a:stretch/>
        </p:blipFill>
        <p:spPr>
          <a:xfrm>
            <a:off x="1099750" y="2664882"/>
            <a:ext cx="8971902" cy="362157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0540E-394B-4CB3-8576-353F32E267D0}"/>
              </a:ext>
            </a:extLst>
          </p:cNvPr>
          <p:cNvSpPr/>
          <p:nvPr/>
        </p:nvSpPr>
        <p:spPr>
          <a:xfrm>
            <a:off x="898607" y="628007"/>
            <a:ext cx="10394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subscriptions.type</a:t>
            </a:r>
            <a:r>
              <a:rPr lang="en-CA" dirty="0">
                <a:solidFill>
                  <a:schemeClr val="bg1"/>
                </a:solidFill>
              </a:rPr>
              <a:t> AS Type,   COUNT(</a:t>
            </a:r>
            <a:r>
              <a:rPr lang="en-CA" dirty="0" err="1">
                <a:solidFill>
                  <a:schemeClr val="bg1"/>
                </a:solidFill>
              </a:rPr>
              <a:t>subscriptions_subscription_id</a:t>
            </a:r>
            <a:r>
              <a:rPr lang="en-CA" dirty="0">
                <a:solidFill>
                  <a:schemeClr val="bg1"/>
                </a:solidFill>
              </a:rPr>
              <a:t>) AS </a:t>
            </a:r>
            <a:r>
              <a:rPr lang="en-CA" dirty="0" err="1">
                <a:solidFill>
                  <a:schemeClr val="bg1"/>
                </a:solidFill>
              </a:rPr>
              <a:t>Total_sale</a:t>
            </a:r>
            <a:r>
              <a:rPr lang="en-CA" dirty="0">
                <a:solidFill>
                  <a:schemeClr val="bg1"/>
                </a:solidFill>
              </a:rPr>
              <a:t>,   SUM(</a:t>
            </a:r>
            <a:r>
              <a:rPr lang="en-CA" dirty="0" err="1">
                <a:solidFill>
                  <a:schemeClr val="bg1"/>
                </a:solidFill>
              </a:rPr>
              <a:t>subscriptions.cost</a:t>
            </a:r>
            <a:r>
              <a:rPr lang="en-CA" dirty="0">
                <a:solidFill>
                  <a:schemeClr val="bg1"/>
                </a:solidFill>
              </a:rPr>
              <a:t>) AS 'Revenue($)’ </a:t>
            </a:r>
          </a:p>
          <a:p>
            <a:r>
              <a:rPr lang="en-CA" dirty="0">
                <a:solidFill>
                  <a:schemeClr val="bg1"/>
                </a:solidFill>
              </a:rPr>
              <a:t>FROM   customers    </a:t>
            </a:r>
          </a:p>
          <a:p>
            <a:r>
              <a:rPr lang="en-CA" dirty="0">
                <a:solidFill>
                  <a:schemeClr val="bg1"/>
                </a:solidFill>
              </a:rPr>
              <a:t>JOIN      subscriptions       </a:t>
            </a:r>
          </a:p>
          <a:p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customers.subscriptions_subscription_id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subscriptions.subscription_id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GROUP BY   </a:t>
            </a:r>
            <a:r>
              <a:rPr lang="en-CA" dirty="0" err="1">
                <a:solidFill>
                  <a:schemeClr val="bg1"/>
                </a:solidFill>
              </a:rPr>
              <a:t>subscriptions_subscription_id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574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083C-5046-41F2-8E0D-7AD5763C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588251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Query 3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9FE333-763B-46C6-A471-74D00DEDE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5"/>
          <a:stretch/>
        </p:blipFill>
        <p:spPr>
          <a:xfrm>
            <a:off x="887407" y="2470765"/>
            <a:ext cx="9750410" cy="42083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82D498-1129-46FB-976C-3DFE92681155}"/>
              </a:ext>
            </a:extLst>
          </p:cNvPr>
          <p:cNvSpPr/>
          <p:nvPr/>
        </p:nvSpPr>
        <p:spPr>
          <a:xfrm>
            <a:off x="1086678" y="667763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SELECT   </a:t>
            </a:r>
            <a:r>
              <a:rPr lang="en-CA" dirty="0" err="1">
                <a:solidFill>
                  <a:schemeClr val="bg1"/>
                </a:solidFill>
              </a:rPr>
              <a:t>a.genre_genre_id</a:t>
            </a:r>
            <a:r>
              <a:rPr lang="en-CA" dirty="0">
                <a:solidFill>
                  <a:schemeClr val="bg1"/>
                </a:solidFill>
              </a:rPr>
              <a:t>,   </a:t>
            </a:r>
            <a:r>
              <a:rPr lang="en-CA" dirty="0" err="1">
                <a:solidFill>
                  <a:schemeClr val="bg1"/>
                </a:solidFill>
              </a:rPr>
              <a:t>g.genre_name</a:t>
            </a:r>
            <a:r>
              <a:rPr lang="en-CA" dirty="0">
                <a:solidFill>
                  <a:schemeClr val="bg1"/>
                </a:solidFill>
              </a:rPr>
              <a:t>,   AVG(price) AS </a:t>
            </a:r>
            <a:r>
              <a:rPr lang="en-CA" dirty="0" err="1">
                <a:solidFill>
                  <a:schemeClr val="bg1"/>
                </a:solidFill>
              </a:rPr>
              <a:t>Average_price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FROM   albums a    </a:t>
            </a:r>
          </a:p>
          <a:p>
            <a:r>
              <a:rPr lang="en-CA" dirty="0">
                <a:solidFill>
                  <a:schemeClr val="bg1"/>
                </a:solidFill>
              </a:rPr>
              <a:t>JOIN      genres g       </a:t>
            </a:r>
          </a:p>
          <a:p>
            <a:r>
              <a:rPr lang="en-CA" dirty="0">
                <a:solidFill>
                  <a:schemeClr val="bg1"/>
                </a:solidFill>
              </a:rPr>
              <a:t>ON </a:t>
            </a:r>
            <a:r>
              <a:rPr lang="en-CA" dirty="0" err="1">
                <a:solidFill>
                  <a:schemeClr val="bg1"/>
                </a:solidFill>
              </a:rPr>
              <a:t>a.genre_genre_id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g.genre_id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GROUP BY   </a:t>
            </a:r>
            <a:r>
              <a:rPr lang="en-CA" dirty="0" err="1">
                <a:solidFill>
                  <a:schemeClr val="bg1"/>
                </a:solidFill>
              </a:rPr>
              <a:t>genre_id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331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02E-3A7E-4875-91C2-C3664C3A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341523"/>
            <a:ext cx="8534400" cy="683047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Query 4</a:t>
            </a:r>
            <a:br>
              <a:rPr lang="en-CA" b="1" dirty="0"/>
            </a:br>
            <a:endParaRPr lang="en-C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444AA-B920-4D36-9446-45273E4F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35"/>
          <a:stretch/>
        </p:blipFill>
        <p:spPr>
          <a:xfrm>
            <a:off x="1458447" y="1931225"/>
            <a:ext cx="8615168" cy="4585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38A05C-84DB-4EA3-9C3E-230E4272B7AB}"/>
              </a:ext>
            </a:extLst>
          </p:cNvPr>
          <p:cNvSpPr/>
          <p:nvPr/>
        </p:nvSpPr>
        <p:spPr>
          <a:xfrm>
            <a:off x="1285460" y="1045402"/>
            <a:ext cx="9356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 AS Surname,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AS Name,   email AS Email FROM   customers ORDER BY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;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1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963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Century Gothic (Headings)</vt:lpstr>
      <vt:lpstr>Wingdings</vt:lpstr>
      <vt:lpstr>Wingdings 3</vt:lpstr>
      <vt:lpstr>Slice</vt:lpstr>
      <vt:lpstr>Online Music store database</vt:lpstr>
      <vt:lpstr>Introduction</vt:lpstr>
      <vt:lpstr>The EER Model for the Database</vt:lpstr>
      <vt:lpstr>PowerPoint Presentation</vt:lpstr>
      <vt:lpstr>EER Model</vt:lpstr>
      <vt:lpstr>Query 1</vt:lpstr>
      <vt:lpstr>Query 2</vt:lpstr>
      <vt:lpstr>Query 3</vt:lpstr>
      <vt:lpstr>Query 4 </vt:lpstr>
      <vt:lpstr>Query 5</vt:lpstr>
      <vt:lpstr>Query 6</vt:lpstr>
      <vt:lpstr>Query 7</vt:lpstr>
      <vt:lpstr>Scenario</vt:lpstr>
      <vt:lpstr>Solution for the scenario</vt:lpstr>
      <vt:lpstr>Query for the scenario</vt:lpstr>
      <vt:lpstr>PowerPoint Presentation</vt:lpstr>
      <vt:lpstr>Query for the procedure</vt:lpstr>
      <vt:lpstr>Result for the procedure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Music store database</dc:title>
  <dc:creator>Vishwa Wani</dc:creator>
  <cp:lastModifiedBy>Vishwa Wani</cp:lastModifiedBy>
  <cp:revision>33</cp:revision>
  <dcterms:created xsi:type="dcterms:W3CDTF">2019-08-12T05:17:54Z</dcterms:created>
  <dcterms:modified xsi:type="dcterms:W3CDTF">2019-08-12T06:38:13Z</dcterms:modified>
</cp:coreProperties>
</file>