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21"/>
  </p:notesMasterIdLst>
  <p:sldIdLst>
    <p:sldId id="27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AC026-AF2E-4DF0-8D9A-DAB375ED9553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15682-36E9-4D77-ABFD-6BB609CD8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0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05635-4EFD-4447-A451-86C57984FA8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408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1A4D-0A88-4D52-B8DD-ADE2DF902AA4}" type="slidenum">
              <a:rPr lang="en-GB" smtClean="0">
                <a:solidFill>
                  <a:prstClr val="black"/>
                </a:solidFill>
              </a:rPr>
              <a:pPr/>
              <a:t>10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358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1A4D-0A88-4D52-B8DD-ADE2DF902AA4}" type="slidenum">
              <a:rPr lang="en-GB" smtClean="0">
                <a:solidFill>
                  <a:prstClr val="black"/>
                </a:solidFill>
              </a:rPr>
              <a:pPr/>
              <a:t>11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988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15682-36E9-4D77-ABFD-6BB609CD8F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5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15682-36E9-4D77-ABFD-6BB609CD8F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67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15682-36E9-4D77-ABFD-6BB609CD8F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00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15682-36E9-4D77-ABFD-6BB609CD8F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79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15682-36E9-4D77-ABFD-6BB609CD8F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66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15682-36E9-4D77-ABFD-6BB609CD8F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47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15682-36E9-4D77-ABFD-6BB609CD8F7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10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15682-36E9-4D77-ABFD-6BB609CD8F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27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1A4D-0A88-4D52-B8DD-ADE2DF902AA4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905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15682-36E9-4D77-ABFD-6BB609CD8F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46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15682-36E9-4D77-ABFD-6BB609CD8F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37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15682-36E9-4D77-ABFD-6BB609CD8F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43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15682-36E9-4D77-ABFD-6BB609CD8F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90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15682-36E9-4D77-ABFD-6BB609CD8F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94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15682-36E9-4D77-ABFD-6BB609CD8F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59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0"/>
              </a:lnSpc>
            </a:pPr>
            <a:endParaRPr spc="-70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364F6-251B-4562-81B6-B9A89469B2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3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B977-DB1D-4162-A20E-002A3CFBE009}" type="datetime1">
              <a:rPr lang="en-US" smtClean="0">
                <a:solidFill>
                  <a:srgbClr val="696464"/>
                </a:solidFill>
              </a:rPr>
              <a:pPr/>
              <a:t>8/1/2022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38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224D-C434-436D-89BD-B3A7E53C1EB1}" type="datetime1">
              <a:rPr lang="en-US" smtClean="0">
                <a:solidFill>
                  <a:srgbClr val="696464"/>
                </a:solidFill>
              </a:rPr>
              <a:pPr/>
              <a:t>8/1/2022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59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1230-BDE9-42A9-8EC0-CB6DD5F9E045}" type="datetime1">
              <a:rPr lang="en-US" smtClean="0">
                <a:solidFill>
                  <a:srgbClr val="696464"/>
                </a:solidFill>
              </a:rPr>
              <a:pPr/>
              <a:t>8/1/2022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9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878B-EDC5-461E-8D08-2D3115154EDC}" type="datetime1">
              <a:rPr lang="en-US" smtClean="0">
                <a:solidFill>
                  <a:srgbClr val="696464"/>
                </a:solidFill>
              </a:rPr>
              <a:pPr/>
              <a:t>8/1/2022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66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CE04-AC9D-48FE-A0ED-8B4899E4C00B}" type="datetime1">
              <a:rPr lang="en-US" smtClean="0">
                <a:solidFill>
                  <a:srgbClr val="696464"/>
                </a:solidFill>
              </a:rPr>
              <a:pPr/>
              <a:t>8/1/2022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79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51E5-508A-4DFC-9334-9A8F73FCA4D7}" type="datetime1">
              <a:rPr lang="en-US" smtClean="0">
                <a:solidFill>
                  <a:srgbClr val="696464"/>
                </a:solidFill>
              </a:rPr>
              <a:pPr/>
              <a:t>8/1/2022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35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7F15-3254-4187-B3E5-605987596B87}" type="datetime1">
              <a:rPr lang="en-US" smtClean="0">
                <a:solidFill>
                  <a:srgbClr val="696464"/>
                </a:solidFill>
              </a:rPr>
              <a:pPr/>
              <a:t>8/1/2022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42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F478-69DC-4D6A-8845-C82E346FCD40}" type="datetime1">
              <a:rPr lang="en-US" smtClean="0">
                <a:solidFill>
                  <a:srgbClr val="696464"/>
                </a:solidFill>
              </a:rPr>
              <a:pPr/>
              <a:t>8/1/2022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3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C9A1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0"/>
              </a:lnSpc>
            </a:pPr>
            <a:endParaRPr spc="-70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E3A87-B538-4BC3-A8D7-D5DE4B947A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05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C9A1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0"/>
              </a:lnSpc>
            </a:pPr>
            <a:endParaRPr spc="-70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9F4C6-CED4-4D84-ADAE-846D8E91F6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08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C9A1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0"/>
              </a:lnSpc>
            </a:pPr>
            <a:endParaRPr spc="-70" dirty="0">
              <a:solidFill>
                <a:prstClr val="black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8DCA1-DFD2-46A5-ABF2-6916EBDA0F3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875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0"/>
              </a:lnSpc>
            </a:pPr>
            <a:endParaRPr spc="-70" dirty="0">
              <a:solidFill>
                <a:prstClr val="black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DC037-B63C-4297-AA20-A06C97E6351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584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12700">
              <a:lnSpc>
                <a:spcPts val="1230"/>
              </a:lnSpc>
            </a:pPr>
            <a:endParaRPr lang="en-US" spc="-70" dirty="0">
              <a:solidFill>
                <a:prstClr val="black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6F69E49-D193-4F0D-B892-938E10E9729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38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8512-50F7-41AA-86CE-C246AC65927F}" type="datetime1">
              <a:rPr lang="en-US" smtClean="0">
                <a:solidFill>
                  <a:srgbClr val="696464"/>
                </a:solidFill>
              </a:rPr>
              <a:pPr/>
              <a:t>8/1/2022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32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0CDE-FD87-49E2-B172-8E11477C57CF}" type="datetime1">
              <a:rPr lang="en-US" smtClean="0">
                <a:solidFill>
                  <a:srgbClr val="696464"/>
                </a:solidFill>
              </a:rPr>
              <a:pPr/>
              <a:t>8/1/2022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49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2185-82C2-43E0-87A7-96F57C23FCD3}" type="datetime1">
              <a:rPr lang="en-US" smtClean="0">
                <a:solidFill>
                  <a:srgbClr val="696464"/>
                </a:solidFill>
              </a:rPr>
              <a:pPr/>
              <a:t>8/1/2022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62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bg object 18"/>
          <p:cNvSpPr/>
          <p:nvPr/>
        </p:nvSpPr>
        <p:spPr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bg object 19"/>
          <p:cNvSpPr/>
          <p:nvPr/>
        </p:nvSpPr>
        <p:spPr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bg object 20"/>
          <p:cNvSpPr/>
          <p:nvPr/>
        </p:nvSpPr>
        <p:spPr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bg object 21"/>
          <p:cNvSpPr/>
          <p:nvPr/>
        </p:nvSpPr>
        <p:spPr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bg object 22"/>
          <p:cNvSpPr/>
          <p:nvPr/>
        </p:nvSpPr>
        <p:spPr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90643" y="231394"/>
            <a:ext cx="3410712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C9A1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08275" y="2973958"/>
            <a:ext cx="7199630" cy="297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968608" y="6602731"/>
            <a:ext cx="11461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0"/>
              </a:lnSpc>
            </a:pPr>
            <a:endParaRPr spc="-70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69E49-D193-4F0D-B892-938E10E9729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8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A3EABFA-C45A-40A3-A9ED-887F0390D1AA}" type="datetime1">
              <a:rPr lang="en-US" smtClean="0">
                <a:solidFill>
                  <a:srgbClr val="696464"/>
                </a:solidFill>
              </a:rPr>
              <a:pPr/>
              <a:t>8/1/2022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8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0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04672" y="1505931"/>
            <a:ext cx="10777728" cy="147002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spcBef>
                <a:spcPts val="95"/>
              </a:spcBef>
            </a:pP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CHAPTER-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ONE</a:t>
            </a:r>
            <a:endParaRPr lang="en-GB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Carlito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04672" y="3200400"/>
            <a:ext cx="10777728" cy="34671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</a:p>
          <a:p>
            <a:pPr marL="12700" lvl="0">
              <a:spcBef>
                <a:spcPts val="95"/>
              </a:spcBef>
              <a:buClrTx/>
              <a:buSzTx/>
            </a:pPr>
            <a:r>
              <a:rPr lang="en-US" sz="3200" b="1" kern="0" spc="-30" dirty="0">
                <a:solidFill>
                  <a:srgbClr val="002060"/>
                </a:solidFill>
                <a:latin typeface="Times New Roman"/>
                <a:cs typeface="Times New Roman"/>
              </a:rPr>
              <a:t>Introduction </a:t>
            </a:r>
            <a:r>
              <a:rPr lang="en-US" sz="3200" b="1" kern="0" dirty="0">
                <a:solidFill>
                  <a:srgbClr val="002060"/>
                </a:solidFill>
                <a:latin typeface="Times New Roman"/>
                <a:cs typeface="Times New Roman"/>
              </a:rPr>
              <a:t>to</a:t>
            </a:r>
            <a:r>
              <a:rPr lang="en-US" sz="3200" b="1" kern="0" spc="-4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en-US" sz="3200" b="1" kern="0" spc="-30" dirty="0">
                <a:solidFill>
                  <a:srgbClr val="002060"/>
                </a:solidFill>
                <a:latin typeface="Times New Roman"/>
                <a:cs typeface="Times New Roman"/>
              </a:rPr>
              <a:t>Python Programing</a:t>
            </a:r>
            <a:endParaRPr lang="en-US" sz="32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7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7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</a:t>
            </a:r>
          </a:p>
          <a:p>
            <a:pPr lvl="0" algn="r"/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</a:t>
            </a:r>
            <a:r>
              <a:rPr lang="en-US" sz="2000" b="1" dirty="0" smtClean="0">
                <a:solidFill>
                  <a:srgbClr val="FF0000"/>
                </a:solidFill>
                <a:latin typeface="Cambria" panose="02040503050406030204"/>
                <a:cs typeface="Times New Roman" panose="02020603050405020304" pitchFamily="18" charset="0"/>
              </a:rPr>
              <a:t>By</a:t>
            </a:r>
            <a:r>
              <a:rPr lang="en-US" sz="2000" b="1" dirty="0">
                <a:solidFill>
                  <a:srgbClr val="FF0000"/>
                </a:solidFill>
                <a:latin typeface="Cambria" panose="02040503050406030204"/>
                <a:cs typeface="Times New Roman" panose="02020603050405020304" pitchFamily="18" charset="0"/>
              </a:rPr>
              <a:t>: Mikiale T.</a:t>
            </a:r>
          </a:p>
          <a:p>
            <a:pPr algn="just"/>
            <a:endParaRPr lang="en-US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 descr="j009117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272" y="4729230"/>
            <a:ext cx="7567295" cy="170967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xtLst/>
        </p:spPr>
      </p:pic>
      <p:sp>
        <p:nvSpPr>
          <p:cNvPr id="6" name="object 12"/>
          <p:cNvSpPr/>
          <p:nvPr/>
        </p:nvSpPr>
        <p:spPr>
          <a:xfrm>
            <a:off x="7030593" y="244699"/>
            <a:ext cx="4955539" cy="10326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0842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88111" y="223774"/>
            <a:ext cx="10618468" cy="5137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155" dirty="0">
                <a:latin typeface="Times New Roman"/>
                <a:cs typeface="Times New Roman"/>
              </a:rPr>
              <a:t>Why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Python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/>
          </p:nvPr>
        </p:nvGraphicFramePr>
        <p:xfrm>
          <a:off x="1388110" y="1197610"/>
          <a:ext cx="10618469" cy="5013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6040"/>
                <a:gridCol w="8012429"/>
              </a:tblGrid>
              <a:tr h="67106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Easy 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6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read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  <a:tc>
                  <a:txBody>
                    <a:bodyPr/>
                    <a:lstStyle/>
                    <a:p>
                      <a:pPr marL="434975" marR="977265" indent="-342900">
                        <a:lnSpc>
                          <a:spcPct val="100000"/>
                        </a:lnSpc>
                        <a:spcBef>
                          <a:spcPts val="260"/>
                        </a:spcBef>
                        <a:buFont typeface="Wingdings"/>
                        <a:buChar char="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6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Python </a:t>
                      </a:r>
                      <a:r>
                        <a:rPr sz="1600" b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scripts </a:t>
                      </a:r>
                      <a:r>
                        <a:rPr sz="16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have clear </a:t>
                      </a:r>
                      <a:r>
                        <a:rPr sz="16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syntax, </a:t>
                      </a:r>
                      <a:r>
                        <a:rPr sz="16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simple </a:t>
                      </a:r>
                      <a:r>
                        <a:rPr sz="16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structure </a:t>
                      </a:r>
                      <a:r>
                        <a:rPr sz="16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160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very </a:t>
                      </a:r>
                      <a:r>
                        <a:rPr sz="16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few </a:t>
                      </a:r>
                      <a:r>
                        <a:rPr sz="16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protocols 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  </a:t>
                      </a:r>
                      <a:r>
                        <a:rPr sz="16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remember </a:t>
                      </a:r>
                      <a:r>
                        <a:rPr sz="16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before</a:t>
                      </a:r>
                      <a:r>
                        <a:rPr sz="1600" b="1" spc="-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programming.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</a:tr>
              <a:tr h="6375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35" dirty="0">
                          <a:latin typeface="Arial"/>
                          <a:cs typeface="Arial"/>
                        </a:rPr>
                        <a:t>Easy 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0" dirty="0">
                          <a:latin typeface="Arial"/>
                          <a:cs typeface="Arial"/>
                        </a:rPr>
                        <a:t>Maintain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434975" indent="-342900">
                        <a:lnSpc>
                          <a:spcPct val="100000"/>
                        </a:lnSpc>
                        <a:spcBef>
                          <a:spcPts val="260"/>
                        </a:spcBef>
                        <a:buFont typeface="Wingdings"/>
                        <a:buChar char="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600" spc="-40" dirty="0">
                          <a:latin typeface="Arial"/>
                          <a:cs typeface="Arial"/>
                        </a:rPr>
                        <a:t>Python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code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easily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3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write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debug.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Python's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success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6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its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source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code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fairly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4349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35" dirty="0">
                          <a:latin typeface="Arial"/>
                          <a:cs typeface="Arial"/>
                        </a:rPr>
                        <a:t>easy-to-maintain.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</a:tr>
              <a:tr h="6375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70" dirty="0">
                          <a:latin typeface="Arial"/>
                          <a:cs typeface="Arial"/>
                        </a:rPr>
                        <a:t>Portable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475615" indent="-384175">
                        <a:lnSpc>
                          <a:spcPct val="100000"/>
                        </a:lnSpc>
                        <a:spcBef>
                          <a:spcPts val="265"/>
                        </a:spcBef>
                        <a:buFont typeface="Wingdings"/>
                        <a:buChar char=""/>
                        <a:tabLst>
                          <a:tab pos="475615" algn="l"/>
                          <a:tab pos="476250" algn="l"/>
                        </a:tabLst>
                      </a:pPr>
                      <a:r>
                        <a:rPr sz="1600" spc="-40" dirty="0">
                          <a:latin typeface="Arial"/>
                          <a:cs typeface="Arial"/>
                        </a:rPr>
                        <a:t>Python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run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wide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variety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6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Operating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systems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platforms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providing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the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434975">
                        <a:lnSpc>
                          <a:spcPct val="100000"/>
                        </a:lnSpc>
                      </a:pPr>
                      <a:r>
                        <a:rPr sz="1600" spc="-35" dirty="0">
                          <a:latin typeface="Arial"/>
                          <a:cs typeface="Arial"/>
                        </a:rPr>
                        <a:t>similar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interface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1600" spc="-2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platforms.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</a:tr>
              <a:tr h="3859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0" dirty="0">
                          <a:latin typeface="Arial"/>
                          <a:cs typeface="Arial"/>
                        </a:rPr>
                        <a:t>Broad </a:t>
                      </a:r>
                      <a:r>
                        <a:rPr sz="1600" b="1" spc="-75" dirty="0">
                          <a:latin typeface="Arial"/>
                          <a:cs typeface="Arial"/>
                        </a:rPr>
                        <a:t>Standard</a:t>
                      </a:r>
                      <a:r>
                        <a:rPr sz="1600" b="1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90" dirty="0">
                          <a:latin typeface="Arial"/>
                          <a:cs typeface="Arial"/>
                        </a:rPr>
                        <a:t>Libraries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434975" indent="-342900">
                        <a:lnSpc>
                          <a:spcPct val="100000"/>
                        </a:lnSpc>
                        <a:spcBef>
                          <a:spcPts val="265"/>
                        </a:spcBef>
                        <a:buFont typeface="Wingdings"/>
                        <a:buChar char="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600" spc="-40" dirty="0">
                          <a:latin typeface="Arial"/>
                          <a:cs typeface="Arial"/>
                        </a:rPr>
                        <a:t>Python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comes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many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prebuilt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libraries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apx.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20" dirty="0">
                          <a:latin typeface="Arial"/>
                          <a:cs typeface="Arial"/>
                        </a:rPr>
                        <a:t>21K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</a:tr>
              <a:tr h="7692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75" dirty="0">
                          <a:latin typeface="Arial"/>
                          <a:cs typeface="Arial"/>
                        </a:rPr>
                        <a:t>High </a:t>
                      </a:r>
                      <a:r>
                        <a:rPr sz="1600" b="1" spc="-90" dirty="0">
                          <a:latin typeface="Arial"/>
                          <a:cs typeface="Arial"/>
                        </a:rPr>
                        <a:t>Level</a:t>
                      </a:r>
                      <a:r>
                        <a:rPr sz="1600" b="1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80" dirty="0">
                          <a:latin typeface="Arial"/>
                          <a:cs typeface="Arial"/>
                        </a:rPr>
                        <a:t>programming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434975" marR="316230" indent="-342900">
                        <a:lnSpc>
                          <a:spcPct val="100000"/>
                        </a:lnSpc>
                        <a:spcBef>
                          <a:spcPts val="265"/>
                        </a:spcBef>
                        <a:buFont typeface="Wingdings"/>
                        <a:buChar char="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600" spc="-40" dirty="0">
                          <a:latin typeface="Arial"/>
                          <a:cs typeface="Arial"/>
                        </a:rPr>
                        <a:t>Python</a:t>
                      </a:r>
                      <a:r>
                        <a:rPr sz="16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intended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3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make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complex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programming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simpler.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Python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deals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memory 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addresses,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garbage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collection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etc</a:t>
                      </a:r>
                      <a:r>
                        <a:rPr sz="16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internally.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</a:tr>
              <a:tr h="6375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5" dirty="0">
                          <a:latin typeface="Arial"/>
                          <a:cs typeface="Arial"/>
                        </a:rPr>
                        <a:t>Interactive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434975" marR="320675" indent="-342900">
                        <a:lnSpc>
                          <a:spcPct val="100000"/>
                        </a:lnSpc>
                        <a:spcBef>
                          <a:spcPts val="265"/>
                        </a:spcBef>
                        <a:buFont typeface="Wingdings"/>
                        <a:buChar char="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600" spc="-40" dirty="0">
                          <a:latin typeface="Arial"/>
                          <a:cs typeface="Arial"/>
                        </a:rPr>
                        <a:t>Python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provide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interactive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shell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3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things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before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implementation.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25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provide 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user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direct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interface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Python.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</a:tr>
              <a:tr h="6375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75" dirty="0">
                          <a:latin typeface="Arial"/>
                          <a:cs typeface="Arial"/>
                        </a:rPr>
                        <a:t>Database</a:t>
                      </a:r>
                      <a:r>
                        <a:rPr sz="16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75" dirty="0">
                          <a:latin typeface="Arial"/>
                          <a:cs typeface="Arial"/>
                        </a:rPr>
                        <a:t>Interfaces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434975" marR="642620" indent="-342900">
                        <a:lnSpc>
                          <a:spcPct val="100000"/>
                        </a:lnSpc>
                        <a:spcBef>
                          <a:spcPts val="265"/>
                        </a:spcBef>
                        <a:buFont typeface="Wingdings"/>
                        <a:buChar char="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600" spc="-40" dirty="0">
                          <a:latin typeface="Arial"/>
                          <a:cs typeface="Arial"/>
                        </a:rPr>
                        <a:t>Python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provides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interfaces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3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major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commercial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databases.</a:t>
                      </a:r>
                      <a:r>
                        <a:rPr sz="16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These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interfaces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 are 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pretty 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easy </a:t>
                      </a:r>
                      <a:r>
                        <a:rPr sz="1600" spc="3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-2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use.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</a:tr>
              <a:tr h="6375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80" dirty="0">
                          <a:latin typeface="Arial"/>
                          <a:cs typeface="Arial"/>
                        </a:rPr>
                        <a:t>GUI</a:t>
                      </a:r>
                      <a:r>
                        <a:rPr sz="1600" b="1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80" dirty="0">
                          <a:latin typeface="Arial"/>
                          <a:cs typeface="Arial"/>
                        </a:rPr>
                        <a:t>programming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434975" marR="669290" indent="-342900">
                        <a:lnSpc>
                          <a:spcPct val="100000"/>
                        </a:lnSpc>
                        <a:spcBef>
                          <a:spcPts val="270"/>
                        </a:spcBef>
                        <a:buFont typeface="Wingdings"/>
                        <a:buChar char=""/>
                        <a:tabLst>
                          <a:tab pos="434340" algn="l"/>
                          <a:tab pos="434975" algn="l"/>
                          <a:tab pos="6278880" algn="l"/>
                        </a:tabLst>
                      </a:pPr>
                      <a:r>
                        <a:rPr sz="1600" spc="-40" dirty="0">
                          <a:latin typeface="Arial"/>
                          <a:cs typeface="Arial"/>
                        </a:rPr>
                        <a:t>Python</a:t>
                      </a:r>
                      <a:r>
                        <a:rPr sz="16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supports</a:t>
                      </a:r>
                      <a:r>
                        <a:rPr sz="16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GUI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applications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has</a:t>
                      </a:r>
                      <a:r>
                        <a:rPr sz="1600" spc="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framework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600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Web.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Interface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3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 err="1">
                          <a:latin typeface="Arial"/>
                          <a:cs typeface="Arial"/>
                        </a:rPr>
                        <a:t>tkinter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, 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WXPython,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DJango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Python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make</a:t>
                      </a:r>
                      <a:r>
                        <a:rPr sz="1600" spc="-2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60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.	</a:t>
                      </a:r>
                      <a:endParaRPr sz="1500" baseline="-22222" dirty="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310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97152" y="381000"/>
            <a:ext cx="10213847" cy="5137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spc="-70" dirty="0"/>
              <a:t> </a:t>
            </a:r>
            <a:r>
              <a:rPr spc="-25" dirty="0"/>
              <a:t>Versions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97153" y="1177015"/>
            <a:ext cx="10213847" cy="55438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35890" rIns="0" bIns="0" rtlCol="0">
            <a:spAutoFit/>
          </a:bodyPr>
          <a:lstStyle/>
          <a:p>
            <a:pPr marL="12700">
              <a:spcBef>
                <a:spcPts val="1070"/>
              </a:spcBef>
            </a:pPr>
            <a:r>
              <a:rPr sz="2400" spc="-5" dirty="0">
                <a:solidFill>
                  <a:prstClr val="black"/>
                </a:solidFill>
                <a:latin typeface="Carlito"/>
                <a:cs typeface="Carlito"/>
              </a:rPr>
              <a:t>Release </a:t>
            </a:r>
            <a:r>
              <a:rPr sz="2400" spc="-15" dirty="0">
                <a:solidFill>
                  <a:prstClr val="black"/>
                </a:solidFill>
                <a:latin typeface="Carlito"/>
                <a:cs typeface="Carlito"/>
              </a:rPr>
              <a:t>dates </a:t>
            </a:r>
            <a:r>
              <a:rPr sz="2400" spc="-20" dirty="0">
                <a:solidFill>
                  <a:prstClr val="black"/>
                </a:solidFill>
                <a:latin typeface="Carlito"/>
                <a:cs typeface="Carlito"/>
              </a:rPr>
              <a:t>for </a:t>
            </a:r>
            <a:r>
              <a:rPr sz="2400" dirty="0">
                <a:solidFill>
                  <a:prstClr val="black"/>
                </a:solidFill>
                <a:latin typeface="Carlito"/>
                <a:cs typeface="Carlito"/>
              </a:rPr>
              <a:t>the major and minor</a:t>
            </a:r>
            <a:r>
              <a:rPr sz="2400" spc="-9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Carlito"/>
                <a:cs typeface="Carlito"/>
              </a:rPr>
              <a:t>versions:</a:t>
            </a:r>
            <a:endParaRPr sz="24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299085" indent="-287020">
              <a:spcBef>
                <a:spcPts val="885"/>
              </a:spcBef>
              <a:buFont typeface="Wingdings"/>
              <a:buChar char=""/>
              <a:tabLst>
                <a:tab pos="299720" algn="l"/>
              </a:tabLst>
            </a:pP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Python 1.0 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- January</a:t>
            </a:r>
            <a:r>
              <a:rPr sz="2200" spc="2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200" b="1" spc="-5" dirty="0">
                <a:solidFill>
                  <a:prstClr val="black"/>
                </a:solidFill>
                <a:latin typeface="Carlito"/>
                <a:cs typeface="Carlito"/>
              </a:rPr>
              <a:t>1994</a:t>
            </a:r>
            <a:endParaRPr sz="22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13485" lvl="1" indent="-287020">
              <a:spcBef>
                <a:spcPts val="85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1214120" algn="l"/>
              </a:tabLst>
            </a:pP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Python 1.5 -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December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31,</a:t>
            </a:r>
            <a:r>
              <a:rPr sz="2000" spc="-7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1997</a:t>
            </a:r>
          </a:p>
          <a:p>
            <a:pPr marL="1213485" lvl="1" indent="-287020">
              <a:spcBef>
                <a:spcPts val="84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1214120" algn="l"/>
              </a:tabLst>
            </a:pP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Python 1.6 -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September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5,</a:t>
            </a:r>
            <a:r>
              <a:rPr sz="2000" spc="-4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2000</a:t>
            </a:r>
          </a:p>
          <a:p>
            <a:pPr marL="299085" indent="-287020">
              <a:spcBef>
                <a:spcPts val="855"/>
              </a:spcBef>
              <a:buFont typeface="Wingdings"/>
              <a:buChar char=""/>
              <a:tabLst>
                <a:tab pos="299720" algn="l"/>
              </a:tabLst>
            </a:pP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Python 2.0 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- </a:t>
            </a:r>
            <a:r>
              <a:rPr sz="2200" spc="-10" dirty="0">
                <a:solidFill>
                  <a:prstClr val="black"/>
                </a:solidFill>
                <a:latin typeface="Carlito"/>
                <a:cs typeface="Carlito"/>
              </a:rPr>
              <a:t>October 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16,</a:t>
            </a:r>
            <a:r>
              <a:rPr sz="2200" spc="7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200" b="1" spc="-5" dirty="0">
                <a:solidFill>
                  <a:prstClr val="black"/>
                </a:solidFill>
                <a:latin typeface="Carlito"/>
                <a:cs typeface="Carlito"/>
              </a:rPr>
              <a:t>2000</a:t>
            </a:r>
            <a:endParaRPr sz="22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13485" lvl="1" indent="-287020">
              <a:spcBef>
                <a:spcPts val="85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1214120" algn="l"/>
              </a:tabLst>
            </a:pP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Python 2.1 - April 17,</a:t>
            </a:r>
            <a:r>
              <a:rPr sz="2000" spc="-7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2001</a:t>
            </a:r>
          </a:p>
          <a:p>
            <a:pPr marL="1213485" lvl="1" indent="-287020">
              <a:spcBef>
                <a:spcPts val="84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1214120" algn="l"/>
              </a:tabLst>
            </a:pP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Python 2.2 -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December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21,</a:t>
            </a:r>
            <a:r>
              <a:rPr sz="2000" spc="-7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2001</a:t>
            </a:r>
          </a:p>
          <a:p>
            <a:pPr marL="1213485" lvl="1" indent="-287020">
              <a:spcBef>
                <a:spcPts val="84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1214120" algn="l"/>
              </a:tabLst>
            </a:pP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Python 2.3 - July 29,</a:t>
            </a:r>
            <a:r>
              <a:rPr sz="2000" spc="-7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2003</a:t>
            </a:r>
          </a:p>
          <a:p>
            <a:pPr marL="1213485" lvl="1" indent="-287020">
              <a:spcBef>
                <a:spcPts val="84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1214120" algn="l"/>
              </a:tabLst>
            </a:pP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Python 2.4 -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November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30,</a:t>
            </a:r>
            <a:r>
              <a:rPr sz="2000" spc="-7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2004</a:t>
            </a:r>
          </a:p>
          <a:p>
            <a:pPr marL="1213485" lvl="1" indent="-287020">
              <a:spcBef>
                <a:spcPts val="84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1214120" algn="l"/>
              </a:tabLst>
            </a:pP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Python 2.5 -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September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19,</a:t>
            </a:r>
            <a:r>
              <a:rPr sz="2000" spc="-4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2006</a:t>
            </a:r>
          </a:p>
          <a:p>
            <a:pPr marL="1213485" lvl="1" indent="-287020">
              <a:spcBef>
                <a:spcPts val="84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1214120" algn="l"/>
              </a:tabLst>
            </a:pP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Python 2.6 -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October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1,</a:t>
            </a:r>
            <a:r>
              <a:rPr sz="2000" spc="-6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2008</a:t>
            </a:r>
          </a:p>
          <a:p>
            <a:pPr marL="1213485" lvl="1" indent="-287020">
              <a:spcBef>
                <a:spcPts val="84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1214120" algn="l"/>
              </a:tabLst>
            </a:pP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Python 2.7 -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July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3,</a:t>
            </a:r>
            <a:r>
              <a:rPr sz="2000" spc="-7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2010</a:t>
            </a:r>
            <a:endParaRPr lang="en-GB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13485" lvl="1" indent="-287020">
              <a:spcBef>
                <a:spcPts val="84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1214120" algn="l"/>
              </a:tabLst>
            </a:pP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3600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26742" y="231394"/>
            <a:ext cx="10184257" cy="5137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spc="-70" dirty="0"/>
              <a:t> </a:t>
            </a:r>
            <a:r>
              <a:rPr spc="-25" dirty="0"/>
              <a:t>Versions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26742" y="1146226"/>
            <a:ext cx="10184258" cy="55117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72720" rIns="0" bIns="0" rtlCol="0">
            <a:spAutoFit/>
          </a:bodyPr>
          <a:lstStyle/>
          <a:p>
            <a:pPr marL="12700">
              <a:spcBef>
                <a:spcPts val="1360"/>
              </a:spcBef>
            </a:pPr>
            <a:r>
              <a:rPr sz="2400" spc="-5" dirty="0">
                <a:solidFill>
                  <a:prstClr val="black"/>
                </a:solidFill>
                <a:latin typeface="Carlito"/>
                <a:cs typeface="Carlito"/>
              </a:rPr>
              <a:t>Release </a:t>
            </a:r>
            <a:r>
              <a:rPr sz="2400" spc="-15" dirty="0">
                <a:solidFill>
                  <a:prstClr val="black"/>
                </a:solidFill>
                <a:latin typeface="Carlito"/>
                <a:cs typeface="Carlito"/>
              </a:rPr>
              <a:t>dates </a:t>
            </a:r>
            <a:r>
              <a:rPr sz="2400" spc="-20" dirty="0">
                <a:solidFill>
                  <a:prstClr val="black"/>
                </a:solidFill>
                <a:latin typeface="Carlito"/>
                <a:cs typeface="Carlito"/>
              </a:rPr>
              <a:t>for </a:t>
            </a:r>
            <a:r>
              <a:rPr sz="2400" dirty="0">
                <a:solidFill>
                  <a:prstClr val="black"/>
                </a:solidFill>
                <a:latin typeface="Carlito"/>
                <a:cs typeface="Carlito"/>
              </a:rPr>
              <a:t>the major and minor</a:t>
            </a:r>
            <a:r>
              <a:rPr sz="2400" spc="-9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Carlito"/>
                <a:cs typeface="Carlito"/>
              </a:rPr>
              <a:t>versions:</a:t>
            </a:r>
            <a:endParaRPr sz="24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299085" indent="-287020">
              <a:spcBef>
                <a:spcPts val="1145"/>
              </a:spcBef>
              <a:buFont typeface="Wingdings"/>
              <a:buChar char=""/>
              <a:tabLst>
                <a:tab pos="299720" algn="l"/>
              </a:tabLst>
            </a:pP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Python 3.0 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- </a:t>
            </a:r>
            <a:r>
              <a:rPr sz="2200" spc="-10" dirty="0">
                <a:solidFill>
                  <a:prstClr val="black"/>
                </a:solidFill>
                <a:latin typeface="Carlito"/>
                <a:cs typeface="Carlito"/>
              </a:rPr>
              <a:t>December 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3,</a:t>
            </a:r>
            <a:r>
              <a:rPr sz="2200" spc="7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200" b="1" spc="-5" dirty="0">
                <a:solidFill>
                  <a:prstClr val="black"/>
                </a:solidFill>
                <a:latin typeface="Carlito"/>
                <a:cs typeface="Carlito"/>
              </a:rPr>
              <a:t>2008</a:t>
            </a:r>
            <a:endParaRPr sz="22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756285" lvl="1" indent="-287020">
              <a:spcBef>
                <a:spcPts val="109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756920" algn="l"/>
              </a:tabLst>
            </a:pP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Python 3.1 - June 27,</a:t>
            </a:r>
            <a:r>
              <a:rPr sz="2000" spc="-8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2009</a:t>
            </a:r>
          </a:p>
          <a:p>
            <a:pPr marL="756285" lvl="1" indent="-287020"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756920" algn="l"/>
              </a:tabLst>
            </a:pP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Python 3.2 -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February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20,</a:t>
            </a:r>
            <a:r>
              <a:rPr sz="2000" spc="-7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2011</a:t>
            </a:r>
          </a:p>
          <a:p>
            <a:pPr marL="756285" lvl="1" indent="-287020"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756920" algn="l"/>
              </a:tabLst>
            </a:pP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Python 3.3 -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September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29,</a:t>
            </a:r>
            <a:r>
              <a:rPr sz="2000" spc="-4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2012</a:t>
            </a:r>
          </a:p>
          <a:p>
            <a:pPr marL="756285" lvl="1" indent="-287020">
              <a:spcBef>
                <a:spcPts val="108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756920" algn="l"/>
              </a:tabLst>
            </a:pP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Python 3.4 -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March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16,</a:t>
            </a:r>
            <a:r>
              <a:rPr sz="2000" spc="-6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2014</a:t>
            </a:r>
          </a:p>
          <a:p>
            <a:pPr marL="756285" lvl="1" indent="-287020"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756920" algn="l"/>
              </a:tabLst>
            </a:pP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Python 3.5 -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September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13,</a:t>
            </a:r>
            <a:r>
              <a:rPr sz="2000" spc="-3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2015</a:t>
            </a:r>
            <a:endParaRPr lang="en-GB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756285" lvl="1" indent="-287020"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756920" algn="l"/>
              </a:tabLst>
            </a:pPr>
            <a:endParaRPr lang="en-GB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756285" lvl="1" indent="-287020"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756920" algn="l"/>
              </a:tabLst>
            </a:pPr>
            <a:endParaRPr lang="en-GB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756285" lvl="1" indent="-287020"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756920" algn="l"/>
              </a:tabLst>
            </a:pPr>
            <a:endParaRPr lang="en-GB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756285" lvl="1" indent="-287020"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756920" algn="l"/>
              </a:tabLst>
            </a:pPr>
            <a:endParaRPr lang="en-GB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756285" lvl="1" indent="-287020"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756920" algn="l"/>
              </a:tabLst>
            </a:pP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9216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3951" y="6015954"/>
            <a:ext cx="887094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40"/>
              </a:lnSpc>
            </a:pPr>
            <a:r>
              <a:rPr sz="1000" spc="-55" dirty="0">
                <a:solidFill>
                  <a:prstClr val="black"/>
                </a:solidFill>
                <a:latin typeface="Arial"/>
                <a:cs typeface="Arial"/>
              </a:rPr>
              <a:t>By </a:t>
            </a:r>
            <a:r>
              <a:rPr sz="1000" spc="-45" dirty="0">
                <a:solidFill>
                  <a:prstClr val="black"/>
                </a:solidFill>
                <a:latin typeface="Arial"/>
                <a:cs typeface="Arial"/>
              </a:rPr>
              <a:t>Ripal</a:t>
            </a:r>
            <a:r>
              <a:rPr sz="1000" spc="-16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prstClr val="black"/>
                </a:solidFill>
                <a:latin typeface="Arial"/>
                <a:cs typeface="Arial"/>
              </a:rPr>
              <a:t>Ranpara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30680" y="1090676"/>
            <a:ext cx="10180320" cy="50520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97152" y="231394"/>
            <a:ext cx="10213848" cy="5137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Python time</a:t>
            </a:r>
            <a:r>
              <a:rPr spc="-65" dirty="0"/>
              <a:t> </a:t>
            </a:r>
            <a:r>
              <a:rPr dirty="0"/>
              <a:t>line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6936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961132" y="1990344"/>
              <a:ext cx="2232660" cy="3947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996438" y="2026132"/>
              <a:ext cx="2107057" cy="2695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991739" y="2021433"/>
              <a:ext cx="2117090" cy="279400"/>
            </a:xfrm>
            <a:custGeom>
              <a:avLst/>
              <a:gdLst/>
              <a:ahLst/>
              <a:cxnLst/>
              <a:rect l="l" t="t" r="r" b="b"/>
              <a:pathLst>
                <a:path w="2117090" h="279400">
                  <a:moveTo>
                    <a:pt x="0" y="279044"/>
                  </a:moveTo>
                  <a:lnTo>
                    <a:pt x="2116582" y="279044"/>
                  </a:lnTo>
                  <a:lnTo>
                    <a:pt x="2116582" y="0"/>
                  </a:lnTo>
                  <a:lnTo>
                    <a:pt x="0" y="0"/>
                  </a:lnTo>
                  <a:lnTo>
                    <a:pt x="0" y="279044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6420611" y="1981200"/>
              <a:ext cx="2206751" cy="4206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6456934" y="2017229"/>
              <a:ext cx="2080387" cy="2954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452108" y="2012530"/>
              <a:ext cx="2090420" cy="305435"/>
            </a:xfrm>
            <a:custGeom>
              <a:avLst/>
              <a:gdLst/>
              <a:ahLst/>
              <a:cxnLst/>
              <a:rect l="l" t="t" r="r" b="b"/>
              <a:pathLst>
                <a:path w="2090420" h="305435">
                  <a:moveTo>
                    <a:pt x="0" y="304965"/>
                  </a:moveTo>
                  <a:lnTo>
                    <a:pt x="2089912" y="304965"/>
                  </a:lnTo>
                  <a:lnTo>
                    <a:pt x="2089912" y="0"/>
                  </a:lnTo>
                  <a:lnTo>
                    <a:pt x="0" y="0"/>
                  </a:lnTo>
                  <a:lnTo>
                    <a:pt x="0" y="30496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97152" y="231394"/>
            <a:ext cx="9985248" cy="5137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Key </a:t>
            </a:r>
            <a:r>
              <a:rPr spc="-10" dirty="0"/>
              <a:t>Changes </a:t>
            </a:r>
            <a:r>
              <a:rPr dirty="0"/>
              <a:t>in Python</a:t>
            </a:r>
            <a:r>
              <a:rPr spc="-30" dirty="0"/>
              <a:t> </a:t>
            </a:r>
            <a:r>
              <a:rPr dirty="0"/>
              <a:t>3.0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62125" y="1421129"/>
            <a:ext cx="87534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Clr>
                <a:srgbClr val="CC9A1A"/>
              </a:buClr>
              <a:buFont typeface="Wingdings"/>
              <a:buChar char=""/>
              <a:tabLst>
                <a:tab pos="355600" algn="l"/>
              </a:tabLst>
            </a:pPr>
            <a:r>
              <a:rPr sz="2200" dirty="0">
                <a:solidFill>
                  <a:prstClr val="black"/>
                </a:solidFill>
                <a:latin typeface="Carlito"/>
                <a:cs typeface="Carlito"/>
              </a:rPr>
              <a:t>Python 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2's </a:t>
            </a:r>
            <a:r>
              <a:rPr sz="2200" spc="-15" dirty="0">
                <a:solidFill>
                  <a:prstClr val="black"/>
                </a:solidFill>
                <a:latin typeface="Carlito"/>
                <a:cs typeface="Carlito"/>
              </a:rPr>
              <a:t>print </a:t>
            </a:r>
            <a:r>
              <a:rPr sz="2200" spc="-20" dirty="0">
                <a:solidFill>
                  <a:prstClr val="black"/>
                </a:solidFill>
                <a:latin typeface="Carlito"/>
                <a:cs typeface="Carlito"/>
              </a:rPr>
              <a:t>statement </a:t>
            </a:r>
            <a:r>
              <a:rPr sz="2200" spc="-10" dirty="0">
                <a:solidFill>
                  <a:prstClr val="black"/>
                </a:solidFill>
                <a:latin typeface="Carlito"/>
                <a:cs typeface="Carlito"/>
              </a:rPr>
              <a:t>has been 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replaced </a:t>
            </a:r>
            <a:r>
              <a:rPr sz="2200" spc="-10" dirty="0">
                <a:solidFill>
                  <a:prstClr val="black"/>
                </a:solidFill>
                <a:latin typeface="Carlito"/>
                <a:cs typeface="Carlito"/>
              </a:rPr>
              <a:t>by 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the </a:t>
            </a:r>
            <a:r>
              <a:rPr sz="2200" b="1" spc="-10" dirty="0">
                <a:solidFill>
                  <a:prstClr val="black"/>
                </a:solidFill>
                <a:latin typeface="Carlito"/>
                <a:cs typeface="Carlito"/>
              </a:rPr>
              <a:t>print()</a:t>
            </a:r>
            <a:r>
              <a:rPr lang="en-US" sz="2200" b="1" spc="-1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lang="en-US" sz="22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function</a:t>
            </a:r>
            <a:endParaRPr sz="22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32429" y="2593412"/>
            <a:ext cx="9820275" cy="36747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 algn="just">
              <a:spcBef>
                <a:spcPts val="95"/>
              </a:spcBef>
              <a:buClr>
                <a:srgbClr val="CC9A1A"/>
              </a:buClr>
              <a:buFont typeface="Wingdings"/>
              <a:buChar char=""/>
              <a:tabLst>
                <a:tab pos="355600" algn="l"/>
              </a:tabLst>
            </a:pPr>
            <a:r>
              <a:rPr sz="24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There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is only one </a:t>
            </a:r>
            <a:r>
              <a:rPr sz="24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integer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type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left,</a:t>
            </a:r>
            <a:r>
              <a:rPr sz="2400" spc="12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400" b="1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int.</a:t>
            </a:r>
            <a:endParaRPr sz="24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355600" marR="6985" indent="-342900" algn="just">
              <a:buClr>
                <a:srgbClr val="CC9A1A"/>
              </a:buClr>
              <a:buFont typeface="Wingdings"/>
              <a:buChar char=""/>
              <a:tabLst>
                <a:tab pos="355600" algn="l"/>
              </a:tabLst>
            </a:pP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Some methods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such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as map() and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filter(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)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return </a:t>
            </a:r>
            <a:r>
              <a:rPr sz="2400" b="1" spc="-2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iterator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objects in </a:t>
            </a:r>
            <a:r>
              <a:rPr sz="2400" spc="-26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Python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3 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instead </a:t>
            </a:r>
            <a:r>
              <a:rPr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of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lists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in </a:t>
            </a:r>
            <a:r>
              <a:rPr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Python</a:t>
            </a:r>
            <a:r>
              <a:rPr sz="2400" spc="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2.</a:t>
            </a:r>
            <a:endParaRPr sz="24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355600" marR="5080" indent="-342900" algn="just">
              <a:buClr>
                <a:srgbClr val="CC9A1A"/>
              </a:buClr>
              <a:buFont typeface="Wingdings"/>
              <a:buChar char=""/>
              <a:tabLst>
                <a:tab pos="355600" algn="l"/>
              </a:tabLst>
            </a:pP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In </a:t>
            </a:r>
            <a:r>
              <a:rPr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Python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3, a </a:t>
            </a:r>
            <a:r>
              <a:rPr sz="2400" spc="-2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TypeError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is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raised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as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warning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if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we </a:t>
            </a:r>
            <a:r>
              <a:rPr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try </a:t>
            </a:r>
            <a:r>
              <a:rPr sz="2400" spc="-2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to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compare </a:t>
            </a:r>
            <a:r>
              <a:rPr sz="2400" spc="-320" dirty="0" smtClean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u</a:t>
            </a:r>
            <a:r>
              <a:rPr lang="en-US" sz="2400" spc="-320" dirty="0" smtClean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400" spc="-320" dirty="0" smtClean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n</a:t>
            </a:r>
            <a:r>
              <a:rPr lang="en-US" sz="2400" spc="-320" dirty="0" smtClean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400" spc="-320" dirty="0" smtClean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o</a:t>
            </a:r>
            <a:r>
              <a:rPr lang="en-US" sz="2400" spc="-320" dirty="0" smtClean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400" spc="-320" dirty="0" smtClean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r</a:t>
            </a:r>
            <a:r>
              <a:rPr lang="en-US" sz="2400" spc="-320" dirty="0" smtClean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400" spc="-320" dirty="0" smtClean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d</a:t>
            </a:r>
            <a:r>
              <a:rPr lang="en-US" sz="2400" spc="-320" dirty="0" smtClean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400" spc="-320" dirty="0" smtClean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e</a:t>
            </a:r>
            <a:r>
              <a:rPr lang="en-US" sz="2400" spc="-320" dirty="0" smtClean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400" spc="-320" dirty="0" smtClean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r</a:t>
            </a:r>
            <a:r>
              <a:rPr lang="en-US" sz="2400" spc="-320" dirty="0" smtClean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400" spc="-320" dirty="0" smtClean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</a:t>
            </a:r>
            <a:r>
              <a:rPr lang="en-US" sz="2400" spc="-320" dirty="0" smtClean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400" spc="-320" dirty="0" smtClean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b</a:t>
            </a:r>
            <a:r>
              <a:rPr lang="en-US" sz="2400" spc="-320" dirty="0" smtClean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400" spc="-320" dirty="0" smtClean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l</a:t>
            </a:r>
            <a:r>
              <a:rPr lang="en-US" sz="2400" spc="-320" dirty="0" smtClean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400" spc="-320" dirty="0" smtClean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e</a:t>
            </a:r>
            <a:r>
              <a:rPr lang="en-US" sz="2400" spc="-320" dirty="0" smtClean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400" spc="-320" dirty="0" smtClean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types. </a:t>
            </a:r>
            <a:r>
              <a:rPr sz="2400" spc="5" dirty="0">
                <a:solidFill>
                  <a:srgbClr val="CC9A1A"/>
                </a:solidFill>
                <a:latin typeface="Garamond" panose="02020404030301010803" pitchFamily="18" charset="0"/>
                <a:cs typeface="Carlito"/>
              </a:rPr>
              <a:t>e.g. </a:t>
            </a:r>
            <a:r>
              <a:rPr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1 &lt; ’ ', 0 &gt; None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are </a:t>
            </a:r>
            <a:r>
              <a:rPr sz="2400" b="1" i="1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no </a:t>
            </a:r>
            <a:r>
              <a:rPr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longer</a:t>
            </a:r>
            <a:r>
              <a:rPr sz="2400" spc="-10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valid</a:t>
            </a:r>
            <a:endParaRPr sz="24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355600" marR="5715" indent="-342900" algn="just">
              <a:buClr>
                <a:srgbClr val="CC9A1A"/>
              </a:buClr>
              <a:buFont typeface="Wingdings"/>
              <a:buChar char=""/>
              <a:tabLst>
                <a:tab pos="355600" algn="l"/>
              </a:tabLst>
            </a:pPr>
            <a:r>
              <a:rPr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Python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3 </a:t>
            </a:r>
            <a:r>
              <a:rPr sz="24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provides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Unicode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(</a:t>
            </a:r>
            <a:r>
              <a:rPr sz="2400" b="1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utf-8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) strings while </a:t>
            </a:r>
            <a:r>
              <a:rPr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Python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2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has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ASCII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str(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) </a:t>
            </a:r>
            <a:r>
              <a:rPr lang="en-US"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nd </a:t>
            </a:r>
            <a:r>
              <a:rPr sz="2400" spc="-2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separate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unicode(</a:t>
            </a:r>
            <a:r>
              <a:rPr sz="2400" spc="2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).</a:t>
            </a:r>
            <a:endParaRPr sz="24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355600" indent="-342900" algn="just">
              <a:buClr>
                <a:srgbClr val="CC9A1A"/>
              </a:buClr>
              <a:buFont typeface="Wingdings"/>
              <a:buChar char=""/>
              <a:tabLst>
                <a:tab pos="355600" algn="l"/>
                <a:tab pos="670560" algn="l"/>
                <a:tab pos="1310640" algn="l"/>
                <a:tab pos="2275840" algn="l"/>
                <a:tab pos="3069590" algn="l"/>
                <a:tab pos="4429760" algn="l"/>
                <a:tab pos="5479415" algn="l"/>
                <a:tab pos="6602730" algn="l"/>
                <a:tab pos="7701915" algn="l"/>
                <a:tab pos="8236584" algn="l"/>
                <a:tab pos="8595360" algn="l"/>
              </a:tabLst>
            </a:pP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	</a:t>
            </a:r>
            <a:r>
              <a:rPr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n</a:t>
            </a:r>
            <a:r>
              <a:rPr sz="2400" spc="-2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e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w</a:t>
            </a:r>
            <a:r>
              <a:rPr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	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buil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</a:t>
            </a:r>
            <a:r>
              <a:rPr sz="2400" spc="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-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in</a:t>
            </a:r>
            <a:r>
              <a:rPr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	</a:t>
            </a:r>
            <a:r>
              <a:rPr sz="2400" spc="-2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s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tring</a:t>
            </a:r>
            <a:r>
              <a:rPr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	</a:t>
            </a:r>
            <a:r>
              <a:rPr sz="2400" spc="-5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f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orm</a:t>
            </a:r>
            <a:r>
              <a:rPr sz="24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</a:t>
            </a:r>
            <a:r>
              <a:rPr sz="2400" spc="-4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ting</a:t>
            </a:r>
            <a:r>
              <a:rPr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	m</a:t>
            </a:r>
            <a:r>
              <a:rPr sz="2400" spc="-2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e</a:t>
            </a:r>
            <a:r>
              <a:rPr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ho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d</a:t>
            </a:r>
            <a:r>
              <a:rPr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	</a:t>
            </a:r>
            <a:r>
              <a:rPr sz="2400" b="1" spc="-34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f</a:t>
            </a:r>
            <a:r>
              <a:rPr sz="2400" b="1" spc="-32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o</a:t>
            </a:r>
            <a:r>
              <a:rPr sz="2400" b="1" spc="-3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r</a:t>
            </a:r>
            <a:r>
              <a:rPr sz="2400" b="1" spc="-3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m</a:t>
            </a:r>
            <a:r>
              <a:rPr sz="2400" b="1" spc="-35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</a:t>
            </a:r>
            <a:r>
              <a:rPr sz="2400" b="1" spc="-32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t()</a:t>
            </a:r>
            <a:r>
              <a:rPr lang="en-GB" sz="2400" b="1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400" spc="-3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r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eplaces</a:t>
            </a:r>
            <a:r>
              <a:rPr lang="en-GB"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h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e</a:t>
            </a:r>
            <a:r>
              <a:rPr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	</a:t>
            </a:r>
            <a:r>
              <a:rPr sz="2400" b="1" spc="-5" dirty="0">
                <a:solidFill>
                  <a:srgbClr val="CC9A1A"/>
                </a:solidFill>
                <a:latin typeface="Garamond" panose="02020404030301010803" pitchFamily="18" charset="0"/>
                <a:cs typeface="Carlito"/>
              </a:rPr>
              <a:t>%</a:t>
            </a:r>
            <a:r>
              <a:rPr sz="2400" b="1" dirty="0">
                <a:solidFill>
                  <a:srgbClr val="CC9A1A"/>
                </a:solidFill>
                <a:latin typeface="Garamond" panose="02020404030301010803" pitchFamily="18" charset="0"/>
                <a:cs typeface="Carlito"/>
              </a:rPr>
              <a:t>	</a:t>
            </a:r>
            <a:r>
              <a:rPr sz="2400" spc="-2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s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tri</a:t>
            </a:r>
            <a:r>
              <a:rPr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n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g</a:t>
            </a:r>
            <a:r>
              <a:rPr lang="en-US"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lang="en-GB" sz="24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formatting</a:t>
            </a:r>
            <a:r>
              <a:rPr lang="en-GB" sz="2400" spc="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lang="en-GB" sz="2400" spc="-4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operator.</a:t>
            </a:r>
            <a:endParaRPr lang="en-GB" sz="24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355600" indent="-342900">
              <a:buClr>
                <a:srgbClr val="CC9A1A"/>
              </a:buClr>
              <a:buFont typeface="Wingdings"/>
              <a:buChar char=""/>
              <a:tabLst>
                <a:tab pos="355600" algn="l"/>
                <a:tab pos="670560" algn="l"/>
                <a:tab pos="1310640" algn="l"/>
                <a:tab pos="2275840" algn="l"/>
                <a:tab pos="3069590" algn="l"/>
                <a:tab pos="4429760" algn="l"/>
                <a:tab pos="5479415" algn="l"/>
                <a:tab pos="6602730" algn="l"/>
                <a:tab pos="7701915" algn="l"/>
                <a:tab pos="8236584" algn="l"/>
                <a:tab pos="8595360" algn="l"/>
              </a:tabLst>
            </a:pPr>
            <a:r>
              <a:rPr lang="en-US" sz="2200" dirty="0" smtClean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endParaRPr sz="22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62200" y="2002917"/>
            <a:ext cx="5445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10" dirty="0">
                <a:solidFill>
                  <a:srgbClr val="CC9A1A"/>
                </a:solidFill>
                <a:latin typeface="Carlito"/>
                <a:cs typeface="Carlito"/>
              </a:rPr>
              <a:t>Old:</a:t>
            </a:r>
            <a:endParaRPr sz="16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67401" y="1990344"/>
            <a:ext cx="571118" cy="2586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5" dirty="0">
                <a:solidFill>
                  <a:srgbClr val="CC9A1A"/>
                </a:solidFill>
                <a:latin typeface="Carlito"/>
                <a:cs typeface="Carlito"/>
              </a:rPr>
              <a:t>N</a:t>
            </a:r>
            <a:r>
              <a:rPr sz="1600" b="1" spc="-15" dirty="0">
                <a:solidFill>
                  <a:srgbClr val="CC9A1A"/>
                </a:solidFill>
                <a:latin typeface="Carlito"/>
                <a:cs typeface="Carlito"/>
              </a:rPr>
              <a:t>e</a:t>
            </a:r>
            <a:r>
              <a:rPr sz="1600" b="1" spc="-10" dirty="0">
                <a:solidFill>
                  <a:srgbClr val="CC9A1A"/>
                </a:solidFill>
                <a:latin typeface="Carlito"/>
                <a:cs typeface="Carlito"/>
              </a:rPr>
              <a:t>w:</a:t>
            </a:r>
            <a:endParaRPr sz="16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9764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204972" y="1987295"/>
              <a:ext cx="2793492" cy="4297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241420" y="2022982"/>
              <a:ext cx="2667000" cy="3048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236595" y="2018283"/>
              <a:ext cx="2676525" cy="314325"/>
            </a:xfrm>
            <a:custGeom>
              <a:avLst/>
              <a:gdLst/>
              <a:ahLst/>
              <a:cxnLst/>
              <a:rect l="l" t="t" r="r" b="b"/>
              <a:pathLst>
                <a:path w="2676525" h="314325">
                  <a:moveTo>
                    <a:pt x="0" y="314325"/>
                  </a:moveTo>
                  <a:lnTo>
                    <a:pt x="2676525" y="314325"/>
                  </a:lnTo>
                  <a:lnTo>
                    <a:pt x="2676525" y="0"/>
                  </a:lnTo>
                  <a:lnTo>
                    <a:pt x="0" y="0"/>
                  </a:lnTo>
                  <a:lnTo>
                    <a:pt x="0" y="31432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153656" y="1993392"/>
              <a:ext cx="2804159" cy="4434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7189089" y="2029714"/>
              <a:ext cx="2679700" cy="3175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7184263" y="2025014"/>
              <a:ext cx="2689225" cy="327025"/>
            </a:xfrm>
            <a:custGeom>
              <a:avLst/>
              <a:gdLst/>
              <a:ahLst/>
              <a:cxnLst/>
              <a:rect l="l" t="t" r="r" b="b"/>
              <a:pathLst>
                <a:path w="2689225" h="327025">
                  <a:moveTo>
                    <a:pt x="0" y="327025"/>
                  </a:moveTo>
                  <a:lnTo>
                    <a:pt x="2689225" y="327025"/>
                  </a:lnTo>
                  <a:lnTo>
                    <a:pt x="2689225" y="0"/>
                  </a:lnTo>
                  <a:lnTo>
                    <a:pt x="0" y="0"/>
                  </a:lnTo>
                  <a:lnTo>
                    <a:pt x="0" y="32702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441191" y="3680459"/>
              <a:ext cx="2296667" cy="8199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476752" y="3715753"/>
              <a:ext cx="2171700" cy="69444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471926" y="3711054"/>
              <a:ext cx="2181225" cy="704215"/>
            </a:xfrm>
            <a:custGeom>
              <a:avLst/>
              <a:gdLst/>
              <a:ahLst/>
              <a:cxnLst/>
              <a:rect l="l" t="t" r="r" b="b"/>
              <a:pathLst>
                <a:path w="2181225" h="704214">
                  <a:moveTo>
                    <a:pt x="0" y="703973"/>
                  </a:moveTo>
                  <a:lnTo>
                    <a:pt x="2181225" y="703973"/>
                  </a:lnTo>
                  <a:lnTo>
                    <a:pt x="2181225" y="0"/>
                  </a:lnTo>
                  <a:lnTo>
                    <a:pt x="0" y="0"/>
                  </a:lnTo>
                  <a:lnTo>
                    <a:pt x="0" y="703973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7252716" y="3666744"/>
              <a:ext cx="2328672" cy="84734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288530" y="3702354"/>
              <a:ext cx="2203196" cy="72143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7283831" y="3697528"/>
              <a:ext cx="2212975" cy="731520"/>
            </a:xfrm>
            <a:custGeom>
              <a:avLst/>
              <a:gdLst/>
              <a:ahLst/>
              <a:cxnLst/>
              <a:rect l="l" t="t" r="r" b="b"/>
              <a:pathLst>
                <a:path w="2212975" h="731520">
                  <a:moveTo>
                    <a:pt x="0" y="730961"/>
                  </a:moveTo>
                  <a:lnTo>
                    <a:pt x="2212721" y="730961"/>
                  </a:lnTo>
                  <a:lnTo>
                    <a:pt x="2212721" y="0"/>
                  </a:lnTo>
                  <a:lnTo>
                    <a:pt x="0" y="0"/>
                  </a:lnTo>
                  <a:lnTo>
                    <a:pt x="0" y="730961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597152" y="231394"/>
            <a:ext cx="9985248" cy="5137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Key </a:t>
            </a:r>
            <a:r>
              <a:rPr spc="-10" dirty="0"/>
              <a:t>Changes </a:t>
            </a:r>
            <a:r>
              <a:rPr dirty="0"/>
              <a:t>in Python</a:t>
            </a:r>
            <a:r>
              <a:rPr spc="-30" dirty="0"/>
              <a:t> </a:t>
            </a:r>
            <a:r>
              <a:rPr dirty="0"/>
              <a:t>3.0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021585" y="1294256"/>
            <a:ext cx="84594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Clr>
                <a:srgbClr val="CC9A1A"/>
              </a:buClr>
              <a:buFont typeface="Wingdings"/>
              <a:buChar char=""/>
              <a:tabLst>
                <a:tab pos="355600" algn="l"/>
              </a:tabLst>
            </a:pP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In </a:t>
            </a:r>
            <a:r>
              <a:rPr sz="2200" dirty="0">
                <a:solidFill>
                  <a:prstClr val="black"/>
                </a:solidFill>
                <a:latin typeface="Carlito"/>
                <a:cs typeface="Carlito"/>
              </a:rPr>
              <a:t>Python 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3, </a:t>
            </a:r>
            <a:r>
              <a:rPr sz="2200" spc="-15" dirty="0">
                <a:solidFill>
                  <a:prstClr val="black"/>
                </a:solidFill>
                <a:latin typeface="Carlito"/>
                <a:cs typeface="Carlito"/>
              </a:rPr>
              <a:t>we 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should enclose the </a:t>
            </a:r>
            <a:r>
              <a:rPr sz="2200" spc="-15" dirty="0">
                <a:solidFill>
                  <a:prstClr val="black"/>
                </a:solidFill>
                <a:latin typeface="Carlito"/>
                <a:cs typeface="Carlito"/>
              </a:rPr>
              <a:t>exception </a:t>
            </a:r>
            <a:r>
              <a:rPr sz="2200" spc="-10" dirty="0">
                <a:solidFill>
                  <a:prstClr val="black"/>
                </a:solidFill>
                <a:latin typeface="Carlito"/>
                <a:cs typeface="Carlito"/>
              </a:rPr>
              <a:t>argument 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in</a:t>
            </a:r>
            <a:r>
              <a:rPr sz="2200" spc="10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200" spc="-280" dirty="0">
                <a:solidFill>
                  <a:prstClr val="black"/>
                </a:solidFill>
                <a:latin typeface="Carlito"/>
                <a:cs typeface="Carlito"/>
              </a:rPr>
              <a:t>parentheses.</a:t>
            </a:r>
            <a:endParaRPr sz="220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21585" y="2635757"/>
            <a:ext cx="86093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spcBef>
                <a:spcPts val="95"/>
              </a:spcBef>
              <a:buClr>
                <a:srgbClr val="CC9A1A"/>
              </a:buClr>
              <a:buFont typeface="Wingdings"/>
              <a:buChar char=""/>
              <a:tabLst>
                <a:tab pos="355600" algn="l"/>
              </a:tabLst>
            </a:pP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In </a:t>
            </a:r>
            <a:r>
              <a:rPr sz="2200" dirty="0">
                <a:solidFill>
                  <a:prstClr val="black"/>
                </a:solidFill>
                <a:latin typeface="Carlito"/>
                <a:cs typeface="Carlito"/>
              </a:rPr>
              <a:t>Python 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3, </a:t>
            </a:r>
            <a:r>
              <a:rPr sz="2200" spc="-10" dirty="0">
                <a:solidFill>
                  <a:prstClr val="black"/>
                </a:solidFill>
                <a:latin typeface="Carlito"/>
                <a:cs typeface="Carlito"/>
              </a:rPr>
              <a:t>we </a:t>
            </a:r>
            <a:r>
              <a:rPr sz="2200" spc="-20" dirty="0">
                <a:solidFill>
                  <a:prstClr val="black"/>
                </a:solidFill>
                <a:latin typeface="Carlito"/>
                <a:cs typeface="Carlito"/>
              </a:rPr>
              <a:t>have to </a:t>
            </a:r>
            <a:r>
              <a:rPr sz="2200" spc="-10" dirty="0">
                <a:solidFill>
                  <a:prstClr val="black"/>
                </a:solidFill>
                <a:latin typeface="Carlito"/>
                <a:cs typeface="Carlito"/>
              </a:rPr>
              <a:t>use 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the </a:t>
            </a: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as </a:t>
            </a:r>
            <a:r>
              <a:rPr sz="2200" spc="-25" dirty="0">
                <a:solidFill>
                  <a:prstClr val="black"/>
                </a:solidFill>
                <a:latin typeface="Carlito"/>
                <a:cs typeface="Carlito"/>
              </a:rPr>
              <a:t>keyword </a:t>
            </a:r>
            <a:r>
              <a:rPr sz="2200" spc="-10" dirty="0">
                <a:solidFill>
                  <a:prstClr val="black"/>
                </a:solidFill>
                <a:latin typeface="Carlito"/>
                <a:cs typeface="Carlito"/>
              </a:rPr>
              <a:t>now 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in the </a:t>
            </a:r>
            <a:r>
              <a:rPr sz="2200" spc="-85" dirty="0">
                <a:solidFill>
                  <a:prstClr val="black"/>
                </a:solidFill>
                <a:latin typeface="Carlito"/>
                <a:cs typeface="Carlito"/>
              </a:rPr>
              <a:t>handling </a:t>
            </a:r>
            <a:r>
              <a:rPr sz="2200" dirty="0">
                <a:solidFill>
                  <a:prstClr val="black"/>
                </a:solidFill>
                <a:latin typeface="Carlito"/>
                <a:cs typeface="Carlito"/>
              </a:rPr>
              <a:t>of  </a:t>
            </a:r>
            <a:r>
              <a:rPr sz="2200" spc="-15" dirty="0">
                <a:solidFill>
                  <a:prstClr val="black"/>
                </a:solidFill>
                <a:latin typeface="Carlito"/>
                <a:cs typeface="Carlito"/>
              </a:rPr>
              <a:t>exceptions.</a:t>
            </a:r>
            <a:endParaRPr sz="22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21585" y="4647691"/>
            <a:ext cx="8774938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spcBef>
                <a:spcPts val="95"/>
              </a:spcBef>
              <a:buClr>
                <a:srgbClr val="CC9A1A"/>
              </a:buClr>
              <a:buFont typeface="Wingdings"/>
              <a:buChar char=""/>
              <a:tabLst>
                <a:tab pos="355600" algn="l"/>
              </a:tabLst>
            </a:pPr>
            <a:r>
              <a:rPr sz="2200" spc="-10" dirty="0">
                <a:solidFill>
                  <a:prstClr val="black"/>
                </a:solidFill>
                <a:latin typeface="Carlito"/>
                <a:cs typeface="Carlito"/>
              </a:rPr>
              <a:t>The 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division </a:t>
            </a:r>
            <a:r>
              <a:rPr sz="2200" dirty="0">
                <a:solidFill>
                  <a:prstClr val="black"/>
                </a:solidFill>
                <a:latin typeface="Carlito"/>
                <a:cs typeface="Carlito"/>
              </a:rPr>
              <a:t>of </a:t>
            </a:r>
            <a:r>
              <a:rPr sz="2200" spc="-10" dirty="0">
                <a:solidFill>
                  <a:prstClr val="black"/>
                </a:solidFill>
                <a:latin typeface="Carlito"/>
                <a:cs typeface="Carlito"/>
              </a:rPr>
              <a:t>two </a:t>
            </a:r>
            <a:r>
              <a:rPr sz="2200" spc="-15" dirty="0">
                <a:solidFill>
                  <a:prstClr val="black"/>
                </a:solidFill>
                <a:latin typeface="Carlito"/>
                <a:cs typeface="Carlito"/>
              </a:rPr>
              <a:t>integers </a:t>
            </a:r>
            <a:r>
              <a:rPr sz="2200" spc="-10" dirty="0">
                <a:solidFill>
                  <a:prstClr val="black"/>
                </a:solidFill>
                <a:latin typeface="Carlito"/>
                <a:cs typeface="Carlito"/>
              </a:rPr>
              <a:t>returns 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a </a:t>
            </a:r>
            <a:r>
              <a:rPr sz="2200" b="1" spc="-10" dirty="0">
                <a:solidFill>
                  <a:prstClr val="black"/>
                </a:solidFill>
                <a:latin typeface="Carlito"/>
                <a:cs typeface="Carlito"/>
              </a:rPr>
              <a:t>float </a:t>
            </a:r>
            <a:r>
              <a:rPr sz="2200" spc="-10" dirty="0">
                <a:solidFill>
                  <a:prstClr val="black"/>
                </a:solidFill>
                <a:latin typeface="Carlito"/>
                <a:cs typeface="Carlito"/>
              </a:rPr>
              <a:t>instead </a:t>
            </a:r>
            <a:r>
              <a:rPr sz="2200" spc="5" dirty="0">
                <a:solidFill>
                  <a:prstClr val="black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an </a:t>
            </a:r>
            <a:r>
              <a:rPr sz="2200" spc="-40" dirty="0">
                <a:solidFill>
                  <a:prstClr val="black"/>
                </a:solidFill>
                <a:latin typeface="Carlito"/>
                <a:cs typeface="Carlito"/>
              </a:rPr>
              <a:t>integer. 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"</a:t>
            </a: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//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" </a:t>
            </a:r>
            <a:r>
              <a:rPr lang="en-US" sz="2200" spc="-5" dirty="0">
                <a:solidFill>
                  <a:prstClr val="black"/>
                </a:solidFill>
                <a:latin typeface="Carlito"/>
                <a:cs typeface="Carlito"/>
              </a:rPr>
              <a:t>can be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prstClr val="black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prstClr val="black"/>
                </a:solidFill>
                <a:latin typeface="Carlito"/>
                <a:cs typeface="Carlito"/>
              </a:rPr>
              <a:t>to have 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the "old"</a:t>
            </a:r>
            <a:r>
              <a:rPr sz="2200" spc="8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prstClr val="black"/>
                </a:solidFill>
                <a:latin typeface="Carlito"/>
                <a:cs typeface="Carlito"/>
              </a:rPr>
              <a:t>behavior.</a:t>
            </a:r>
            <a:endParaRPr sz="22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67001" y="2039998"/>
            <a:ext cx="54711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10" dirty="0">
                <a:solidFill>
                  <a:srgbClr val="CC9A1A"/>
                </a:solidFill>
                <a:latin typeface="Carlito"/>
                <a:cs typeface="Carlito"/>
              </a:rPr>
              <a:t>Old:</a:t>
            </a:r>
            <a:endParaRPr sz="16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95600" y="3879976"/>
            <a:ext cx="5229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10" dirty="0">
                <a:solidFill>
                  <a:srgbClr val="CC9A1A"/>
                </a:solidFill>
                <a:latin typeface="Carlito"/>
                <a:cs typeface="Carlito"/>
              </a:rPr>
              <a:t>Old:</a:t>
            </a:r>
            <a:endParaRPr sz="16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36437" y="3927475"/>
            <a:ext cx="714374" cy="2564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5" dirty="0">
                <a:solidFill>
                  <a:srgbClr val="CC9A1A"/>
                </a:solidFill>
                <a:latin typeface="Carlito"/>
                <a:cs typeface="Carlito"/>
              </a:rPr>
              <a:t>N</a:t>
            </a:r>
            <a:r>
              <a:rPr sz="1600" b="1" spc="-15" dirty="0">
                <a:solidFill>
                  <a:srgbClr val="CC9A1A"/>
                </a:solidFill>
                <a:latin typeface="Carlito"/>
                <a:cs typeface="Carlito"/>
              </a:rPr>
              <a:t>e</a:t>
            </a:r>
            <a:r>
              <a:rPr sz="1600" b="1" spc="-10" dirty="0">
                <a:solidFill>
                  <a:srgbClr val="CC9A1A"/>
                </a:solidFill>
                <a:latin typeface="Carlito"/>
                <a:cs typeface="Carlito"/>
              </a:rPr>
              <a:t>w:</a:t>
            </a:r>
            <a:endParaRPr sz="160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36436" y="2018282"/>
            <a:ext cx="637540" cy="259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5" dirty="0">
                <a:solidFill>
                  <a:srgbClr val="CC9A1A"/>
                </a:solidFill>
                <a:latin typeface="Carlito"/>
                <a:cs typeface="Carlito"/>
              </a:rPr>
              <a:t>N</a:t>
            </a:r>
            <a:r>
              <a:rPr sz="1600" b="1" spc="-15" dirty="0">
                <a:solidFill>
                  <a:srgbClr val="CC9A1A"/>
                </a:solidFill>
                <a:latin typeface="Carlito"/>
                <a:cs typeface="Carlito"/>
              </a:rPr>
              <a:t>e</a:t>
            </a:r>
            <a:r>
              <a:rPr sz="1600" b="1" spc="-10" dirty="0">
                <a:solidFill>
                  <a:srgbClr val="CC9A1A"/>
                </a:solidFill>
                <a:latin typeface="Carlito"/>
                <a:cs typeface="Carlito"/>
              </a:rPr>
              <a:t>w:</a:t>
            </a:r>
            <a:endParaRPr sz="16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5821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64170" y="231394"/>
            <a:ext cx="10323030" cy="5052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GB" dirty="0"/>
              <a:t>Python </a:t>
            </a:r>
            <a:r>
              <a:rPr lang="en-GB" spc="-10" dirty="0"/>
              <a:t>Useful</a:t>
            </a:r>
            <a:r>
              <a:rPr lang="en-GB" dirty="0"/>
              <a:t> </a:t>
            </a:r>
            <a:r>
              <a:rPr lang="en-GB" spc="-75" dirty="0"/>
              <a:t>Tools</a:t>
            </a:r>
            <a:endParaRPr lang="en-GB" dirty="0"/>
          </a:p>
        </p:txBody>
      </p:sp>
      <p:sp>
        <p:nvSpPr>
          <p:cNvPr id="6" name="object 6"/>
          <p:cNvSpPr txBox="1"/>
          <p:nvPr/>
        </p:nvSpPr>
        <p:spPr>
          <a:xfrm>
            <a:off x="1564170" y="1072042"/>
            <a:ext cx="10323030" cy="53245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50000"/>
              </a:lnSpc>
              <a:spcBef>
                <a:spcPts val="100"/>
              </a:spcBef>
              <a:buSzPct val="143750"/>
              <a:buFont typeface="Wingdings" panose="05000000000000000000" pitchFamily="2" charset="2"/>
              <a:buChar char="v"/>
              <a:tabLst>
                <a:tab pos="299720" algn="l"/>
              </a:tabLst>
            </a:pPr>
            <a:r>
              <a:rPr lang="en-GB" sz="2400" b="1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CC9A1A"/>
                </a:solidFill>
                <a:latin typeface="Carlito"/>
                <a:cs typeface="Carlito"/>
              </a:rPr>
              <a:t>Python</a:t>
            </a:r>
            <a:r>
              <a:rPr sz="2400" b="1" spc="10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CC9A1A"/>
                </a:solidFill>
                <a:latin typeface="Carlito"/>
                <a:cs typeface="Carlito"/>
              </a:rPr>
              <a:t>IDEs</a:t>
            </a:r>
            <a:endParaRPr sz="24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69365" lvl="1" indent="-342900">
              <a:lnSpc>
                <a:spcPts val="4100"/>
              </a:lnSpc>
              <a:spcBef>
                <a:spcPts val="125"/>
              </a:spcBef>
              <a:buClr>
                <a:srgbClr val="CC9A1A"/>
              </a:buClr>
              <a:buSzPct val="143750"/>
              <a:buFont typeface="Wingdings" panose="05000000000000000000" pitchFamily="2" charset="2"/>
              <a:buChar char="§"/>
              <a:tabLst>
                <a:tab pos="1099820" algn="l"/>
              </a:tabLst>
            </a:pPr>
            <a:r>
              <a:rPr lang="en-GB" sz="2400" dirty="0" err="1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PyCharm</a:t>
            </a:r>
            <a:endParaRPr lang="en-GB" sz="2400" spc="-5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1269365" lvl="1" indent="-342900">
              <a:lnSpc>
                <a:spcPts val="4100"/>
              </a:lnSpc>
              <a:spcBef>
                <a:spcPts val="125"/>
              </a:spcBef>
              <a:buClr>
                <a:srgbClr val="CC9A1A"/>
              </a:buClr>
              <a:buSzPct val="143750"/>
              <a:buFont typeface="Wingdings" panose="05000000000000000000" pitchFamily="2" charset="2"/>
              <a:buChar char="§"/>
              <a:tabLst>
                <a:tab pos="1099820" algn="l"/>
              </a:tabLst>
            </a:pP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Vim</a:t>
            </a:r>
            <a:endParaRPr sz="24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1269365" lvl="1" indent="-342900">
              <a:lnSpc>
                <a:spcPts val="4054"/>
              </a:lnSpc>
              <a:buClr>
                <a:srgbClr val="CC9A1A"/>
              </a:buClr>
              <a:buSzPct val="143750"/>
              <a:buFont typeface="Wingdings" panose="05000000000000000000" pitchFamily="2" charset="2"/>
              <a:buChar char="§"/>
              <a:tabLst>
                <a:tab pos="1099820" algn="l"/>
              </a:tabLst>
            </a:pP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Eclipse </a:t>
            </a:r>
            <a:r>
              <a:rPr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with</a:t>
            </a:r>
            <a:r>
              <a:rPr sz="2400" spc="-6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PyDev</a:t>
            </a:r>
            <a:endParaRPr sz="24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1269365" lvl="1" indent="-342900">
              <a:lnSpc>
                <a:spcPts val="4054"/>
              </a:lnSpc>
              <a:buClr>
                <a:srgbClr val="CC9A1A"/>
              </a:buClr>
              <a:buSzPct val="143750"/>
              <a:buFont typeface="Wingdings" panose="05000000000000000000" pitchFamily="2" charset="2"/>
              <a:buChar char="§"/>
              <a:tabLst>
                <a:tab pos="1099820" algn="l"/>
              </a:tabLst>
            </a:pP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Sublime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400" spc="-6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Text</a:t>
            </a:r>
            <a:endParaRPr sz="24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1269365" lvl="1" indent="-342900">
              <a:lnSpc>
                <a:spcPts val="4054"/>
              </a:lnSpc>
              <a:buClr>
                <a:srgbClr val="CC9A1A"/>
              </a:buClr>
              <a:buSzPct val="143750"/>
              <a:buFont typeface="Wingdings" panose="05000000000000000000" pitchFamily="2" charset="2"/>
              <a:buChar char="§"/>
              <a:tabLst>
                <a:tab pos="1099820" algn="l"/>
              </a:tabLst>
            </a:pP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Emacs</a:t>
            </a:r>
            <a:endParaRPr sz="24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1269365" lvl="1" indent="-342900">
              <a:lnSpc>
                <a:spcPts val="4054"/>
              </a:lnSpc>
              <a:buClr>
                <a:srgbClr val="CC9A1A"/>
              </a:buClr>
              <a:buSzPct val="143750"/>
              <a:buFont typeface="Wingdings" panose="05000000000000000000" pitchFamily="2" charset="2"/>
              <a:buChar char="§"/>
              <a:tabLst>
                <a:tab pos="1099820" algn="l"/>
              </a:tabLst>
            </a:pPr>
            <a:r>
              <a:rPr sz="24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Komodo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4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Edit</a:t>
            </a:r>
            <a:endParaRPr sz="24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1269365" lvl="1" indent="-342900">
              <a:lnSpc>
                <a:spcPts val="4100"/>
              </a:lnSpc>
              <a:buClr>
                <a:srgbClr val="CC9A1A"/>
              </a:buClr>
              <a:buSzPct val="143750"/>
              <a:buFont typeface="Wingdings" panose="05000000000000000000" pitchFamily="2" charset="2"/>
              <a:buChar char="§"/>
              <a:tabLst>
                <a:tab pos="1099820" algn="l"/>
              </a:tabLst>
            </a:pPr>
            <a:endParaRPr lang="en-GB" sz="24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1269365" lvl="1" indent="-342900">
              <a:lnSpc>
                <a:spcPts val="4100"/>
              </a:lnSpc>
              <a:buClr>
                <a:srgbClr val="CC9A1A"/>
              </a:buClr>
              <a:buSzPct val="143750"/>
              <a:buFont typeface="Wingdings" panose="05000000000000000000" pitchFamily="2" charset="2"/>
              <a:buChar char="§"/>
              <a:tabLst>
                <a:tab pos="1099820" algn="l"/>
              </a:tabLst>
            </a:pPr>
            <a:endParaRPr lang="en-GB" sz="24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1269365" lvl="1" indent="-342900">
              <a:lnSpc>
                <a:spcPts val="4100"/>
              </a:lnSpc>
              <a:buClr>
                <a:srgbClr val="CC9A1A"/>
              </a:buClr>
              <a:buSzPct val="143750"/>
              <a:buFont typeface="Wingdings" panose="05000000000000000000" pitchFamily="2" charset="2"/>
              <a:buChar char="§"/>
              <a:tabLst>
                <a:tab pos="1099820" algn="l"/>
              </a:tabLst>
            </a:pPr>
            <a:endParaRPr lang="en-GB" sz="24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0167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97152" y="231394"/>
            <a:ext cx="10213848" cy="5052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dirty="0"/>
              <a:t>Python </a:t>
            </a:r>
            <a:r>
              <a:rPr lang="en-GB" spc="-10" dirty="0"/>
              <a:t>Useful</a:t>
            </a:r>
            <a:r>
              <a:rPr lang="en-GB" dirty="0"/>
              <a:t> </a:t>
            </a:r>
            <a:r>
              <a:rPr lang="en-GB" spc="-75" dirty="0"/>
              <a:t>Tools</a:t>
            </a:r>
            <a:endParaRPr spc="-55" dirty="0"/>
          </a:p>
        </p:txBody>
      </p:sp>
      <p:sp>
        <p:nvSpPr>
          <p:cNvPr id="6" name="object 6"/>
          <p:cNvSpPr txBox="1"/>
          <p:nvPr/>
        </p:nvSpPr>
        <p:spPr>
          <a:xfrm>
            <a:off x="1593658" y="1099160"/>
            <a:ext cx="10217342" cy="56528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spcBef>
                <a:spcPts val="100"/>
              </a:spcBef>
              <a:buSzPct val="143750"/>
              <a:buFont typeface="Wingdings"/>
              <a:buChar char=""/>
              <a:tabLst>
                <a:tab pos="299720" algn="l"/>
              </a:tabLst>
            </a:pPr>
            <a:r>
              <a:rPr sz="2400" b="1" dirty="0">
                <a:solidFill>
                  <a:srgbClr val="CC9A1A"/>
                </a:solidFill>
                <a:latin typeface="Carlito"/>
                <a:cs typeface="Carlito"/>
              </a:rPr>
              <a:t>Python </a:t>
            </a:r>
            <a:r>
              <a:rPr sz="2400" b="1" spc="-35" dirty="0">
                <a:solidFill>
                  <a:srgbClr val="CC9A1A"/>
                </a:solidFill>
                <a:latin typeface="Carlito"/>
                <a:cs typeface="Carlito"/>
              </a:rPr>
              <a:t>Web</a:t>
            </a:r>
            <a:r>
              <a:rPr sz="2400" b="1" spc="-70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CC9A1A"/>
                </a:solidFill>
                <a:latin typeface="Carlito"/>
                <a:cs typeface="Carlito"/>
              </a:rPr>
              <a:t>Frameworks</a:t>
            </a:r>
            <a:endParaRPr sz="24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69365" lvl="1" indent="-342900">
              <a:lnSpc>
                <a:spcPts val="4100"/>
              </a:lnSpc>
              <a:spcBef>
                <a:spcPts val="125"/>
              </a:spcBef>
              <a:buClr>
                <a:srgbClr val="CC9A1A"/>
              </a:buClr>
              <a:buSzPct val="143750"/>
              <a:buFont typeface="Wingdings" panose="05000000000000000000" pitchFamily="2" charset="2"/>
              <a:buChar char="§"/>
              <a:tabLst>
                <a:tab pos="1099820" algn="l"/>
              </a:tabLst>
            </a:pP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Django</a:t>
            </a:r>
            <a:endParaRPr sz="24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1269365" lvl="1" indent="-342900">
              <a:lnSpc>
                <a:spcPts val="4054"/>
              </a:lnSpc>
              <a:buClr>
                <a:srgbClr val="CC9A1A"/>
              </a:buClr>
              <a:buSzPct val="143750"/>
              <a:buFont typeface="Wingdings" panose="05000000000000000000" pitchFamily="2" charset="2"/>
              <a:buChar char="§"/>
              <a:tabLst>
                <a:tab pos="1099820" algn="l"/>
              </a:tabLst>
            </a:pP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Flask</a:t>
            </a:r>
            <a:endParaRPr sz="24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1269365" lvl="1" indent="-342900">
              <a:lnSpc>
                <a:spcPts val="4054"/>
              </a:lnSpc>
              <a:buClr>
                <a:srgbClr val="CC9A1A"/>
              </a:buClr>
              <a:buSzPct val="143750"/>
              <a:buFont typeface="Wingdings" panose="05000000000000000000" pitchFamily="2" charset="2"/>
              <a:buChar char="§"/>
              <a:tabLst>
                <a:tab pos="1099820" algn="l"/>
              </a:tabLst>
            </a:pPr>
            <a:r>
              <a:rPr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Pylons</a:t>
            </a:r>
          </a:p>
          <a:p>
            <a:pPr marL="1269365" lvl="1" indent="-342900">
              <a:lnSpc>
                <a:spcPts val="4054"/>
              </a:lnSpc>
              <a:buClr>
                <a:srgbClr val="CC9A1A"/>
              </a:buClr>
              <a:buSzPct val="143750"/>
              <a:buFont typeface="Wingdings" panose="05000000000000000000" pitchFamily="2" charset="2"/>
              <a:buChar char="§"/>
              <a:tabLst>
                <a:tab pos="1099820" algn="l"/>
              </a:tabLst>
            </a:pP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Pyramid</a:t>
            </a:r>
            <a:endParaRPr sz="24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1269365" lvl="1" indent="-342900">
              <a:lnSpc>
                <a:spcPts val="4054"/>
              </a:lnSpc>
              <a:buClr>
                <a:srgbClr val="CC9A1A"/>
              </a:buClr>
              <a:buSzPct val="143750"/>
              <a:buFont typeface="Wingdings" panose="05000000000000000000" pitchFamily="2" charset="2"/>
              <a:buChar char="§"/>
              <a:tabLst>
                <a:tab pos="1099820" algn="l"/>
              </a:tabLst>
            </a:pPr>
            <a:r>
              <a:rPr sz="2400" spc="-2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TurboGears</a:t>
            </a:r>
            <a:endParaRPr sz="24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1269365" lvl="1" indent="-342900">
              <a:lnSpc>
                <a:spcPts val="4100"/>
              </a:lnSpc>
              <a:buClr>
                <a:srgbClr val="CC9A1A"/>
              </a:buClr>
              <a:buSzPct val="143750"/>
              <a:buFont typeface="Wingdings" panose="05000000000000000000" pitchFamily="2" charset="2"/>
              <a:buChar char="§"/>
              <a:tabLst>
                <a:tab pos="1099820" algn="l"/>
              </a:tabLst>
            </a:pPr>
            <a:r>
              <a:rPr sz="2400" spc="-2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Web2py</a:t>
            </a:r>
            <a:endParaRPr lang="en-GB" sz="2400" spc="-2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1269365" lvl="1" indent="-342900">
              <a:lnSpc>
                <a:spcPts val="4100"/>
              </a:lnSpc>
              <a:buClr>
                <a:srgbClr val="CC9A1A"/>
              </a:buClr>
              <a:buSzPct val="143750"/>
              <a:buFont typeface="Wingdings" panose="05000000000000000000" pitchFamily="2" charset="2"/>
              <a:buChar char="§"/>
              <a:tabLst>
                <a:tab pos="1099820" algn="l"/>
              </a:tabLst>
            </a:pPr>
            <a:endParaRPr lang="en-GB" sz="2400" spc="-2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1269365" lvl="1" indent="-342900">
              <a:lnSpc>
                <a:spcPts val="4100"/>
              </a:lnSpc>
              <a:buClr>
                <a:srgbClr val="CC9A1A"/>
              </a:buClr>
              <a:buSzPct val="143750"/>
              <a:buFont typeface="Wingdings" panose="05000000000000000000" pitchFamily="2" charset="2"/>
              <a:buChar char="§"/>
              <a:tabLst>
                <a:tab pos="1099820" algn="l"/>
              </a:tabLst>
            </a:pPr>
            <a:endParaRPr lang="en-GB" sz="2400" spc="-2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1269365" lvl="1" indent="-342900">
              <a:lnSpc>
                <a:spcPts val="4100"/>
              </a:lnSpc>
              <a:buClr>
                <a:srgbClr val="CC9A1A"/>
              </a:buClr>
              <a:buSzPct val="143750"/>
              <a:buFont typeface="Wingdings" panose="05000000000000000000" pitchFamily="2" charset="2"/>
              <a:buChar char="§"/>
              <a:tabLst>
                <a:tab pos="1099820" algn="l"/>
              </a:tabLst>
            </a:pPr>
            <a:endParaRPr lang="en-GB" sz="2400" spc="-2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1269365" lvl="1" indent="-342900">
              <a:lnSpc>
                <a:spcPts val="4100"/>
              </a:lnSpc>
              <a:buClr>
                <a:srgbClr val="CC9A1A"/>
              </a:buClr>
              <a:buSzPct val="143750"/>
              <a:buFont typeface="Wingdings" panose="05000000000000000000" pitchFamily="2" charset="2"/>
              <a:buChar char="§"/>
              <a:tabLst>
                <a:tab pos="1099820" algn="l"/>
              </a:tabLst>
            </a:pPr>
            <a:endParaRPr sz="24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8537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26742" y="231394"/>
            <a:ext cx="10184258" cy="5137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Organizations </a:t>
            </a:r>
            <a:r>
              <a:rPr dirty="0"/>
              <a:t>Use</a:t>
            </a:r>
            <a:r>
              <a:rPr spc="-50" dirty="0"/>
              <a:t> </a:t>
            </a:r>
            <a:r>
              <a:rPr dirty="0"/>
              <a:t>Python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97152" y="1126456"/>
            <a:ext cx="10213848" cy="52161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812165" lvl="1" indent="-342900">
              <a:lnSpc>
                <a:spcPct val="150000"/>
              </a:lnSpc>
              <a:spcBef>
                <a:spcPts val="95"/>
              </a:spcBef>
              <a:buSzPct val="145454"/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sz="2400" b="1" spc="-35" dirty="0">
                <a:solidFill>
                  <a:srgbClr val="CC9A1A"/>
                </a:solidFill>
                <a:latin typeface="Garamond" panose="02020404030301010803" pitchFamily="18" charset="0"/>
                <a:cs typeface="Carlito"/>
              </a:rPr>
              <a:t>Web </a:t>
            </a:r>
            <a:r>
              <a:rPr sz="2400" b="1" spc="-15" dirty="0">
                <a:solidFill>
                  <a:srgbClr val="CC9A1A"/>
                </a:solidFill>
                <a:latin typeface="Garamond" panose="02020404030301010803" pitchFamily="18" charset="0"/>
                <a:cs typeface="Carlito"/>
              </a:rPr>
              <a:t>Development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:Google,</a:t>
            </a:r>
            <a:r>
              <a:rPr sz="2400" spc="12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400" spc="-3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Yahoo</a:t>
            </a:r>
            <a:endParaRPr sz="24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812165" lvl="1" indent="-342900">
              <a:lnSpc>
                <a:spcPct val="150000"/>
              </a:lnSpc>
              <a:spcBef>
                <a:spcPts val="1130"/>
              </a:spcBef>
              <a:buSzPct val="145454"/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sz="2400" b="1" spc="-10" dirty="0">
                <a:solidFill>
                  <a:srgbClr val="CC9A1A"/>
                </a:solidFill>
                <a:latin typeface="Garamond" panose="02020404030301010803" pitchFamily="18" charset="0"/>
                <a:cs typeface="Carlito"/>
              </a:rPr>
              <a:t>Games </a:t>
            </a:r>
            <a:r>
              <a:rPr sz="24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:Battlefield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2, </a:t>
            </a:r>
            <a:r>
              <a:rPr sz="24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Crystal</a:t>
            </a:r>
            <a:r>
              <a:rPr sz="2400" spc="8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Space</a:t>
            </a:r>
            <a:endParaRPr sz="24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812165" lvl="1" indent="-342900">
              <a:lnSpc>
                <a:spcPct val="150000"/>
              </a:lnSpc>
              <a:spcBef>
                <a:spcPts val="1130"/>
              </a:spcBef>
              <a:buSzPct val="145454"/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sz="2400" b="1" spc="-10" dirty="0">
                <a:solidFill>
                  <a:srgbClr val="CC9A1A"/>
                </a:solidFill>
                <a:latin typeface="Garamond" panose="02020404030301010803" pitchFamily="18" charset="0"/>
                <a:cs typeface="Carlito"/>
              </a:rPr>
              <a:t>Graphics </a:t>
            </a:r>
            <a:r>
              <a:rPr sz="2400" spc="-2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:Walt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Disney </a:t>
            </a:r>
            <a:r>
              <a:rPr sz="2400" spc="-2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Feature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Animation, Blender</a:t>
            </a:r>
            <a:r>
              <a:rPr sz="2400" spc="1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3D</a:t>
            </a:r>
            <a:endParaRPr sz="24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812165" lvl="1" indent="-342900">
              <a:lnSpc>
                <a:spcPct val="150000"/>
              </a:lnSpc>
              <a:spcBef>
                <a:spcPts val="1130"/>
              </a:spcBef>
              <a:buSzPct val="145454"/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sz="2400" b="1" spc="-5" dirty="0">
                <a:solidFill>
                  <a:srgbClr val="CC9A1A"/>
                </a:solidFill>
                <a:latin typeface="Garamond" panose="02020404030301010803" pitchFamily="18" charset="0"/>
                <a:cs typeface="Carlito"/>
              </a:rPr>
              <a:t>Science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:National </a:t>
            </a:r>
            <a:r>
              <a:rPr sz="2400" spc="-2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Weather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Service, NASA, Applied</a:t>
            </a:r>
            <a:r>
              <a:rPr sz="2400" spc="10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Maths</a:t>
            </a:r>
            <a:endParaRPr sz="24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812165" lvl="1" indent="-342900">
              <a:lnSpc>
                <a:spcPct val="150000"/>
              </a:lnSpc>
              <a:spcBef>
                <a:spcPts val="1125"/>
              </a:spcBef>
              <a:buSzPct val="145454"/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sz="2400" b="1" spc="-10" dirty="0">
                <a:solidFill>
                  <a:srgbClr val="CC9A1A"/>
                </a:solidFill>
                <a:latin typeface="Garamond" panose="02020404030301010803" pitchFamily="18" charset="0"/>
                <a:cs typeface="Carlito"/>
              </a:rPr>
              <a:t>Software </a:t>
            </a:r>
            <a:r>
              <a:rPr sz="2400" b="1" spc="-15" dirty="0">
                <a:solidFill>
                  <a:srgbClr val="CC9A1A"/>
                </a:solidFill>
                <a:latin typeface="Garamond" panose="02020404030301010803" pitchFamily="18" charset="0"/>
                <a:cs typeface="Carlito"/>
              </a:rPr>
              <a:t>Development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:Nokia, </a:t>
            </a:r>
            <a:r>
              <a:rPr sz="2400" spc="-2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Red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Hat,</a:t>
            </a:r>
            <a:r>
              <a:rPr sz="2400" spc="16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IBM</a:t>
            </a:r>
            <a:endParaRPr sz="24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812165" lvl="1" indent="-342900">
              <a:lnSpc>
                <a:spcPct val="150000"/>
              </a:lnSpc>
              <a:spcBef>
                <a:spcPts val="1130"/>
              </a:spcBef>
              <a:buSzPct val="145454"/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sz="2400" b="1" spc="-15" dirty="0">
                <a:solidFill>
                  <a:srgbClr val="CC9A1A"/>
                </a:solidFill>
                <a:latin typeface="Garamond" panose="02020404030301010803" pitchFamily="18" charset="0"/>
                <a:cs typeface="Carlito"/>
              </a:rPr>
              <a:t>Education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:University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of California-Irvine,</a:t>
            </a:r>
            <a:r>
              <a:rPr sz="2400" spc="2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400" spc="-2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SchoolTool</a:t>
            </a:r>
            <a:endParaRPr sz="24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812165" lvl="1" indent="-342900">
              <a:lnSpc>
                <a:spcPct val="150000"/>
              </a:lnSpc>
              <a:spcBef>
                <a:spcPts val="1130"/>
              </a:spcBef>
              <a:buSzPct val="145454"/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sz="2400" b="1" spc="-15" dirty="0">
                <a:solidFill>
                  <a:srgbClr val="CC9A1A"/>
                </a:solidFill>
                <a:latin typeface="Garamond" panose="02020404030301010803" pitchFamily="18" charset="0"/>
                <a:cs typeface="Carlito"/>
              </a:rPr>
              <a:t>Government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:The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USA </a:t>
            </a:r>
            <a:r>
              <a:rPr sz="24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Central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Intelligence Agency</a:t>
            </a:r>
            <a:r>
              <a:rPr sz="2400" spc="15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(CIA</a:t>
            </a:r>
            <a:r>
              <a:rPr sz="2200" spc="-10" dirty="0">
                <a:solidFill>
                  <a:prstClr val="black"/>
                </a:solidFill>
                <a:latin typeface="Carlito"/>
                <a:cs typeface="Carlito"/>
              </a:rPr>
              <a:t>)</a:t>
            </a:r>
            <a:endParaRPr lang="en-GB" sz="2200" spc="-1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354965" indent="-342900">
              <a:spcBef>
                <a:spcPts val="1130"/>
              </a:spcBef>
              <a:buSzPct val="145454"/>
              <a:buFont typeface="Wingdings" panose="05000000000000000000" pitchFamily="2" charset="2"/>
              <a:buChar char="§"/>
              <a:tabLst>
                <a:tab pos="299720" algn="l"/>
              </a:tabLst>
            </a:pPr>
            <a:endParaRPr sz="22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6416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3124200"/>
            <a:ext cx="4953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Python</a:t>
            </a:r>
            <a:r>
              <a:rPr sz="4000" spc="-5" dirty="0"/>
              <a:t> </a:t>
            </a:r>
            <a:r>
              <a:rPr sz="4000" spc="-10" dirty="0"/>
              <a:t>Overview</a:t>
            </a:r>
            <a:endParaRPr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9645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" y="152400"/>
            <a:ext cx="10983036" cy="6568440"/>
            <a:chOff x="609600" y="152400"/>
            <a:chExt cx="10983036" cy="6568440"/>
          </a:xfrm>
        </p:grpSpPr>
        <p:sp>
          <p:nvSpPr>
            <p:cNvPr id="3" name="object 3"/>
            <p:cNvSpPr/>
            <p:nvPr/>
          </p:nvSpPr>
          <p:spPr>
            <a:xfrm>
              <a:off x="609600" y="152400"/>
              <a:ext cx="6557772" cy="401192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6510097" y="2641222"/>
              <a:ext cx="5082539" cy="407961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7070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231394"/>
            <a:ext cx="9988296" cy="5137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History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Python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71600" y="1225592"/>
            <a:ext cx="7073265" cy="54764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Python </a:t>
            </a:r>
            <a:r>
              <a:rPr sz="20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was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conceptualized </a:t>
            </a:r>
            <a:r>
              <a:rPr sz="20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by </a:t>
            </a:r>
            <a:r>
              <a:rPr sz="2000" b="1" spc="-5" dirty="0">
                <a:solidFill>
                  <a:srgbClr val="CC9A1A"/>
                </a:solidFill>
                <a:latin typeface="Garamond" panose="02020404030301010803" pitchFamily="18" charset="0"/>
                <a:cs typeface="Carlito"/>
              </a:rPr>
              <a:t>Guido </a:t>
            </a:r>
            <a:r>
              <a:rPr sz="2000" b="1" spc="-40" dirty="0">
                <a:solidFill>
                  <a:srgbClr val="CC9A1A"/>
                </a:solidFill>
                <a:latin typeface="Garamond" panose="02020404030301010803" pitchFamily="18" charset="0"/>
                <a:cs typeface="Carlito"/>
              </a:rPr>
              <a:t>Van </a:t>
            </a:r>
            <a:r>
              <a:rPr sz="2000" b="1" spc="-10" dirty="0">
                <a:solidFill>
                  <a:srgbClr val="CC9A1A"/>
                </a:solidFill>
                <a:latin typeface="Garamond" panose="02020404030301010803" pitchFamily="18" charset="0"/>
                <a:cs typeface="Carlito"/>
              </a:rPr>
              <a:t>Rossum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in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the</a:t>
            </a:r>
            <a:r>
              <a:rPr sz="2000" spc="34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0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late</a:t>
            </a:r>
            <a:r>
              <a:rPr lang="en-GB" sz="20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000" b="1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1980s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.</a:t>
            </a:r>
          </a:p>
          <a:p>
            <a:pPr marL="299085" marR="6985" indent="-287020" algn="just"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Rossum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published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the </a:t>
            </a:r>
            <a:r>
              <a:rPr sz="2000" spc="-2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first </a:t>
            </a:r>
            <a:r>
              <a:rPr sz="20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version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of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Python </a:t>
            </a:r>
            <a:r>
              <a:rPr sz="20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code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(0.9.0) </a:t>
            </a:r>
            <a:r>
              <a:rPr sz="2000" spc="-2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in 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February </a:t>
            </a:r>
            <a:r>
              <a:rPr sz="2000" b="1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1991 </a:t>
            </a:r>
            <a:r>
              <a:rPr sz="20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at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the </a:t>
            </a:r>
            <a:r>
              <a:rPr sz="20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CWI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(Centrum Wiskunde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&amp; </a:t>
            </a:r>
            <a:r>
              <a:rPr sz="20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Informatica) 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in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the Netherlands ,</a:t>
            </a:r>
            <a:r>
              <a:rPr sz="20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Amsterdam.</a:t>
            </a:r>
            <a:endParaRPr sz="20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299085" marR="5080" indent="-287020" algn="just"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Python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is derived </a:t>
            </a:r>
            <a:r>
              <a:rPr sz="20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from </a:t>
            </a:r>
            <a:r>
              <a:rPr sz="2000" b="1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ABC </a:t>
            </a:r>
            <a:r>
              <a:rPr sz="20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programming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language, which is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 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general-purpose </a:t>
            </a:r>
            <a:r>
              <a:rPr sz="20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programming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language that had been  </a:t>
            </a:r>
            <a:r>
              <a:rPr sz="20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developed </a:t>
            </a:r>
            <a:r>
              <a:rPr sz="20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at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the</a:t>
            </a:r>
            <a:r>
              <a:rPr sz="2000" spc="3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CWI.</a:t>
            </a:r>
            <a:endParaRPr sz="20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299085" indent="-287020"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Rossum</a:t>
            </a:r>
            <a:r>
              <a:rPr sz="2000" spc="2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chose</a:t>
            </a:r>
            <a:r>
              <a:rPr sz="2000" spc="204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the</a:t>
            </a:r>
            <a:r>
              <a:rPr sz="2000" spc="19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name</a:t>
            </a:r>
            <a:r>
              <a:rPr sz="2000" spc="204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"</a:t>
            </a:r>
            <a:r>
              <a:rPr sz="2000" b="1" dirty="0">
                <a:solidFill>
                  <a:srgbClr val="CC9A1A"/>
                </a:solidFill>
                <a:latin typeface="Garamond" panose="02020404030301010803" pitchFamily="18" charset="0"/>
                <a:cs typeface="Carlito"/>
              </a:rPr>
              <a:t>Python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",</a:t>
            </a:r>
            <a:r>
              <a:rPr sz="2000" spc="2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since</a:t>
            </a:r>
            <a:r>
              <a:rPr sz="2000" spc="19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he</a:t>
            </a:r>
            <a:r>
              <a:rPr sz="2000" spc="204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was</a:t>
            </a:r>
            <a:r>
              <a:rPr sz="2000" spc="2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</a:t>
            </a:r>
            <a:r>
              <a:rPr sz="2000" spc="204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big</a:t>
            </a:r>
            <a:r>
              <a:rPr sz="2000" spc="2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0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fan</a:t>
            </a:r>
            <a:r>
              <a:rPr sz="2000" spc="19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0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of</a:t>
            </a:r>
            <a:endParaRPr sz="20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299085">
              <a:spcBef>
                <a:spcPts val="5"/>
              </a:spcBef>
            </a:pP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Monty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Python's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Flying</a:t>
            </a:r>
            <a:r>
              <a:rPr sz="2000" spc="-5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Circus.</a:t>
            </a:r>
            <a:endParaRPr sz="20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299085" marR="5080" indent="-287020" algn="just"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Python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is now maintained by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 </a:t>
            </a:r>
            <a:r>
              <a:rPr sz="20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core development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team </a:t>
            </a:r>
            <a:r>
              <a:rPr sz="20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at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the 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institute,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although </a:t>
            </a:r>
            <a:r>
              <a:rPr sz="20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Rossum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still holds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 </a:t>
            </a:r>
            <a:r>
              <a:rPr sz="20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vital </a:t>
            </a:r>
            <a:r>
              <a:rPr sz="20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role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in directing 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its </a:t>
            </a:r>
            <a:r>
              <a:rPr sz="20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progress.</a:t>
            </a:r>
            <a:endParaRPr lang="en-GB" sz="2000" spc="-1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299085" marR="5080" indent="-287020" algn="just"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endParaRPr lang="en-GB" sz="2000" spc="-1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299085" marR="5080" indent="-287020" algn="just"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endParaRPr sz="20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10016" y="1350263"/>
            <a:ext cx="3054096" cy="45201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2330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97152" y="369922"/>
            <a:ext cx="10137648" cy="5137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What </a:t>
            </a:r>
            <a:r>
              <a:rPr dirty="0"/>
              <a:t>is </a:t>
            </a:r>
            <a:r>
              <a:rPr spc="-5" dirty="0"/>
              <a:t>Scripting</a:t>
            </a:r>
            <a:r>
              <a:rPr spc="-90" dirty="0"/>
              <a:t> </a:t>
            </a:r>
            <a:r>
              <a:rPr spc="-5" dirty="0"/>
              <a:t>Language?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01701" y="1153893"/>
            <a:ext cx="10133099" cy="56073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354965" indent="-342900">
              <a:spcBef>
                <a:spcPts val="225"/>
              </a:spcBef>
              <a:buClr>
                <a:srgbClr val="CC9A1A"/>
              </a:buClr>
              <a:buSzPct val="145000"/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scripting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language is a “wrapper” language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that </a:t>
            </a:r>
            <a:r>
              <a:rPr sz="20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integrates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OS</a:t>
            </a:r>
            <a:r>
              <a:rPr sz="20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functions.</a:t>
            </a:r>
            <a:endParaRPr sz="20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354965" marR="611505" indent="-342900">
              <a:spcBef>
                <a:spcPts val="1080"/>
              </a:spcBef>
              <a:buClr>
                <a:srgbClr val="CC9A1A"/>
              </a:buClr>
              <a:buSzPct val="145000"/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The </a:t>
            </a:r>
            <a:r>
              <a:rPr sz="20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interpreter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is a </a:t>
            </a:r>
            <a:r>
              <a:rPr sz="20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layer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of </a:t>
            </a:r>
            <a:r>
              <a:rPr sz="20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software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logic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between </a:t>
            </a:r>
            <a:r>
              <a:rPr sz="20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your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code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and the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computer  </a:t>
            </a:r>
            <a:r>
              <a:rPr sz="20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hardware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on </a:t>
            </a:r>
            <a:r>
              <a:rPr sz="20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your</a:t>
            </a:r>
            <a:r>
              <a:rPr sz="2000" spc="-3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machine.</a:t>
            </a:r>
          </a:p>
          <a:p>
            <a:pPr marL="12700">
              <a:spcBef>
                <a:spcPts val="1085"/>
              </a:spcBef>
            </a:pP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Wiki</a:t>
            </a:r>
            <a:r>
              <a:rPr sz="20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0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Says:</a:t>
            </a:r>
            <a:endParaRPr sz="20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812165" marR="139065" lvl="1" indent="-342900">
              <a:spcBef>
                <a:spcPts val="1080"/>
              </a:spcBef>
              <a:buClr>
                <a:srgbClr val="CC9A1A"/>
              </a:buClr>
              <a:buSzPct val="145000"/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The </a:t>
            </a:r>
            <a:r>
              <a:rPr sz="20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“program”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has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an </a:t>
            </a:r>
            <a:r>
              <a:rPr sz="20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executable </a:t>
            </a:r>
            <a:r>
              <a:rPr sz="20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form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that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the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computer can use directly </a:t>
            </a:r>
            <a:r>
              <a:rPr sz="20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to execute 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the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instructions.</a:t>
            </a:r>
            <a:endParaRPr sz="20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812165" lvl="1" indent="-342900">
              <a:spcBef>
                <a:spcPts val="1080"/>
              </a:spcBef>
              <a:buClr>
                <a:srgbClr val="CC9A1A"/>
              </a:buClr>
              <a:buSzPct val="145000"/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The same </a:t>
            </a:r>
            <a:r>
              <a:rPr sz="20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program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in its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human-readable </a:t>
            </a:r>
            <a:r>
              <a:rPr sz="20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source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code </a:t>
            </a:r>
            <a:r>
              <a:rPr sz="20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form, from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which</a:t>
            </a:r>
            <a:r>
              <a:rPr sz="2000" spc="9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0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executable</a:t>
            </a:r>
            <a:endParaRPr sz="20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756285" lvl="1"/>
            <a:r>
              <a:rPr sz="20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programs are derived </a:t>
            </a:r>
            <a:r>
              <a:rPr sz="2000" i="1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(e.g.,</a:t>
            </a:r>
            <a:r>
              <a:rPr sz="2000" i="1" spc="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000" i="1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compiled)</a:t>
            </a:r>
            <a:endParaRPr sz="20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812165" lvl="1" indent="-342900">
              <a:spcBef>
                <a:spcPts val="1080"/>
              </a:spcBef>
              <a:buClr>
                <a:srgbClr val="CC9A1A"/>
              </a:buClr>
              <a:buSzPct val="145000"/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Python is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scripting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language, </a:t>
            </a:r>
            <a:r>
              <a:rPr sz="2000" spc="-2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fast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and</a:t>
            </a:r>
            <a:r>
              <a:rPr sz="2000" spc="-2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dynamic.</a:t>
            </a:r>
            <a:endParaRPr sz="20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812165" lvl="1" indent="-342900">
              <a:spcBef>
                <a:spcPts val="1080"/>
              </a:spcBef>
              <a:buClr>
                <a:srgbClr val="CC9A1A"/>
              </a:buClr>
              <a:buSzPct val="145000"/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sz="2000" spc="-4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Python</a:t>
            </a:r>
            <a:r>
              <a:rPr sz="2000" spc="-17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-8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is</a:t>
            </a:r>
            <a:r>
              <a:rPr sz="2000" spc="-14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-6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called</a:t>
            </a:r>
            <a:r>
              <a:rPr sz="2000" spc="-17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-3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‘scripting</a:t>
            </a:r>
            <a:r>
              <a:rPr sz="2000" spc="-17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-7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language’</a:t>
            </a:r>
            <a:r>
              <a:rPr sz="2000" spc="-18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-12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because</a:t>
            </a:r>
            <a:r>
              <a:rPr sz="2000" spc="-14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1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of</a:t>
            </a:r>
            <a:r>
              <a:rPr sz="2000" spc="-15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-2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it’s</a:t>
            </a:r>
            <a:r>
              <a:rPr sz="2000" spc="-14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-9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scalable</a:t>
            </a:r>
            <a:r>
              <a:rPr sz="2000" spc="-17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-2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interpreter,</a:t>
            </a:r>
            <a:r>
              <a:rPr sz="2000" spc="-14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but</a:t>
            </a:r>
            <a:r>
              <a:rPr sz="2000" spc="-13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-4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actually</a:t>
            </a:r>
            <a:r>
              <a:rPr sz="2000" spc="-16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8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it</a:t>
            </a:r>
            <a:r>
              <a:rPr lang="en-US" sz="20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-8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is</a:t>
            </a:r>
            <a:r>
              <a:rPr sz="2000" spc="-15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-7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much</a:t>
            </a:r>
            <a:r>
              <a:rPr sz="2000" spc="-16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-4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more</a:t>
            </a:r>
            <a:r>
              <a:rPr sz="2000" spc="-16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-3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than</a:t>
            </a:r>
            <a:r>
              <a:rPr sz="2000" spc="-17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2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that</a:t>
            </a:r>
            <a:endParaRPr lang="en-US" sz="2000" spc="20" dirty="0">
              <a:solidFill>
                <a:prstClr val="black"/>
              </a:solidFill>
              <a:latin typeface="Garamond" panose="02020404030301010803" pitchFamily="18" charset="0"/>
              <a:cs typeface="Arial"/>
            </a:endParaRPr>
          </a:p>
          <a:p>
            <a:pPr marL="812165" lvl="1" indent="-342900">
              <a:spcBef>
                <a:spcPts val="1080"/>
              </a:spcBef>
              <a:buClr>
                <a:srgbClr val="CC9A1A"/>
              </a:buClr>
              <a:buSzPct val="145000"/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endParaRPr lang="en-US" sz="2000" spc="20" dirty="0">
              <a:solidFill>
                <a:prstClr val="black"/>
              </a:solidFill>
              <a:latin typeface="Garamond" panose="02020404030301010803" pitchFamily="18" charset="0"/>
              <a:cs typeface="Arial"/>
            </a:endParaRPr>
          </a:p>
          <a:p>
            <a:pPr marL="812165" lvl="1" indent="-342900">
              <a:spcBef>
                <a:spcPts val="1080"/>
              </a:spcBef>
              <a:buClr>
                <a:srgbClr val="CC9A1A"/>
              </a:buClr>
              <a:buSzPct val="145000"/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endParaRPr lang="en-US" sz="2000" spc="20" dirty="0">
              <a:solidFill>
                <a:prstClr val="black"/>
              </a:solidFill>
              <a:latin typeface="Garamond" panose="02020404030301010803" pitchFamily="18" charset="0"/>
              <a:cs typeface="Arial"/>
            </a:endParaRPr>
          </a:p>
          <a:p>
            <a:pPr marL="812165" lvl="1" indent="-342900">
              <a:spcBef>
                <a:spcPts val="1080"/>
              </a:spcBef>
              <a:buClr>
                <a:srgbClr val="CC9A1A"/>
              </a:buClr>
              <a:buSzPct val="145000"/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endParaRPr sz="2000" dirty="0">
              <a:solidFill>
                <a:prstClr val="black"/>
              </a:solidFill>
              <a:latin typeface="Garamond" panose="02020404030301010803" pitchFamily="18" charset="0"/>
              <a:cs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3514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64170" y="231394"/>
            <a:ext cx="10323030" cy="5137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What </a:t>
            </a:r>
            <a:r>
              <a:rPr dirty="0"/>
              <a:t>is</a:t>
            </a:r>
            <a:r>
              <a:rPr spc="-60" dirty="0"/>
              <a:t> </a:t>
            </a:r>
            <a:r>
              <a:rPr dirty="0"/>
              <a:t>Python?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64170" y="1103918"/>
            <a:ext cx="10323030" cy="56169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Python is a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high-level programming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language </a:t>
            </a:r>
            <a:r>
              <a:rPr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which</a:t>
            </a:r>
            <a:r>
              <a:rPr sz="2400" spc="-6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is:</a:t>
            </a:r>
            <a:endParaRPr sz="24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756285" lvl="1" indent="-287020">
              <a:spcBef>
                <a:spcPts val="1150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400" b="1" spc="-15" dirty="0">
                <a:solidFill>
                  <a:srgbClr val="CC9A1A"/>
                </a:solidFill>
                <a:latin typeface="Garamond" panose="02020404030301010803" pitchFamily="18" charset="0"/>
                <a:cs typeface="Carlito"/>
              </a:rPr>
              <a:t>Interpreted: </a:t>
            </a:r>
            <a:r>
              <a:rPr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Python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is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processed </a:t>
            </a:r>
            <a:r>
              <a:rPr sz="24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at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runtime by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the </a:t>
            </a:r>
            <a:r>
              <a:rPr sz="2400" spc="-3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interpreter</a:t>
            </a:r>
            <a:r>
              <a:rPr sz="2400" spc="-35" dirty="0">
                <a:solidFill>
                  <a:srgbClr val="FF0000"/>
                </a:solidFill>
                <a:latin typeface="Garamond" panose="02020404030301010803" pitchFamily="18" charset="0"/>
                <a:cs typeface="Carlito"/>
              </a:rPr>
              <a:t>. </a:t>
            </a:r>
            <a:endParaRPr lang="en-US" sz="2400" spc="-35" dirty="0">
              <a:solidFill>
                <a:srgbClr val="FF0000"/>
              </a:solidFill>
              <a:latin typeface="Garamond" panose="02020404030301010803" pitchFamily="18" charset="0"/>
              <a:cs typeface="Carlito"/>
            </a:endParaRPr>
          </a:p>
          <a:p>
            <a:pPr marL="756285" lvl="1" indent="-287020">
              <a:spcBef>
                <a:spcPts val="1150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400" b="1" spc="-15" dirty="0">
                <a:solidFill>
                  <a:srgbClr val="CC9A1A"/>
                </a:solidFill>
                <a:latin typeface="Garamond" panose="02020404030301010803" pitchFamily="18" charset="0"/>
                <a:cs typeface="Carlito"/>
              </a:rPr>
              <a:t>Interactive: </a:t>
            </a:r>
            <a:r>
              <a:rPr sz="2400" spc="-6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You </a:t>
            </a:r>
            <a:r>
              <a:rPr sz="24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can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use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 </a:t>
            </a:r>
            <a:r>
              <a:rPr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Python </a:t>
            </a:r>
            <a:r>
              <a:rPr sz="24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prompt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and </a:t>
            </a:r>
            <a:r>
              <a:rPr sz="24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interact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with the</a:t>
            </a:r>
            <a:r>
              <a:rPr sz="2400" spc="29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4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interpreter</a:t>
            </a:r>
            <a:endParaRPr sz="24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756285" lvl="1">
              <a:spcBef>
                <a:spcPts val="5"/>
              </a:spcBef>
            </a:pP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directly </a:t>
            </a:r>
            <a:r>
              <a:rPr sz="2400" spc="-2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to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write your</a:t>
            </a:r>
            <a:r>
              <a:rPr sz="2400" spc="5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4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programs.</a:t>
            </a:r>
            <a:endParaRPr sz="24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756285" lvl="1" indent="-287020">
              <a:spcBef>
                <a:spcPts val="1130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400" b="1" spc="-10" dirty="0">
                <a:solidFill>
                  <a:srgbClr val="CC9A1A"/>
                </a:solidFill>
                <a:latin typeface="Garamond" panose="02020404030301010803" pitchFamily="18" charset="0"/>
                <a:cs typeface="Carlito"/>
              </a:rPr>
              <a:t>Object-Oriented: </a:t>
            </a:r>
            <a:r>
              <a:rPr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Python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supports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Object-Oriented technique </a:t>
            </a:r>
            <a:r>
              <a:rPr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of</a:t>
            </a:r>
            <a:r>
              <a:rPr sz="2400" spc="12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programming.</a:t>
            </a:r>
            <a:endParaRPr sz="24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756285" lvl="1" indent="-287020">
              <a:spcBef>
                <a:spcPts val="1125"/>
              </a:spcBef>
              <a:buSzPct val="145454"/>
              <a:buFont typeface="Wingdings"/>
              <a:buChar char=""/>
              <a:tabLst>
                <a:tab pos="299720" algn="l"/>
                <a:tab pos="1692275" algn="l"/>
                <a:tab pos="3042285" algn="l"/>
                <a:tab pos="4028440" algn="l"/>
                <a:tab pos="4380865" algn="l"/>
                <a:tab pos="4693285" algn="l"/>
                <a:tab pos="5459730" algn="l"/>
                <a:tab pos="6662420" algn="l"/>
                <a:tab pos="7165340" algn="l"/>
                <a:tab pos="7721600" algn="l"/>
              </a:tabLst>
            </a:pPr>
            <a:r>
              <a:rPr sz="2400" b="1" spc="-5" dirty="0">
                <a:solidFill>
                  <a:srgbClr val="CC9A1A"/>
                </a:solidFill>
                <a:latin typeface="Garamond" panose="02020404030301010803" pitchFamily="18" charset="0"/>
                <a:cs typeface="Carlito"/>
              </a:rPr>
              <a:t>Beginne</a:t>
            </a:r>
            <a:r>
              <a:rPr sz="2400" b="1" spc="75" dirty="0">
                <a:solidFill>
                  <a:srgbClr val="CC9A1A"/>
                </a:solidFill>
                <a:latin typeface="Garamond" panose="02020404030301010803" pitchFamily="18" charset="0"/>
                <a:cs typeface="Carlito"/>
              </a:rPr>
              <a:t>r</a:t>
            </a:r>
            <a:r>
              <a:rPr sz="2400" b="1" spc="-130" dirty="0">
                <a:solidFill>
                  <a:srgbClr val="CC9A1A"/>
                </a:solidFill>
                <a:latin typeface="Garamond" panose="02020404030301010803" pitchFamily="18" charset="0"/>
                <a:cs typeface="Carlito"/>
              </a:rPr>
              <a:t>’</a:t>
            </a:r>
            <a:r>
              <a:rPr sz="2400" b="1" spc="-5" dirty="0">
                <a:solidFill>
                  <a:srgbClr val="CC9A1A"/>
                </a:solidFill>
                <a:latin typeface="Garamond" panose="02020404030301010803" pitchFamily="18" charset="0"/>
                <a:cs typeface="Carlito"/>
              </a:rPr>
              <a:t>s</a:t>
            </a:r>
            <a:r>
              <a:rPr lang="en-US" sz="2400" b="1" dirty="0">
                <a:solidFill>
                  <a:srgbClr val="CC9A1A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400" b="1" spc="-5" dirty="0">
                <a:solidFill>
                  <a:srgbClr val="CC9A1A"/>
                </a:solidFill>
                <a:latin typeface="Garamond" panose="02020404030301010803" pitchFamily="18" charset="0"/>
                <a:cs typeface="Carlito"/>
              </a:rPr>
              <a:t>La</a:t>
            </a:r>
            <a:r>
              <a:rPr sz="2400" b="1" spc="-15" dirty="0">
                <a:solidFill>
                  <a:srgbClr val="CC9A1A"/>
                </a:solidFill>
                <a:latin typeface="Garamond" panose="02020404030301010803" pitchFamily="18" charset="0"/>
                <a:cs typeface="Carlito"/>
              </a:rPr>
              <a:t>n</a:t>
            </a:r>
            <a:r>
              <a:rPr sz="2400" b="1" spc="-10" dirty="0">
                <a:solidFill>
                  <a:srgbClr val="CC9A1A"/>
                </a:solidFill>
                <a:latin typeface="Garamond" panose="02020404030301010803" pitchFamily="18" charset="0"/>
                <a:cs typeface="Carlito"/>
              </a:rPr>
              <a:t>gua</a:t>
            </a:r>
            <a:r>
              <a:rPr sz="2400" b="1" spc="-35" dirty="0">
                <a:solidFill>
                  <a:srgbClr val="CC9A1A"/>
                </a:solidFill>
                <a:latin typeface="Garamond" panose="02020404030301010803" pitchFamily="18" charset="0"/>
                <a:cs typeface="Carlito"/>
              </a:rPr>
              <a:t>g</a:t>
            </a:r>
            <a:r>
              <a:rPr sz="2400" b="1" spc="10" dirty="0">
                <a:solidFill>
                  <a:srgbClr val="CC9A1A"/>
                </a:solidFill>
                <a:latin typeface="Garamond" panose="02020404030301010803" pitchFamily="18" charset="0"/>
                <a:cs typeface="Carlito"/>
              </a:rPr>
              <a:t>e</a:t>
            </a:r>
            <a:r>
              <a:rPr sz="2400" b="1" spc="-5" dirty="0">
                <a:solidFill>
                  <a:srgbClr val="CC9A1A"/>
                </a:solidFill>
                <a:latin typeface="Garamond" panose="02020404030301010803" pitchFamily="18" charset="0"/>
                <a:cs typeface="Carlito"/>
              </a:rPr>
              <a:t>:</a:t>
            </a:r>
            <a:r>
              <a:rPr lang="en-US" sz="2400" b="1" dirty="0">
                <a:solidFill>
                  <a:srgbClr val="CC9A1A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400" spc="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</a:t>
            </a:r>
            <a:r>
              <a:rPr sz="2400" spc="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y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thon</a:t>
            </a:r>
            <a:r>
              <a:rPr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	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is</a:t>
            </a:r>
            <a:r>
              <a:rPr lang="en-US"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g</a:t>
            </a:r>
            <a:r>
              <a:rPr sz="2400" spc="-3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r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e</a:t>
            </a:r>
            <a:r>
              <a:rPr sz="2400" spc="-3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</a:t>
            </a:r>
            <a:r>
              <a:rPr lang="en-US"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langua</a:t>
            </a:r>
            <a:r>
              <a:rPr sz="24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g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e</a:t>
            </a:r>
            <a:r>
              <a:rPr lang="en-US"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400" spc="-5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f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or</a:t>
            </a:r>
            <a:r>
              <a:rPr lang="en-US"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the</a:t>
            </a:r>
            <a:r>
              <a:rPr lang="en-US"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b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egin</a:t>
            </a:r>
            <a:r>
              <a:rPr sz="24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n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er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-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l</a:t>
            </a:r>
            <a:r>
              <a:rPr sz="2400" spc="-2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e</a:t>
            </a:r>
            <a:r>
              <a:rPr sz="24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v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el</a:t>
            </a:r>
            <a:r>
              <a:rPr lang="en-US"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4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programmers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and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supports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the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development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of a wide </a:t>
            </a:r>
            <a:r>
              <a:rPr sz="2400" spc="-2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range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of</a:t>
            </a:r>
            <a:r>
              <a:rPr sz="2400" spc="18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applications.</a:t>
            </a:r>
            <a:endParaRPr lang="en-GB" sz="2400" spc="-1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756285" lvl="1" indent="-287020">
              <a:spcBef>
                <a:spcPts val="1125"/>
              </a:spcBef>
              <a:buSzPct val="145454"/>
              <a:buFont typeface="Wingdings"/>
              <a:buChar char=""/>
              <a:tabLst>
                <a:tab pos="299720" algn="l"/>
                <a:tab pos="1692275" algn="l"/>
                <a:tab pos="3042285" algn="l"/>
                <a:tab pos="4028440" algn="l"/>
                <a:tab pos="4380865" algn="l"/>
                <a:tab pos="4693285" algn="l"/>
                <a:tab pos="5459730" algn="l"/>
                <a:tab pos="6662420" algn="l"/>
                <a:tab pos="7165340" algn="l"/>
                <a:tab pos="7721600" algn="l"/>
              </a:tabLst>
            </a:pPr>
            <a:endParaRPr lang="en-US" sz="2400" spc="-1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12065">
              <a:spcBef>
                <a:spcPts val="1125"/>
              </a:spcBef>
              <a:buSzPct val="145454"/>
              <a:tabLst>
                <a:tab pos="299720" algn="l"/>
                <a:tab pos="1692275" algn="l"/>
                <a:tab pos="3042285" algn="l"/>
                <a:tab pos="4028440" algn="l"/>
                <a:tab pos="4380865" algn="l"/>
                <a:tab pos="4693285" algn="l"/>
                <a:tab pos="5459730" algn="l"/>
                <a:tab pos="6662420" algn="l"/>
                <a:tab pos="7165340" algn="l"/>
                <a:tab pos="7721600" algn="l"/>
              </a:tabLst>
            </a:pPr>
            <a:endParaRPr lang="en-US" sz="2200" spc="-1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299085" indent="-287020">
              <a:spcBef>
                <a:spcPts val="1125"/>
              </a:spcBef>
              <a:buSzPct val="145454"/>
              <a:buFont typeface="Wingdings"/>
              <a:buChar char=""/>
              <a:tabLst>
                <a:tab pos="299720" algn="l"/>
                <a:tab pos="1692275" algn="l"/>
                <a:tab pos="3042285" algn="l"/>
                <a:tab pos="4028440" algn="l"/>
                <a:tab pos="4380865" algn="l"/>
                <a:tab pos="4693285" algn="l"/>
                <a:tab pos="5459730" algn="l"/>
                <a:tab pos="6662420" algn="l"/>
                <a:tab pos="7165340" algn="l"/>
                <a:tab pos="7721600" algn="l"/>
              </a:tabLst>
            </a:pPr>
            <a:endParaRPr lang="en-US" sz="2200" spc="-1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299085" indent="-287020">
              <a:spcBef>
                <a:spcPts val="1125"/>
              </a:spcBef>
              <a:buSzPct val="145454"/>
              <a:buFont typeface="Wingdings"/>
              <a:buChar char=""/>
              <a:tabLst>
                <a:tab pos="299720" algn="l"/>
                <a:tab pos="1692275" algn="l"/>
                <a:tab pos="3042285" algn="l"/>
                <a:tab pos="4028440" algn="l"/>
                <a:tab pos="4380865" algn="l"/>
                <a:tab pos="4693285" algn="l"/>
                <a:tab pos="5459730" algn="l"/>
                <a:tab pos="6662420" algn="l"/>
                <a:tab pos="7165340" algn="l"/>
                <a:tab pos="7721600" algn="l"/>
              </a:tabLst>
            </a:pPr>
            <a:endParaRPr lang="en-US" sz="2200" spc="-1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125"/>
              </a:spcBef>
              <a:buSzPct val="145454"/>
              <a:tabLst>
                <a:tab pos="299720" algn="l"/>
                <a:tab pos="1692275" algn="l"/>
                <a:tab pos="3042285" algn="l"/>
                <a:tab pos="4028440" algn="l"/>
                <a:tab pos="4380865" algn="l"/>
                <a:tab pos="4693285" algn="l"/>
                <a:tab pos="5459730" algn="l"/>
                <a:tab pos="6662420" algn="l"/>
                <a:tab pos="7165340" algn="l"/>
                <a:tab pos="7721600" algn="l"/>
              </a:tabLst>
            </a:pPr>
            <a:endParaRPr lang="en-US" sz="22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1414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97152" y="262816"/>
            <a:ext cx="10290048" cy="5137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110" dirty="0" smtClean="0">
                <a:solidFill>
                  <a:srgbClr val="000000"/>
                </a:solidFill>
                <a:latin typeface="Arial"/>
                <a:cs typeface="Arial"/>
              </a:rPr>
              <a:t>Interpreters</a:t>
            </a:r>
            <a:r>
              <a:rPr lang="en-GB" spc="-110" dirty="0" smtClean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spc="-11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270" dirty="0" smtClean="0">
                <a:solidFill>
                  <a:srgbClr val="000000"/>
                </a:solidFill>
                <a:latin typeface="Arial"/>
                <a:cs typeface="Arial"/>
              </a:rPr>
              <a:t>V</a:t>
            </a:r>
            <a:r>
              <a:rPr lang="en-GB" spc="-270" dirty="0" smtClean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lang="en-US" spc="-700" dirty="0" smtClean="0">
                <a:solidFill>
                  <a:srgbClr val="000000"/>
                </a:solidFill>
                <a:latin typeface="Arial"/>
                <a:cs typeface="Arial"/>
              </a:rPr>
              <a:t>          </a:t>
            </a:r>
            <a:r>
              <a:rPr spc="-204" dirty="0" smtClean="0">
                <a:solidFill>
                  <a:srgbClr val="000000"/>
                </a:solidFill>
                <a:latin typeface="Arial"/>
                <a:cs typeface="Arial"/>
              </a:rPr>
              <a:t>Compilers</a:t>
            </a:r>
            <a:endParaRPr spc="-204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7152" y="1094611"/>
            <a:ext cx="10290048" cy="53020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354965" marR="71120" indent="-342900" algn="just">
              <a:lnSpc>
                <a:spcPct val="150000"/>
              </a:lnSpc>
              <a:spcBef>
                <a:spcPts val="100"/>
              </a:spcBef>
              <a:buClr>
                <a:srgbClr val="CC9A1A"/>
              </a:buClr>
              <a:buSzPct val="143750"/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sz="2100" spc="-114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The</a:t>
            </a:r>
            <a:r>
              <a:rPr sz="2100" spc="-19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100" spc="1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first</a:t>
            </a:r>
            <a:r>
              <a:rPr sz="2100" spc="-18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1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thing</a:t>
            </a:r>
            <a:r>
              <a:rPr sz="2100" spc="-16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100" spc="2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that</a:t>
            </a:r>
            <a:r>
              <a:rPr sz="2100" spc="-19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100" spc="-10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is</a:t>
            </a:r>
            <a:r>
              <a:rPr sz="2100" spc="-17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1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important</a:t>
            </a:r>
            <a:r>
              <a:rPr sz="2100" spc="-18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100" spc="5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to</a:t>
            </a:r>
            <a:r>
              <a:rPr sz="2100" spc="-19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100" spc="-7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understand</a:t>
            </a:r>
            <a:r>
              <a:rPr sz="2100" spc="-18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100" spc="-4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about</a:t>
            </a:r>
            <a:r>
              <a:rPr sz="2100" spc="-204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100" spc="-6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Python</a:t>
            </a:r>
            <a:r>
              <a:rPr sz="2100" spc="-18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100" spc="-10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is</a:t>
            </a:r>
            <a:r>
              <a:rPr sz="2100" spc="-18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100" spc="2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that</a:t>
            </a:r>
            <a:r>
              <a:rPr sz="2100" spc="-18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100" spc="9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it</a:t>
            </a:r>
            <a:r>
              <a:rPr sz="2100" spc="-17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100" spc="-10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is  </a:t>
            </a:r>
            <a:r>
              <a:rPr sz="2100" spc="-114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an </a:t>
            </a:r>
            <a:r>
              <a:rPr sz="2100" spc="-2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interpreted</a:t>
            </a:r>
            <a:r>
              <a:rPr sz="2100" spc="-25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100" spc="-8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language</a:t>
            </a:r>
            <a:r>
              <a:rPr sz="2100" spc="-85" dirty="0" smtClean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.</a:t>
            </a:r>
            <a:endParaRPr lang="en-US" sz="2100" spc="-85" dirty="0" smtClean="0">
              <a:solidFill>
                <a:prstClr val="black"/>
              </a:solidFill>
              <a:latin typeface="Garamond" panose="02020404030301010803" pitchFamily="18" charset="0"/>
              <a:cs typeface="Arial"/>
            </a:endParaRPr>
          </a:p>
          <a:p>
            <a:pPr marL="457200" lvl="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prstClr val="black"/>
                </a:solidFill>
                <a:latin typeface="Garamond" panose="02020404030301010803" pitchFamily="18" charset="0"/>
              </a:rPr>
              <a:t>Interpreted (i.e. non-compiled), high-level programming language</a:t>
            </a:r>
          </a:p>
          <a:p>
            <a:pPr marL="800100" lvl="1" indent="-342900">
              <a:lnSpc>
                <a:spcPct val="150000"/>
              </a:lnSpc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prstClr val="black"/>
                </a:solidFill>
                <a:latin typeface="Garamond" panose="02020404030301010803" pitchFamily="18" charset="0"/>
              </a:rPr>
              <a:t>Compiler translates to source code to machine code before executing script</a:t>
            </a:r>
          </a:p>
          <a:p>
            <a:pPr marL="800100" lvl="1" indent="-342900">
              <a:lnSpc>
                <a:spcPct val="150000"/>
              </a:lnSpc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prstClr val="black"/>
                </a:solidFill>
                <a:latin typeface="Garamond" panose="02020404030301010803" pitchFamily="18" charset="0"/>
              </a:rPr>
              <a:t>Interpreter executes source code directly without prior </a:t>
            </a:r>
            <a:r>
              <a:rPr lang="en-US" sz="2100" dirty="0" smtClean="0">
                <a:solidFill>
                  <a:prstClr val="black"/>
                </a:solidFill>
                <a:latin typeface="Garamond" panose="02020404030301010803" pitchFamily="18" charset="0"/>
              </a:rPr>
              <a:t>compilation</a:t>
            </a:r>
            <a:endParaRPr lang="en-US" sz="2100" dirty="0">
              <a:solidFill>
                <a:prstClr val="black"/>
              </a:solidFill>
              <a:latin typeface="Garamond" panose="02020404030301010803" pitchFamily="18" charset="0"/>
              <a:cs typeface="Arial"/>
            </a:endParaRPr>
          </a:p>
          <a:p>
            <a:pPr marL="342900" indent="-34290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sz="2100" spc="-100" dirty="0" smtClean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There </a:t>
            </a:r>
            <a:r>
              <a:rPr sz="2100" spc="-1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are </a:t>
            </a:r>
            <a:r>
              <a:rPr sz="2100" spc="2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two </a:t>
            </a:r>
            <a:r>
              <a:rPr sz="2100" spc="-7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sorts </a:t>
            </a:r>
            <a:r>
              <a:rPr sz="2100" spc="1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of </a:t>
            </a:r>
            <a:r>
              <a:rPr sz="2100" spc="-4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programming </a:t>
            </a:r>
            <a:r>
              <a:rPr sz="2100" spc="-1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languages: </a:t>
            </a:r>
            <a:r>
              <a:rPr sz="2100" spc="-3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interpreted </a:t>
            </a:r>
            <a:r>
              <a:rPr sz="2100" spc="-13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ones </a:t>
            </a:r>
            <a:r>
              <a:rPr sz="2100" spc="-9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and  </a:t>
            </a:r>
            <a:r>
              <a:rPr sz="2100" spc="-5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compiled</a:t>
            </a:r>
            <a:r>
              <a:rPr sz="2100" spc="-19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100" spc="-11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ones.</a:t>
            </a:r>
            <a:r>
              <a:rPr sz="2100" spc="-28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100" spc="-7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A</a:t>
            </a:r>
            <a:r>
              <a:rPr sz="2100" spc="-19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100" spc="-6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compiled</a:t>
            </a:r>
            <a:r>
              <a:rPr sz="2100" spc="-18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100" spc="-9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language</a:t>
            </a:r>
            <a:r>
              <a:rPr sz="2100" spc="-18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100" spc="-10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is</a:t>
            </a:r>
            <a:r>
              <a:rPr sz="2100" spc="-19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100" spc="-2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what</a:t>
            </a:r>
            <a:r>
              <a:rPr sz="2100" spc="-18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100" spc="-6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you</a:t>
            </a:r>
            <a:r>
              <a:rPr sz="2100" spc="-21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100" spc="-1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are</a:t>
            </a:r>
            <a:r>
              <a:rPr sz="2100" spc="-19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100" spc="-5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probably</a:t>
            </a:r>
            <a:r>
              <a:rPr sz="2100" spc="-18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100" spc="-13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used</a:t>
            </a:r>
            <a:r>
              <a:rPr sz="2100" spc="-2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100" spc="5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to</a:t>
            </a:r>
            <a:r>
              <a:rPr sz="2100" spc="-18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100" spc="5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if  </a:t>
            </a:r>
            <a:r>
              <a:rPr sz="2100" spc="-7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you</a:t>
            </a:r>
            <a:r>
              <a:rPr sz="2100" spc="-204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100" spc="-12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have</a:t>
            </a:r>
            <a:r>
              <a:rPr sz="2100" spc="-18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100" spc="-8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done</a:t>
            </a:r>
            <a:r>
              <a:rPr sz="2100" spc="-19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100" spc="-9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any</a:t>
            </a:r>
            <a:r>
              <a:rPr sz="2100" spc="-204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100" spc="-4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programming</a:t>
            </a:r>
            <a:r>
              <a:rPr sz="2100" spc="-204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100" spc="-2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in</a:t>
            </a:r>
            <a:r>
              <a:rPr sz="2100" spc="-19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100" spc="-2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the</a:t>
            </a:r>
            <a:r>
              <a:rPr sz="2100" spc="-17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100" spc="-6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past.</a:t>
            </a:r>
            <a:r>
              <a:rPr sz="2100" spc="-34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endParaRPr lang="en-GB" sz="2100" spc="-345" dirty="0">
              <a:solidFill>
                <a:prstClr val="black"/>
              </a:solidFill>
              <a:latin typeface="Garamond" panose="02020404030301010803" pitchFamily="18" charset="0"/>
              <a:cs typeface="Arial"/>
            </a:endParaRPr>
          </a:p>
          <a:p>
            <a:pPr marL="354965" indent="-342900" algn="just">
              <a:lnSpc>
                <a:spcPct val="150000"/>
              </a:lnSpc>
              <a:spcBef>
                <a:spcPts val="100"/>
              </a:spcBef>
              <a:buClr>
                <a:srgbClr val="CC9A1A"/>
              </a:buClr>
              <a:buSzPct val="143750"/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lang="en-GB" sz="2100" spc="-114" dirty="0" smtClean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The</a:t>
            </a:r>
            <a:r>
              <a:rPr lang="en-GB" sz="2100" spc="-180" dirty="0" smtClean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lang="en-GB" sz="2100" spc="-5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biggest</a:t>
            </a:r>
            <a:r>
              <a:rPr lang="en-GB" sz="2100" spc="-15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lang="en-GB" sz="2100" spc="-5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difference</a:t>
            </a:r>
            <a:r>
              <a:rPr lang="en-GB" sz="2100" spc="-19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lang="en-GB" sz="2100" spc="-6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between</a:t>
            </a:r>
            <a:r>
              <a:rPr lang="en-GB" sz="2100" spc="-18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lang="en-GB" sz="2100" spc="-2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interpreted</a:t>
            </a:r>
            <a:r>
              <a:rPr lang="en-GB" sz="2100" spc="-15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lang="en-GB" sz="2100" spc="-1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code</a:t>
            </a:r>
            <a:r>
              <a:rPr lang="en-GB" sz="2100" spc="-204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lang="en-GB" sz="2100" spc="-9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and</a:t>
            </a:r>
            <a:r>
              <a:rPr lang="en-GB" sz="2100" spc="-17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lang="en-GB" sz="2100" spc="-6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compiled</a:t>
            </a:r>
            <a:r>
              <a:rPr lang="en-GB" sz="2100" spc="-18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lang="en-GB" sz="2100" spc="-10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code</a:t>
            </a:r>
            <a:r>
              <a:rPr lang="en-GB" sz="2100" spc="-18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lang="en-GB" sz="2100" spc="-11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is</a:t>
            </a:r>
            <a:r>
              <a:rPr lang="en-GB" sz="2100" spc="-17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lang="en-GB" sz="2100" spc="2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that</a:t>
            </a:r>
            <a:r>
              <a:rPr lang="en-GB" sz="21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lang="en-GB" sz="2100" spc="-114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an</a:t>
            </a:r>
            <a:r>
              <a:rPr lang="en-GB" sz="2100" spc="-19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lang="en-GB" sz="2100" spc="-2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interpreted</a:t>
            </a:r>
            <a:r>
              <a:rPr lang="en-GB" sz="2100" spc="-17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lang="en-GB" sz="2100" spc="-5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application</a:t>
            </a:r>
            <a:r>
              <a:rPr lang="en-GB" sz="2100" spc="-17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lang="en-GB" sz="2100" spc="-10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need</a:t>
            </a:r>
            <a:r>
              <a:rPr lang="en-GB" sz="2100" spc="-19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lang="en-GB" sz="2100" spc="1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not</a:t>
            </a:r>
            <a:r>
              <a:rPr lang="en-GB" sz="2100" spc="-19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lang="en-GB" sz="2100" spc="-9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be</a:t>
            </a:r>
            <a:r>
              <a:rPr lang="en-GB" sz="2100" spc="-19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lang="en-GB" sz="2100" spc="-1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“complete.”</a:t>
            </a:r>
            <a:endParaRPr lang="en-GB" sz="2100" dirty="0">
              <a:solidFill>
                <a:prstClr val="black"/>
              </a:solidFill>
              <a:latin typeface="Garamond" panose="02020404030301010803" pitchFamily="18" charset="0"/>
              <a:cs typeface="Arial"/>
            </a:endParaRPr>
          </a:p>
          <a:p>
            <a:pPr marL="354965" marR="195580" indent="-342900" algn="just">
              <a:lnSpc>
                <a:spcPct val="150000"/>
              </a:lnSpc>
              <a:spcBef>
                <a:spcPts val="1175"/>
              </a:spcBef>
              <a:buClr>
                <a:srgbClr val="CC9A1A"/>
              </a:buClr>
              <a:buSzPct val="143750"/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lang="en-GB" sz="2100" spc="-17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You</a:t>
            </a:r>
            <a:r>
              <a:rPr lang="en-GB" sz="2100" spc="-2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lang="en-GB" sz="2100" spc="-13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can</a:t>
            </a:r>
            <a:r>
              <a:rPr lang="en-GB" sz="2100" spc="-2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lang="en-GB" sz="2100" spc="-1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test</a:t>
            </a:r>
            <a:r>
              <a:rPr lang="en-GB" sz="2100" spc="-16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lang="en-GB" sz="2100" spc="9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it</a:t>
            </a:r>
            <a:r>
              <a:rPr lang="en-GB" sz="2100" spc="-18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lang="en-GB" sz="2100" spc="-2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in</a:t>
            </a:r>
            <a:r>
              <a:rPr lang="en-GB" sz="2100" spc="-18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lang="en-GB" sz="2100" spc="-3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bits</a:t>
            </a:r>
            <a:r>
              <a:rPr lang="en-GB" sz="2100" spc="-17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lang="en-GB" sz="2100" spc="-9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and</a:t>
            </a:r>
            <a:r>
              <a:rPr lang="en-GB" sz="2100" spc="-19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lang="en-GB" sz="2100" spc="-12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pieces</a:t>
            </a:r>
            <a:r>
              <a:rPr lang="en-GB" sz="2100" spc="-17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lang="en-GB" sz="2100" spc="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until</a:t>
            </a:r>
            <a:r>
              <a:rPr lang="en-GB" sz="2100" spc="-17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lang="en-GB" sz="2100" spc="-7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you</a:t>
            </a:r>
            <a:r>
              <a:rPr lang="en-GB" sz="2100" spc="-2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lang="en-GB" sz="2100" spc="-1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are</a:t>
            </a:r>
            <a:r>
              <a:rPr lang="en-GB" sz="2100" spc="-19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lang="en-GB" sz="2100" spc="-6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satisfied</a:t>
            </a:r>
            <a:r>
              <a:rPr lang="en-GB" sz="2100" spc="-15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lang="en-GB" sz="2100" spc="2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with</a:t>
            </a:r>
            <a:r>
              <a:rPr lang="en-GB" sz="2100" spc="-17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lang="en-GB" sz="2100" spc="-2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the</a:t>
            </a:r>
            <a:r>
              <a:rPr lang="en-GB" sz="2100" spc="-17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lang="en-GB" sz="2100" spc="-7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results</a:t>
            </a:r>
            <a:r>
              <a:rPr lang="en-GB" sz="2100" spc="-18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lang="en-GB" sz="2100" spc="-9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and  </a:t>
            </a:r>
            <a:r>
              <a:rPr lang="en-GB" sz="21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put</a:t>
            </a:r>
            <a:r>
              <a:rPr lang="en-GB" sz="2100" spc="-19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lang="en-GB" sz="2100" spc="-2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them</a:t>
            </a:r>
            <a:r>
              <a:rPr lang="en-GB" sz="2100" spc="-19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lang="en-GB" sz="2100" spc="-4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all</a:t>
            </a:r>
            <a:r>
              <a:rPr lang="en-GB" sz="2100" spc="-18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lang="en-GB" sz="2100" spc="-2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together</a:t>
            </a:r>
            <a:r>
              <a:rPr lang="en-GB" sz="2100" spc="-17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lang="en-GB" sz="2100" spc="-2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later</a:t>
            </a:r>
            <a:r>
              <a:rPr lang="en-GB" sz="2100" spc="-17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lang="en-GB" sz="2100" spc="1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for</a:t>
            </a:r>
            <a:r>
              <a:rPr lang="en-GB" sz="2100" spc="-21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lang="en-GB" sz="2100" spc="-2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the</a:t>
            </a:r>
            <a:r>
              <a:rPr lang="en-GB" sz="2100" spc="-18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lang="en-GB" sz="2100" spc="-9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end</a:t>
            </a:r>
            <a:r>
              <a:rPr lang="en-GB" sz="2100" spc="-19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lang="en-GB" sz="2100" spc="-114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user</a:t>
            </a:r>
            <a:r>
              <a:rPr lang="en-GB" sz="2100" spc="-18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lang="en-GB" sz="2100" spc="4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to</a:t>
            </a:r>
            <a:r>
              <a:rPr lang="en-GB" sz="2100" spc="-19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lang="en-GB" sz="2100" spc="-13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use</a:t>
            </a:r>
            <a:r>
              <a:rPr lang="en-GB" sz="2100" spc="-130" dirty="0" smtClean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.</a:t>
            </a:r>
            <a:endParaRPr lang="en-GB" sz="2100" dirty="0">
              <a:solidFill>
                <a:prstClr val="black"/>
              </a:solidFill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9912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41526" y="274042"/>
            <a:ext cx="10093273" cy="5137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spc="-65" dirty="0"/>
              <a:t> </a:t>
            </a:r>
            <a:r>
              <a:rPr spc="-15" dirty="0"/>
              <a:t>Features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89126" y="1117786"/>
            <a:ext cx="10093274" cy="548547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spcBef>
                <a:spcPts val="95"/>
              </a:spcBef>
              <a:buClr>
                <a:srgbClr val="CC9A1A"/>
              </a:buClr>
              <a:buSzPct val="145454"/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sz="2200" b="1" spc="-2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Easy </a:t>
            </a:r>
            <a:r>
              <a:rPr sz="2200" b="1" spc="-2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to </a:t>
            </a:r>
            <a:r>
              <a:rPr sz="2200" b="1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learn, </a:t>
            </a:r>
            <a:r>
              <a:rPr sz="2200" b="1" spc="-2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easy to </a:t>
            </a:r>
            <a:r>
              <a:rPr sz="2200" b="1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read </a:t>
            </a:r>
            <a:r>
              <a:rPr sz="2200" b="1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and </a:t>
            </a:r>
            <a:r>
              <a:rPr sz="2200" b="1" spc="-2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easy to</a:t>
            </a:r>
            <a:r>
              <a:rPr sz="2200" b="1" spc="24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200" b="1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maintain.</a:t>
            </a:r>
            <a:endParaRPr sz="22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354965" marR="5080" indent="-342900">
              <a:spcBef>
                <a:spcPts val="1125"/>
              </a:spcBef>
              <a:buClr>
                <a:srgbClr val="CC9A1A"/>
              </a:buClr>
              <a:buSzPct val="145454"/>
              <a:buFont typeface="Wingdings" panose="05000000000000000000" pitchFamily="2" charset="2"/>
              <a:buChar char="§"/>
              <a:tabLst>
                <a:tab pos="299720" algn="l"/>
                <a:tab pos="1512570" algn="l"/>
                <a:tab pos="1829435" algn="l"/>
                <a:tab pos="2376170" algn="l"/>
                <a:tab pos="2919095" algn="l"/>
                <a:tab pos="3365500" algn="l"/>
                <a:tab pos="4338320" algn="l"/>
                <a:tab pos="5572760" algn="l"/>
                <a:tab pos="6816725" algn="l"/>
                <a:tab pos="7395845" algn="l"/>
                <a:tab pos="7938134" algn="l"/>
                <a:tab pos="8470265" algn="l"/>
              </a:tabLst>
            </a:pPr>
            <a:r>
              <a:rPr sz="2200" b="1" spc="-3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</a:t>
            </a:r>
            <a:r>
              <a:rPr sz="2200" b="1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o</a:t>
            </a:r>
            <a:r>
              <a:rPr sz="2200" b="1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r</a:t>
            </a:r>
            <a:r>
              <a:rPr sz="2200" b="1" spc="-2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</a:t>
            </a:r>
            <a:r>
              <a:rPr sz="2200" b="1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abl</a:t>
            </a:r>
            <a:r>
              <a:rPr sz="2200" b="1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e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: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	</a:t>
            </a:r>
            <a:r>
              <a:rPr sz="22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I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	</a:t>
            </a:r>
            <a:r>
              <a:rPr sz="2200" spc="-3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c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an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	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run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	o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n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	</a:t>
            </a:r>
            <a:r>
              <a:rPr sz="2200" spc="-4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v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ar</a:t>
            </a:r>
            <a:r>
              <a:rPr sz="22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i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o</a:t>
            </a:r>
            <a:r>
              <a:rPr sz="22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u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s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	</a:t>
            </a:r>
            <a:r>
              <a:rPr sz="22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ha</a:t>
            </a:r>
            <a:r>
              <a:rPr sz="2200" spc="-3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r</a:t>
            </a:r>
            <a:r>
              <a:rPr sz="2200" spc="-2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d</a:t>
            </a:r>
            <a:r>
              <a:rPr sz="2200" spc="-2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w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</a:t>
            </a:r>
            <a:r>
              <a:rPr sz="2200" spc="-2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r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e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	</a:t>
            </a:r>
            <a:r>
              <a:rPr sz="22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pl</a:t>
            </a:r>
            <a:r>
              <a:rPr sz="2200" spc="-3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</a:t>
            </a:r>
            <a:r>
              <a:rPr sz="2200" spc="-6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f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o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rms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	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and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	</a:t>
            </a:r>
            <a:r>
              <a:rPr sz="22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ha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s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	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the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	</a:t>
            </a:r>
            <a:r>
              <a:rPr sz="22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s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am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e  </a:t>
            </a:r>
            <a:r>
              <a:rPr sz="22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interface 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on 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all</a:t>
            </a:r>
            <a:r>
              <a:rPr sz="2200" spc="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2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platforms.</a:t>
            </a:r>
            <a:endParaRPr sz="22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354965" indent="-342900">
              <a:spcBef>
                <a:spcPts val="1135"/>
              </a:spcBef>
              <a:buClr>
                <a:srgbClr val="CC9A1A"/>
              </a:buClr>
              <a:buSzPct val="145454"/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sz="2200" b="1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Extendable: </a:t>
            </a:r>
            <a:r>
              <a:rPr sz="2200" spc="-6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You </a:t>
            </a:r>
            <a:r>
              <a:rPr sz="22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can 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add </a:t>
            </a:r>
            <a:r>
              <a:rPr sz="22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low-level 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modules </a:t>
            </a:r>
            <a:r>
              <a:rPr sz="2200" spc="-2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to 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the 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Python</a:t>
            </a:r>
            <a:r>
              <a:rPr sz="2200" spc="2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200" spc="-3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interpreter.</a:t>
            </a:r>
            <a:endParaRPr sz="22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354965" indent="-342900">
              <a:spcBef>
                <a:spcPts val="1125"/>
              </a:spcBef>
              <a:buClr>
                <a:srgbClr val="CC9A1A"/>
              </a:buClr>
              <a:buSzPct val="145454"/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sz="2200" b="1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Scalable: 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Python </a:t>
            </a:r>
            <a:r>
              <a:rPr sz="22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provides 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 good </a:t>
            </a:r>
            <a:r>
              <a:rPr sz="22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structure 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and support </a:t>
            </a:r>
            <a:r>
              <a:rPr sz="2200" spc="-2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for </a:t>
            </a:r>
            <a:r>
              <a:rPr sz="22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large</a:t>
            </a:r>
            <a:r>
              <a:rPr sz="2200" spc="7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2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programs.</a:t>
            </a:r>
            <a:endParaRPr sz="22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354965" indent="-342900">
              <a:spcBef>
                <a:spcPts val="1130"/>
              </a:spcBef>
              <a:buClr>
                <a:srgbClr val="CC9A1A"/>
              </a:buClr>
              <a:buSzPct val="145454"/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Python </a:t>
            </a:r>
            <a:r>
              <a:rPr sz="22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has 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support </a:t>
            </a:r>
            <a:r>
              <a:rPr sz="2200" spc="-2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for 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an </a:t>
            </a:r>
            <a:r>
              <a:rPr sz="2200" b="1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interactive </a:t>
            </a:r>
            <a:r>
              <a:rPr sz="2200" b="1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mode 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of </a:t>
            </a:r>
            <a:r>
              <a:rPr sz="22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testing 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and</a:t>
            </a:r>
            <a:r>
              <a:rPr sz="2200" spc="1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debugging.</a:t>
            </a:r>
            <a:endParaRPr sz="22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354965" indent="-342900">
              <a:spcBef>
                <a:spcPts val="1130"/>
              </a:spcBef>
              <a:buClr>
                <a:srgbClr val="CC9A1A"/>
              </a:buClr>
              <a:buSzPct val="145454"/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Python </a:t>
            </a:r>
            <a:r>
              <a:rPr sz="22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has 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 </a:t>
            </a:r>
            <a:r>
              <a:rPr sz="22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broad </a:t>
            </a:r>
            <a:r>
              <a:rPr sz="22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standard </a:t>
            </a:r>
            <a:r>
              <a:rPr sz="2200" b="1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library</a:t>
            </a:r>
            <a:r>
              <a:rPr sz="2200" b="1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2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cross-platform.</a:t>
            </a:r>
            <a:endParaRPr sz="22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354965" marR="6350" indent="-342900">
              <a:spcBef>
                <a:spcPts val="1125"/>
              </a:spcBef>
              <a:buClr>
                <a:srgbClr val="CC9A1A"/>
              </a:buClr>
              <a:buSzPct val="145454"/>
              <a:buFont typeface="Wingdings" panose="05000000000000000000" pitchFamily="2" charset="2"/>
              <a:buChar char="§"/>
              <a:tabLst>
                <a:tab pos="299720" algn="l"/>
                <a:tab pos="1629410" algn="l"/>
                <a:tab pos="1971039" algn="l"/>
                <a:tab pos="2910205" algn="l"/>
                <a:tab pos="3216275" algn="l"/>
                <a:tab pos="3627754" algn="l"/>
                <a:tab pos="4560570" algn="l"/>
                <a:tab pos="5770880" algn="l"/>
                <a:tab pos="7030084" algn="l"/>
                <a:tab pos="7708265" algn="l"/>
                <a:tab pos="8458200" algn="l"/>
              </a:tabLst>
            </a:pPr>
            <a:r>
              <a:rPr sz="2200" spc="-6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E</a:t>
            </a:r>
            <a:r>
              <a:rPr sz="2200" spc="-2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v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e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r</a:t>
            </a:r>
            <a:r>
              <a:rPr sz="2200" spc="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y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thing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	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in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	</a:t>
            </a:r>
            <a:r>
              <a:rPr sz="2200" spc="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</a:t>
            </a:r>
            <a:r>
              <a:rPr sz="2200" spc="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y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thon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	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is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	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an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	</a:t>
            </a:r>
            <a:r>
              <a:rPr sz="2200" b="1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ob</a:t>
            </a:r>
            <a:r>
              <a:rPr sz="2200" b="1" spc="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j</a:t>
            </a:r>
            <a:r>
              <a:rPr sz="2200" b="1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e</a:t>
            </a:r>
            <a:r>
              <a:rPr sz="2200" b="1" spc="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c</a:t>
            </a:r>
            <a:r>
              <a:rPr sz="2200" b="1" spc="-2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: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	</a:t>
            </a:r>
            <a:r>
              <a:rPr sz="2200" spc="-4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v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ari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</a:t>
            </a:r>
            <a:r>
              <a:rPr sz="2200" spc="-2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b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les,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	</a:t>
            </a:r>
            <a:r>
              <a:rPr sz="22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func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i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o</a:t>
            </a:r>
            <a:r>
              <a:rPr sz="22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n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s,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	</a:t>
            </a:r>
            <a:r>
              <a:rPr sz="2200" spc="-2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e</a:t>
            </a:r>
            <a:r>
              <a:rPr sz="2200" spc="-2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v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en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	</a:t>
            </a:r>
            <a:r>
              <a:rPr sz="2200" spc="-2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c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o</a:t>
            </a:r>
            <a:r>
              <a:rPr sz="22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de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.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	</a:t>
            </a:r>
            <a:endParaRPr lang="en-US" sz="2200" dirty="0" smtClean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1269365" marR="6350" lvl="2" indent="-342900">
              <a:spcBef>
                <a:spcPts val="1125"/>
              </a:spcBef>
              <a:buClr>
                <a:srgbClr val="CC9A1A"/>
              </a:buClr>
              <a:buSzPct val="145454"/>
              <a:buFont typeface="Wingdings" panose="05000000000000000000" pitchFamily="2" charset="2"/>
              <a:buChar char="§"/>
              <a:tabLst>
                <a:tab pos="299720" algn="l"/>
                <a:tab pos="1629410" algn="l"/>
                <a:tab pos="1971039" algn="l"/>
                <a:tab pos="2910205" algn="l"/>
                <a:tab pos="3216275" algn="l"/>
                <a:tab pos="3627754" algn="l"/>
                <a:tab pos="4560570" algn="l"/>
                <a:tab pos="5770880" algn="l"/>
                <a:tab pos="7030084" algn="l"/>
                <a:tab pos="7708265" algn="l"/>
                <a:tab pos="8458200" algn="l"/>
              </a:tabLst>
            </a:pPr>
            <a:r>
              <a:rPr sz="2200" spc="-60" dirty="0" smtClean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E</a:t>
            </a:r>
            <a:r>
              <a:rPr sz="2200" spc="-25" dirty="0" smtClean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v</a:t>
            </a:r>
            <a:r>
              <a:rPr sz="2200" spc="-5" dirty="0" smtClean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e</a:t>
            </a:r>
            <a:r>
              <a:rPr sz="2200" dirty="0" smtClean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r</a:t>
            </a:r>
            <a:r>
              <a:rPr sz="2200" spc="-5" dirty="0" smtClean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y  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object </a:t>
            </a:r>
            <a:r>
              <a:rPr sz="22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has 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an </a:t>
            </a:r>
            <a:r>
              <a:rPr sz="2200" spc="-2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ID, 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 type, and a</a:t>
            </a:r>
            <a:r>
              <a:rPr sz="2200" spc="3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2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value.</a:t>
            </a:r>
            <a:endParaRPr lang="en-GB" sz="2200" spc="-1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354965" marR="6350" indent="-342900">
              <a:spcBef>
                <a:spcPts val="1125"/>
              </a:spcBef>
              <a:buClr>
                <a:srgbClr val="CC9A1A"/>
              </a:buClr>
              <a:buSzPct val="145454"/>
              <a:buFont typeface="Wingdings" panose="05000000000000000000" pitchFamily="2" charset="2"/>
              <a:buChar char="§"/>
              <a:tabLst>
                <a:tab pos="299720" algn="l"/>
                <a:tab pos="1629410" algn="l"/>
                <a:tab pos="1971039" algn="l"/>
                <a:tab pos="2910205" algn="l"/>
                <a:tab pos="3216275" algn="l"/>
                <a:tab pos="3627754" algn="l"/>
                <a:tab pos="4560570" algn="l"/>
                <a:tab pos="5770880" algn="l"/>
                <a:tab pos="7030084" algn="l"/>
                <a:tab pos="7708265" algn="l"/>
                <a:tab pos="8458200" algn="l"/>
              </a:tabLst>
            </a:pPr>
            <a:endParaRPr lang="en-US" sz="2200" spc="-1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354965" marR="6350" indent="-342900">
              <a:spcBef>
                <a:spcPts val="1125"/>
              </a:spcBef>
              <a:buClr>
                <a:srgbClr val="CC9A1A"/>
              </a:buClr>
              <a:buSzPct val="145454"/>
              <a:buFont typeface="Wingdings" panose="05000000000000000000" pitchFamily="2" charset="2"/>
              <a:buChar char="§"/>
              <a:tabLst>
                <a:tab pos="299720" algn="l"/>
                <a:tab pos="1629410" algn="l"/>
                <a:tab pos="1971039" algn="l"/>
                <a:tab pos="2910205" algn="l"/>
                <a:tab pos="3216275" algn="l"/>
                <a:tab pos="3627754" algn="l"/>
                <a:tab pos="4560570" algn="l"/>
                <a:tab pos="5770880" algn="l"/>
                <a:tab pos="7030084" algn="l"/>
                <a:tab pos="7708265" algn="l"/>
                <a:tab pos="8458200" algn="l"/>
              </a:tabLst>
            </a:pPr>
            <a:endParaRPr lang="en-US" sz="2200" spc="-1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354965" marR="6350" indent="-342900">
              <a:spcBef>
                <a:spcPts val="1125"/>
              </a:spcBef>
              <a:buClr>
                <a:srgbClr val="CC9A1A"/>
              </a:buClr>
              <a:buSzPct val="145454"/>
              <a:buFont typeface="Wingdings" panose="05000000000000000000" pitchFamily="2" charset="2"/>
              <a:buChar char="§"/>
              <a:tabLst>
                <a:tab pos="299720" algn="l"/>
                <a:tab pos="1629410" algn="l"/>
                <a:tab pos="1971039" algn="l"/>
                <a:tab pos="2910205" algn="l"/>
                <a:tab pos="3216275" algn="l"/>
                <a:tab pos="3627754" algn="l"/>
                <a:tab pos="4560570" algn="l"/>
                <a:tab pos="5770880" algn="l"/>
                <a:tab pos="7030084" algn="l"/>
                <a:tab pos="7708265" algn="l"/>
                <a:tab pos="8458200" algn="l"/>
              </a:tabLst>
            </a:pPr>
            <a:endParaRPr lang="en-US" sz="2200" spc="-1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3942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26742" y="336438"/>
            <a:ext cx="10108058" cy="5052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Garamond" panose="02020404030301010803" pitchFamily="18" charset="0"/>
              </a:rPr>
              <a:t>More </a:t>
            </a:r>
            <a:r>
              <a:rPr spc="-15" dirty="0">
                <a:latin typeface="Garamond" panose="02020404030301010803" pitchFamily="18" charset="0"/>
              </a:rPr>
              <a:t>Features</a:t>
            </a:r>
            <a:r>
              <a:rPr spc="-95" dirty="0">
                <a:latin typeface="Garamond" panose="02020404030301010803" pitchFamily="18" charset="0"/>
              </a:rPr>
              <a:t> </a:t>
            </a:r>
            <a:r>
              <a:rPr spc="-5" dirty="0" smtClean="0"/>
              <a:t>..</a:t>
            </a:r>
            <a:r>
              <a:rPr lang="en-GB" spc="-5" dirty="0" smtClean="0"/>
              <a:t>.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597152" y="1094611"/>
            <a:ext cx="10137648" cy="560345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469265" indent="-457200">
              <a:spcBef>
                <a:spcPts val="95"/>
              </a:spcBef>
              <a:buClr>
                <a:srgbClr val="CC9A1A"/>
              </a:buClr>
              <a:buSzPct val="145454"/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sz="28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Python </a:t>
            </a:r>
            <a:r>
              <a:rPr sz="28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provides </a:t>
            </a:r>
            <a:r>
              <a:rPr sz="28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interfaces </a:t>
            </a:r>
            <a:r>
              <a:rPr sz="2800" spc="-2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to </a:t>
            </a:r>
            <a:r>
              <a:rPr sz="28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all major </a:t>
            </a:r>
            <a:r>
              <a:rPr sz="28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commercial</a:t>
            </a:r>
            <a:r>
              <a:rPr sz="2800" spc="1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800" b="1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databases</a:t>
            </a:r>
            <a:r>
              <a:rPr sz="28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.</a:t>
            </a:r>
            <a:endParaRPr sz="28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469265" indent="-457200">
              <a:spcBef>
                <a:spcPts val="1130"/>
              </a:spcBef>
              <a:buClr>
                <a:srgbClr val="CC9A1A"/>
              </a:buClr>
              <a:buSzPct val="145454"/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sz="28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Python</a:t>
            </a:r>
            <a:r>
              <a:rPr sz="2800" spc="14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supports</a:t>
            </a:r>
            <a:r>
              <a:rPr sz="2800" spc="14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functional</a:t>
            </a:r>
            <a:r>
              <a:rPr sz="2800" spc="14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and</a:t>
            </a:r>
            <a:r>
              <a:rPr sz="2800" spc="14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8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structured</a:t>
            </a:r>
            <a:r>
              <a:rPr sz="2800" spc="14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8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programming</a:t>
            </a:r>
            <a:r>
              <a:rPr sz="2800" spc="17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methods</a:t>
            </a:r>
            <a:r>
              <a:rPr sz="2800" spc="15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as</a:t>
            </a:r>
            <a:r>
              <a:rPr sz="2800" spc="16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8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well</a:t>
            </a:r>
            <a:r>
              <a:rPr sz="2800" spc="15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as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800" b="1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OOP</a:t>
            </a:r>
            <a:r>
              <a:rPr sz="28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.</a:t>
            </a:r>
            <a:endParaRPr sz="28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469265" indent="-457200">
              <a:spcBef>
                <a:spcPts val="1130"/>
              </a:spcBef>
              <a:buClr>
                <a:srgbClr val="CC9A1A"/>
              </a:buClr>
              <a:buSzPct val="145454"/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sz="28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Python </a:t>
            </a:r>
            <a:r>
              <a:rPr sz="28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provides </a:t>
            </a:r>
            <a:r>
              <a:rPr sz="28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very high-level </a:t>
            </a:r>
            <a:r>
              <a:rPr sz="2800" b="1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dynamic </a:t>
            </a:r>
            <a:r>
              <a:rPr sz="2800" spc="-2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data </a:t>
            </a:r>
            <a:r>
              <a:rPr sz="28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types and </a:t>
            </a:r>
            <a:r>
              <a:rPr sz="28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supports</a:t>
            </a:r>
            <a:r>
              <a:rPr sz="2800" spc="14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8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dynamic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type</a:t>
            </a:r>
            <a:r>
              <a:rPr sz="2800" spc="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checking.</a:t>
            </a:r>
            <a:endParaRPr sz="28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469265" indent="-457200">
              <a:spcBef>
                <a:spcPts val="1130"/>
              </a:spcBef>
              <a:buClr>
                <a:srgbClr val="CC9A1A"/>
              </a:buClr>
              <a:buSzPct val="145454"/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sz="28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Python </a:t>
            </a:r>
            <a:r>
              <a:rPr sz="28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supports </a:t>
            </a:r>
            <a:r>
              <a:rPr sz="2800" b="1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GUI</a:t>
            </a:r>
            <a:r>
              <a:rPr sz="2800" b="1" spc="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8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applications</a:t>
            </a:r>
            <a:endParaRPr sz="28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469265" indent="-457200">
              <a:spcBef>
                <a:spcPts val="1130"/>
              </a:spcBef>
              <a:buClr>
                <a:srgbClr val="CC9A1A"/>
              </a:buClr>
              <a:buSzPct val="145454"/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sz="28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Python </a:t>
            </a:r>
            <a:r>
              <a:rPr sz="28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supports automatic </a:t>
            </a:r>
            <a:r>
              <a:rPr sz="2800" b="1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garbage</a:t>
            </a:r>
            <a:r>
              <a:rPr sz="2800" b="1" spc="3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800" b="1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collection</a:t>
            </a:r>
            <a:r>
              <a:rPr sz="28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.</a:t>
            </a:r>
            <a:endParaRPr sz="28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469265" indent="-457200">
              <a:spcBef>
                <a:spcPts val="1125"/>
              </a:spcBef>
              <a:buClr>
                <a:srgbClr val="CC9A1A"/>
              </a:buClr>
              <a:buSzPct val="145454"/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sz="28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Python </a:t>
            </a:r>
            <a:r>
              <a:rPr sz="28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can </a:t>
            </a:r>
            <a:r>
              <a:rPr sz="28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be easily </a:t>
            </a:r>
            <a:r>
              <a:rPr sz="2800" b="1" spc="-2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integrated </a:t>
            </a:r>
            <a:r>
              <a:rPr sz="28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with </a:t>
            </a:r>
            <a:r>
              <a:rPr sz="28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C, </a:t>
            </a:r>
            <a:r>
              <a:rPr sz="28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C++, </a:t>
            </a:r>
            <a:r>
              <a:rPr sz="28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and</a:t>
            </a:r>
            <a:r>
              <a:rPr sz="2800" spc="13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800" spc="-2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Java.</a:t>
            </a:r>
            <a:endParaRPr lang="en-US" sz="2800" spc="-2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299085" indent="-287020">
              <a:spcBef>
                <a:spcPts val="112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endParaRPr lang="en-GB" sz="22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299085" indent="-287020">
              <a:spcBef>
                <a:spcPts val="112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endParaRPr lang="en-GB" sz="22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299085" indent="-287020">
              <a:spcBef>
                <a:spcPts val="112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endParaRPr sz="22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882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49066C5C-BD00-49A9-99A8-535D5D7FFABF}"/>
  <p:tag name="ISPRING_RESOURCE_FOLDER" val="D:\Eductional Material\Mikiyo Class\Computer Programming II (Python)\Ppt Handout\Chapter - 1\"/>
  <p:tag name="ISPRING_PRESENTATION_PATH" val="D:\Eductional Material\Mikiyo Class\Computer Programming II (Python)\Ppt Handout\Chapter - 1.pptx"/>
  <p:tag name="ISPRING_PROJECT_VERSION" val="9.3"/>
  <p:tag name="ISPRING_PROJECT_FOLDER_UPDATED" val="1"/>
  <p:tag name="ISPRING_SCREEN_RECS_UPDATED" val="D:\Eductional Material\Mikiyo Class\Computer Programming II (Python)\Ppt Handout\Chapter - 1\"/>
  <p:tag name="ISPRING_PRESENTATION_INFO_2" val="&lt;?xml version=&quot;1.0&quot; encoding=&quot;UTF-8&quot; standalone=&quot;no&quot; ?&gt;&#10;&lt;presentation2&gt;&#10;&#10;  &lt;slides&gt;&#10;    &lt;slide id=&quot;{414BDF99-DD34-4440-A4DE-7B172E078644}&quot; pptId=&quot;275&quot;/&gt;&#10;    &lt;slide id=&quot;{0F798B6D-1975-4676-BE73-FE343B1509D5}&quot; pptId=&quot;258&quot;/&gt;&#10;    &lt;slide id=&quot;{DF701AEB-B538-4D9E-BE2E-86D7A456B7FE}&quot; pptId=&quot;259&quot;/&gt;&#10;    &lt;slide id=&quot;{2B75AF05-FCCA-4C04-9B81-475824596080}&quot; pptId=&quot;260&quot;/&gt;&#10;    &lt;slide id=&quot;{2EE3F9DB-1476-4974-9715-E5D343A23E52}&quot; pptId=&quot;261&quot;/&gt;&#10;    &lt;slide id=&quot;{FF4FA5CA-A667-4760-9D86-393B1A2C7084}&quot; pptId=&quot;262&quot;/&gt;&#10;    &lt;slide id=&quot;{089BA634-8073-4DA8-B116-14295C90E6DD}&quot; pptId=&quot;263&quot;/&gt;&#10;    &lt;slide id=&quot;{C5043FC1-12E6-4CF7-8825-4A8A05FB64D7}&quot; pptId=&quot;264&quot;/&gt;&#10;    &lt;slide id=&quot;{822AB159-9849-4666-AA7F-0D49D2B2E322}&quot; pptId=&quot;265&quot;/&gt;&#10;    &lt;slide id=&quot;{D86F91A1-4B1B-436B-9DE9-D05358F7AE03}&quot; pptId=&quot;266&quot;/&gt;&#10;    &lt;slide id=&quot;{7E779312-D389-4E82-B740-051DB8E05477}&quot; pptId=&quot;267&quot;/&gt;&#10;    &lt;slide id=&quot;{1C680E0A-FAB6-4258-87A7-DA2E12B3DEE3}&quot; pptId=&quot;268&quot;/&gt;&#10;    &lt;slide id=&quot;{475E869E-D01C-412F-B889-A199A6024A7B}&quot; pptId=&quot;269&quot;/&gt;&#10;    &lt;slide id=&quot;{E379802B-2178-42CA-8B30-279B5A6BF81E}&quot; pptId=&quot;270&quot;/&gt;&#10;    &lt;slide id=&quot;{7267192F-8F8B-4CC4-950A-DABEF36FBF54}&quot; pptId=&quot;271&quot;/&gt;&#10;    &lt;slide id=&quot;{7FB438D7-3D7C-4399-8BDE-B0AD2DDDB7E2}&quot; pptId=&quot;272&quot;/&gt;&#10;    &lt;slide id=&quot;{5EF59333-A961-4CAC-903D-5100CC3C0DFE}&quot; pptId=&quot;273&quot;/&gt;&#10;    &lt;slide id=&quot;{2B3D6CF2-F19F-4679-9FF5-45531A9406A7}&quot; pptId=&quot;274&quot;/&gt;&#10;  &lt;/slides&gt;&#10;&#10;  &lt;narration&gt;&#10;    &lt;audioTracks&gt;&#10;      &lt;audioTrack muted=&quot;false&quot; name=&quot;Audio 1&quot; resource=&quot;e03d8e2b&quot; slideId=&quot;{414BDF99-DD34-4440-A4DE-7B172E078644}&quot; startTime=&quot;0&quot; stepIndex=&quot;0&quot; volume=&quot;1&quot;&gt;&#10;        &lt;audio channels=&quot;1&quot; format=&quot;s16&quot; sampleRate=&quot;44100&quot;/&gt;&#10;      &lt;/audioTrack&gt;&#10;    &lt;/audioTracks&gt;&#10;    &lt;videoTracks/&gt;&#10;  &lt;/narration&gt;&#10;&#10;&lt;/presentation2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822AB159-9849-4666-AA7F-0D49D2B2E322}"/>
  <p:tag name="GENSWF_ADVANCE_TIME" val="5.000"/>
  <p:tag name="ISPRING_CUSTOM_TIMING_USED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D86F91A1-4B1B-436B-9DE9-D05358F7AE03}"/>
  <p:tag name="GENSWF_ADVANCE_TIME" val="5.000"/>
  <p:tag name="ISPRING_CUSTOM_TIMING_USED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E779312-D389-4E82-B740-051DB8E05477}"/>
  <p:tag name="GENSWF_ADVANCE_TIME" val="5.000"/>
  <p:tag name="ISPRING_CUSTOM_TIMING_USED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1C680E0A-FAB6-4258-87A7-DA2E12B3DEE3}"/>
  <p:tag name="GENSWF_ADVANCE_TIME" val="5.000"/>
  <p:tag name="ISPRING_CUSTOM_TIMING_USED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475E869E-D01C-412F-B889-A199A6024A7B}"/>
  <p:tag name="GENSWF_ADVANCE_TIME" val="5.000"/>
  <p:tag name="ISPRING_CUSTOM_TIMING_USED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E379802B-2178-42CA-8B30-279B5A6BF81E}"/>
  <p:tag name="GENSWF_ADVANCE_TIME" val="5.000"/>
  <p:tag name="ISPRING_CUSTOM_TIMING_USED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267192F-8F8B-4CC4-950A-DABEF36FBF54}"/>
  <p:tag name="GENSWF_ADVANCE_TIME" val="5.000"/>
  <p:tag name="ISPRING_CUSTOM_TIMING_USED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FB438D7-3D7C-4399-8BDE-B0AD2DDDB7E2}"/>
  <p:tag name="GENSWF_ADVANCE_TIME" val="5.000"/>
  <p:tag name="ISPRING_CUSTOM_TIMING_USED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5EF59333-A961-4CAC-903D-5100CC3C0DFE}"/>
  <p:tag name="GENSWF_ADVANCE_TIME" val="5.000"/>
  <p:tag name="ISPRING_CUSTOM_TIMING_USED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2B3D6CF2-F19F-4679-9FF5-45531A9406A7}"/>
  <p:tag name="GENSWF_ADVANCE_TIME" val="5.000"/>
  <p:tag name="ISPRING_CUSTOM_TIMING_US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HAS_SCREEN_REC" val="1"/>
  <p:tag name="ISPRING_SLIDE_ID_2" val="{414BDF99-DD34-4440-A4DE-7B172E078644}"/>
  <p:tag name="GENSWF_ADVANCE_TIME" val="5.000"/>
  <p:tag name="ISPRING_CUSTOM_TIMING_US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0F798B6D-1975-4676-BE73-FE343B1509D5}"/>
  <p:tag name="GENSWF_ADVANCE_TIME" val="5.000"/>
  <p:tag name="ISPRING_CUSTOM_TIMING_USED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DF701AEB-B538-4D9E-BE2E-86D7A456B7FE}"/>
  <p:tag name="GENSWF_ADVANCE_TIME" val="5.000"/>
  <p:tag name="ISPRING_CUSTOM_TIMING_USED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2B75AF05-FCCA-4C04-9B81-475824596080}"/>
  <p:tag name="GENSWF_ADVANCE_TIME" val="5.000"/>
  <p:tag name="ISPRING_CUSTOM_TIMING_USED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2EE3F9DB-1476-4974-9715-E5D343A23E52}"/>
  <p:tag name="GENSWF_ADVANCE_TIME" val="5.000"/>
  <p:tag name="ISPRING_CUSTOM_TIMING_USED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FF4FA5CA-A667-4760-9D86-393B1A2C7084}"/>
  <p:tag name="GENSWF_ADVANCE_TIME" val="5.000"/>
  <p:tag name="ISPRING_CUSTOM_TIMING_USED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089BA634-8073-4DA8-B116-14295C90E6DD}"/>
  <p:tag name="GENSWF_ADVANCE_TIME" val="5.000"/>
  <p:tag name="ISPRING_CUSTOM_TIMING_USED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C5043FC1-12E6-4CF7-8825-4A8A05FB64D7}"/>
  <p:tag name="GENSWF_ADVANCE_TIME" val="5.000"/>
  <p:tag name="ISPRING_CUSTOM_TIMING_USED" val="1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usiness plan 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lan presentation.potx" id="{B0CF94B3-F59B-427A-A620-6B86E9154593}" vid="{92489599-94E0-42FA-BFD7-90FE9B56DF1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1127</Words>
  <Application>Microsoft Office PowerPoint</Application>
  <PresentationFormat>Widescreen</PresentationFormat>
  <Paragraphs>187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Cambria</vt:lpstr>
      <vt:lpstr>Carlito</vt:lpstr>
      <vt:lpstr>Courier New</vt:lpstr>
      <vt:lpstr>Garamond</vt:lpstr>
      <vt:lpstr>Times New Roman</vt:lpstr>
      <vt:lpstr>Wingdings</vt:lpstr>
      <vt:lpstr>Wingdings 2</vt:lpstr>
      <vt:lpstr>1_Office Theme</vt:lpstr>
      <vt:lpstr>Business plan presentation</vt:lpstr>
      <vt:lpstr>CHAPTER-ONE</vt:lpstr>
      <vt:lpstr>Python Overview</vt:lpstr>
      <vt:lpstr>PowerPoint Presentation</vt:lpstr>
      <vt:lpstr>History of Python</vt:lpstr>
      <vt:lpstr>What is Scripting Language?</vt:lpstr>
      <vt:lpstr>What is Python?</vt:lpstr>
      <vt:lpstr>Interpreters   Vs          Compilers</vt:lpstr>
      <vt:lpstr>Python Features</vt:lpstr>
      <vt:lpstr>More Features ...</vt:lpstr>
      <vt:lpstr>Why Python</vt:lpstr>
      <vt:lpstr>Python Versions</vt:lpstr>
      <vt:lpstr>Python Versions</vt:lpstr>
      <vt:lpstr>Python time line</vt:lpstr>
      <vt:lpstr>Key Changes in Python 3.0</vt:lpstr>
      <vt:lpstr>Key Changes in Python 3.0</vt:lpstr>
      <vt:lpstr>Python Useful Tools</vt:lpstr>
      <vt:lpstr>Python Useful Tools</vt:lpstr>
      <vt:lpstr>Organizations Use Python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Programing</dc:title>
  <dc:creator>Microsoft account</dc:creator>
  <cp:lastModifiedBy>Microsoft account</cp:lastModifiedBy>
  <cp:revision>10</cp:revision>
  <dcterms:created xsi:type="dcterms:W3CDTF">2021-10-14T08:51:29Z</dcterms:created>
  <dcterms:modified xsi:type="dcterms:W3CDTF">2022-08-01T08:17:18Z</dcterms:modified>
</cp:coreProperties>
</file>