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33.JPG" ContentType="image/jpeg"/>
  <Override PartName="/ppt/media/image39.JPG" ContentType="image/jpeg"/>
  <Override PartName="/ppt/notesSlides/notesSlide2.xml" ContentType="application/vnd.openxmlformats-officedocument.presentationml.notesSlide+xml"/>
  <Override PartName="/ppt/media/image4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25"/>
  </p:notesMasterIdLst>
  <p:sldIdLst>
    <p:sldId id="27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0315F-B7AD-4D34-B3AE-79D86F75765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17245-F5AD-4583-9538-A73511E9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32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2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BB0A3-AC65-46CC-8AE6-25F2E33F9641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7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70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364F6-251B-4562-81B6-B9A89469B2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56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224D-C434-436D-89BD-B3A7E53C1EB1}" type="datetime1">
              <a:rPr lang="en-US" smtClean="0">
                <a:solidFill>
                  <a:srgbClr val="696464"/>
                </a:solidFill>
              </a:rPr>
              <a:pPr/>
              <a:t>6/19/2022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48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1230-BDE9-42A9-8EC0-CB6DD5F9E045}" type="datetime1">
              <a:rPr lang="en-US" smtClean="0">
                <a:solidFill>
                  <a:srgbClr val="696464"/>
                </a:solidFill>
              </a:rPr>
              <a:pPr/>
              <a:t>6/19/2022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878B-EDC5-461E-8D08-2D3115154EDC}" type="datetime1">
              <a:rPr lang="en-US" smtClean="0">
                <a:solidFill>
                  <a:srgbClr val="696464"/>
                </a:solidFill>
              </a:rPr>
              <a:pPr/>
              <a:t>6/19/2022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CE04-AC9D-48FE-A0ED-8B4899E4C00B}" type="datetime1">
              <a:rPr lang="en-US" smtClean="0">
                <a:solidFill>
                  <a:srgbClr val="696464"/>
                </a:solidFill>
              </a:rPr>
              <a:pPr/>
              <a:t>6/19/2022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21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51E5-508A-4DFC-9334-9A8F73FCA4D7}" type="datetime1">
              <a:rPr lang="en-US" smtClean="0">
                <a:solidFill>
                  <a:srgbClr val="696464"/>
                </a:solidFill>
              </a:rPr>
              <a:pPr/>
              <a:t>6/19/2022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63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7F15-3254-4187-B3E5-605987596B87}" type="datetime1">
              <a:rPr lang="en-US" smtClean="0">
                <a:solidFill>
                  <a:srgbClr val="696464"/>
                </a:solidFill>
              </a:rPr>
              <a:pPr/>
              <a:t>6/19/2022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01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F478-69DC-4D6A-8845-C82E346FCD40}" type="datetime1">
              <a:rPr lang="en-US" smtClean="0">
                <a:solidFill>
                  <a:srgbClr val="696464"/>
                </a:solidFill>
              </a:rPr>
              <a:pPr/>
              <a:t>6/19/2022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19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9A1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70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E3A87-B538-4BC3-A8D7-D5DE4B947A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00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9A1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70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9F4C6-CED4-4D84-ADAE-846D8E91F6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04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9A1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70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8DCA1-DFD2-46A5-ABF2-6916EBDA0F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21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70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DC037-B63C-4297-AA20-A06C97E6351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8512-50F7-41AA-86CE-C246AC65927F}" type="datetime1">
              <a:rPr lang="en-US" smtClean="0">
                <a:solidFill>
                  <a:srgbClr val="696464"/>
                </a:solidFill>
              </a:rPr>
              <a:pPr/>
              <a:t>6/19/2022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73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0CDE-FD87-49E2-B172-8E11477C57CF}" type="datetime1">
              <a:rPr lang="en-US" smtClean="0">
                <a:solidFill>
                  <a:srgbClr val="696464"/>
                </a:solidFill>
              </a:rPr>
              <a:pPr/>
              <a:t>6/19/2022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70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2185-82C2-43E0-87A7-96F57C23FCD3}" type="datetime1">
              <a:rPr lang="en-US" smtClean="0">
                <a:solidFill>
                  <a:srgbClr val="696464"/>
                </a:solidFill>
              </a:rPr>
              <a:pPr/>
              <a:t>6/19/2022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9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B977-DB1D-4162-A20E-002A3CFBE009}" type="datetime1">
              <a:rPr lang="en-US" smtClean="0">
                <a:solidFill>
                  <a:srgbClr val="696464"/>
                </a:solidFill>
              </a:rPr>
              <a:pPr/>
              <a:t>6/19/2022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bg object 19"/>
          <p:cNvSpPr/>
          <p:nvPr/>
        </p:nvSpPr>
        <p:spPr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bg object 20"/>
          <p:cNvSpPr/>
          <p:nvPr/>
        </p:nvSpPr>
        <p:spPr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bg object 21"/>
          <p:cNvSpPr/>
          <p:nvPr/>
        </p:nvSpPr>
        <p:spPr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bg object 22"/>
          <p:cNvSpPr/>
          <p:nvPr/>
        </p:nvSpPr>
        <p:spPr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0643" y="231394"/>
            <a:ext cx="3410712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C9A1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08275" y="2973958"/>
            <a:ext cx="7199630" cy="297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968608" y="6602731"/>
            <a:ext cx="11461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70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69E49-D193-4F0D-B892-938E10E9729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6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>
                <a:solidFill>
                  <a:srgbClr val="696464"/>
                </a:solidFill>
              </a:rPr>
              <a:t>Add a footer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3EABFA-C45A-40A3-A9ED-887F0390D1AA}" type="datetime1">
              <a:rPr lang="en-US" smtClean="0">
                <a:solidFill>
                  <a:srgbClr val="696464"/>
                </a:solidFill>
              </a:rPr>
              <a:pPr/>
              <a:t>6/19/2022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57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04672" y="1505931"/>
            <a:ext cx="10777728" cy="147002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spcBef>
                <a:spcPts val="95"/>
              </a:spcBef>
            </a:pP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CHAPTER-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TWO</a:t>
            </a:r>
            <a:endParaRPr lang="en-GB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Carlito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04672" y="3200400"/>
            <a:ext cx="10777728" cy="3467100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</a:p>
          <a:p>
            <a:pPr marL="12700" lvl="0">
              <a:spcBef>
                <a:spcPts val="95"/>
              </a:spcBef>
              <a:buClrTx/>
              <a:buSzTx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5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700" b="1" dirty="0" smtClean="0">
                <a:solidFill>
                  <a:srgbClr val="002060"/>
                </a:solidFill>
                <a:latin typeface="Garamond" panose="02020404030301010803" pitchFamily="18" charset="0"/>
                <a:cs typeface="Carlito"/>
              </a:rPr>
              <a:t>Python Basic </a:t>
            </a:r>
            <a:r>
              <a:rPr lang="en-US" sz="4700" b="1" dirty="0">
                <a:solidFill>
                  <a:srgbClr val="002060"/>
                </a:solidFill>
                <a:latin typeface="Garamond" panose="02020404030301010803" pitchFamily="18" charset="0"/>
                <a:cs typeface="Carlito"/>
              </a:rPr>
              <a:t>Syntax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7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7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</a:t>
            </a:r>
          </a:p>
          <a:p>
            <a:pPr lvl="0" algn="r"/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</a:t>
            </a:r>
            <a:r>
              <a:rPr lang="en-US" sz="2800" b="1" dirty="0" smtClean="0">
                <a:solidFill>
                  <a:srgbClr val="FF0000"/>
                </a:solidFill>
                <a:latin typeface="Cambria" panose="02040503050406030204"/>
                <a:cs typeface="Times New Roman" panose="02020603050405020304" pitchFamily="18" charset="0"/>
              </a:rPr>
              <a:t>By</a:t>
            </a:r>
            <a:r>
              <a:rPr lang="en-US" sz="2800" b="1" dirty="0">
                <a:solidFill>
                  <a:srgbClr val="FF0000"/>
                </a:solidFill>
                <a:latin typeface="Cambria" panose="02040503050406030204"/>
                <a:cs typeface="Times New Roman" panose="02020603050405020304" pitchFamily="18" charset="0"/>
              </a:rPr>
              <a:t>: Mikiale T.</a:t>
            </a:r>
          </a:p>
          <a:p>
            <a:pPr algn="just"/>
            <a:endParaRPr lang="en-US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object 12"/>
          <p:cNvSpPr/>
          <p:nvPr/>
        </p:nvSpPr>
        <p:spPr>
          <a:xfrm>
            <a:off x="7404620" y="248854"/>
            <a:ext cx="4469702" cy="10326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130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7800" y="374684"/>
            <a:ext cx="10233338" cy="5137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dirty="0" smtClean="0"/>
              <a:t>3. </a:t>
            </a:r>
            <a:r>
              <a:rPr dirty="0" smtClean="0"/>
              <a:t>Li</a:t>
            </a:r>
            <a:r>
              <a:rPr spc="-30" dirty="0" smtClean="0"/>
              <a:t>s</a:t>
            </a:r>
            <a:r>
              <a:rPr dirty="0" smtClean="0"/>
              <a:t>ts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447800" y="1094611"/>
            <a:ext cx="10233338" cy="57329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spcBef>
                <a:spcPts val="105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Python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an </a:t>
            </a:r>
            <a:r>
              <a:rPr sz="2000" b="1" spc="-10" dirty="0">
                <a:solidFill>
                  <a:prstClr val="black"/>
                </a:solidFill>
                <a:latin typeface="Carlito"/>
                <a:cs typeface="Carlito"/>
              </a:rPr>
              <a:t>ordered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group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of items or elements,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and these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list elements </a:t>
            </a:r>
            <a:r>
              <a:rPr sz="2000" i="1" spc="-5" dirty="0">
                <a:solidFill>
                  <a:prstClr val="black"/>
                </a:solidFill>
                <a:latin typeface="Carlito"/>
                <a:cs typeface="Carlito"/>
              </a:rPr>
              <a:t>don't  have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same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type.</a:t>
            </a:r>
          </a:p>
          <a:p>
            <a:pPr marL="354965" indent="-342900">
              <a:spcBef>
                <a:spcPts val="1080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Python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Lists are </a:t>
            </a:r>
            <a:r>
              <a:rPr sz="2000" b="1" spc="-5" dirty="0">
                <a:solidFill>
                  <a:srgbClr val="CC9A1A"/>
                </a:solidFill>
                <a:latin typeface="Carlito"/>
                <a:cs typeface="Carlito"/>
              </a:rPr>
              <a:t>mutable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objects that can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change their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values.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354965" indent="-342900">
              <a:spcBef>
                <a:spcPts val="1080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list contains items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separated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by </a:t>
            </a:r>
            <a:r>
              <a:rPr sz="2000" i="1" spc="-5" dirty="0">
                <a:solidFill>
                  <a:prstClr val="black"/>
                </a:solidFill>
                <a:latin typeface="Carlito"/>
                <a:cs typeface="Carlito"/>
              </a:rPr>
              <a:t>commas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and enclosed within </a:t>
            </a:r>
            <a:r>
              <a:rPr sz="2000" i="1" spc="-5" dirty="0">
                <a:solidFill>
                  <a:prstClr val="black"/>
                </a:solidFill>
                <a:latin typeface="Carlito"/>
                <a:cs typeface="Carlito"/>
              </a:rPr>
              <a:t>square</a:t>
            </a:r>
            <a:r>
              <a:rPr sz="2000" i="1" spc="5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i="1" spc="-10" dirty="0">
                <a:solidFill>
                  <a:prstClr val="black"/>
                </a:solidFill>
                <a:latin typeface="Carlito"/>
                <a:cs typeface="Carlito"/>
              </a:rPr>
              <a:t>brackets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.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354965" marR="5080" indent="-342900">
              <a:spcBef>
                <a:spcPts val="1080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List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indexes like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strings starting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at </a:t>
            </a:r>
            <a:r>
              <a:rPr sz="2000" b="1" dirty="0">
                <a:solidFill>
                  <a:srgbClr val="CC9A1A"/>
                </a:solidFill>
                <a:latin typeface="Carlito"/>
                <a:cs typeface="Carlito"/>
              </a:rPr>
              <a:t>0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beginning of the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list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working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their </a:t>
            </a:r>
            <a:r>
              <a:rPr sz="2000" spc="-25" dirty="0">
                <a:solidFill>
                  <a:prstClr val="black"/>
                </a:solidFill>
                <a:latin typeface="Carlito"/>
                <a:cs typeface="Carlito"/>
              </a:rPr>
              <a:t>way 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from </a:t>
            </a:r>
            <a:r>
              <a:rPr sz="2000" b="1" spc="-5" dirty="0">
                <a:solidFill>
                  <a:srgbClr val="CC9A1A"/>
                </a:solidFill>
                <a:latin typeface="Carlito"/>
                <a:cs typeface="Carlito"/>
              </a:rPr>
              <a:t>-1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at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end.</a:t>
            </a:r>
          </a:p>
          <a:p>
            <a:pPr marL="354965" indent="-342900">
              <a:spcBef>
                <a:spcPts val="1085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Similar</a:t>
            </a:r>
            <a:r>
              <a:rPr sz="2000" spc="6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to</a:t>
            </a:r>
            <a:r>
              <a:rPr sz="2000" spc="6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strings,</a:t>
            </a:r>
            <a:r>
              <a:rPr sz="2000" spc="5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Lists</a:t>
            </a:r>
            <a:r>
              <a:rPr sz="2000" spc="6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operations</a:t>
            </a:r>
            <a:r>
              <a:rPr sz="2000" spc="5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include</a:t>
            </a:r>
            <a:r>
              <a:rPr sz="2000" spc="4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arlito"/>
                <a:cs typeface="Carlito"/>
              </a:rPr>
              <a:t>slicing</a:t>
            </a:r>
            <a:r>
              <a:rPr sz="2000" b="1" spc="5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([</a:t>
            </a:r>
            <a:r>
              <a:rPr sz="2000" spc="4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]</a:t>
            </a:r>
            <a:r>
              <a:rPr sz="2000" spc="3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[:])</a:t>
            </a:r>
            <a:r>
              <a:rPr sz="2000" spc="5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,</a:t>
            </a:r>
            <a:r>
              <a:rPr sz="2000" spc="5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prstClr val="black"/>
                </a:solidFill>
                <a:latin typeface="Carlito"/>
                <a:cs typeface="Carlito"/>
              </a:rPr>
              <a:t>concatenation</a:t>
            </a:r>
            <a:r>
              <a:rPr sz="2000" b="1" spc="5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(+),</a:t>
            </a:r>
            <a:r>
              <a:rPr sz="2000" b="1" spc="-5" dirty="0">
                <a:solidFill>
                  <a:prstClr val="black"/>
                </a:solidFill>
                <a:latin typeface="Carlito"/>
                <a:cs typeface="Carlito"/>
              </a:rPr>
              <a:t>repetition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(*), and </a:t>
            </a:r>
            <a:r>
              <a:rPr sz="2000" b="1" spc="-5" dirty="0">
                <a:solidFill>
                  <a:prstClr val="black"/>
                </a:solidFill>
                <a:latin typeface="Carlito"/>
                <a:cs typeface="Carlito"/>
              </a:rPr>
              <a:t>membership</a:t>
            </a:r>
            <a:r>
              <a:rPr sz="2000" b="1" spc="-4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(in).</a:t>
            </a:r>
          </a:p>
          <a:p>
            <a:pPr marL="354965" indent="-342900">
              <a:spcBef>
                <a:spcPts val="1080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example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shows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how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sz="2000" i="1" spc="-5" dirty="0">
                <a:solidFill>
                  <a:prstClr val="black"/>
                </a:solidFill>
                <a:latin typeface="Carlito"/>
                <a:cs typeface="Carlito"/>
              </a:rPr>
              <a:t>access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, </a:t>
            </a:r>
            <a:r>
              <a:rPr sz="2000" i="1" spc="-5" dirty="0">
                <a:solidFill>
                  <a:prstClr val="black"/>
                </a:solidFill>
                <a:latin typeface="Carlito"/>
                <a:cs typeface="Carlito"/>
              </a:rPr>
              <a:t>update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and </a:t>
            </a:r>
            <a:r>
              <a:rPr sz="2000" i="1" spc="-10" dirty="0">
                <a:solidFill>
                  <a:prstClr val="black"/>
                </a:solidFill>
                <a:latin typeface="Carlito"/>
                <a:cs typeface="Carlito"/>
              </a:rPr>
              <a:t>delete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list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 elements</a:t>
            </a:r>
            <a:r>
              <a:rPr sz="2000" spc="-5" dirty="0" smtClean="0">
                <a:solidFill>
                  <a:prstClr val="black"/>
                </a:solidFill>
                <a:latin typeface="Carlito"/>
                <a:cs typeface="Carlito"/>
              </a:rPr>
              <a:t>:</a:t>
            </a:r>
            <a:endParaRPr lang="en-US" sz="2000" spc="-5" dirty="0" smtClean="0">
              <a:solidFill>
                <a:prstClr val="black"/>
              </a:solidFill>
              <a:latin typeface="Carlito"/>
              <a:cs typeface="Carlito"/>
            </a:endParaRPr>
          </a:p>
          <a:p>
            <a:pPr marL="354965" indent="-342900">
              <a:spcBef>
                <a:spcPts val="1080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720" algn="l"/>
              </a:tabLst>
            </a:pPr>
            <a:endParaRPr lang="en-US" sz="2000" spc="-5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354965" indent="-342900">
              <a:spcBef>
                <a:spcPts val="1080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720" algn="l"/>
              </a:tabLst>
            </a:pPr>
            <a:endParaRPr lang="en-US" sz="2000" spc="-5" dirty="0" smtClean="0">
              <a:solidFill>
                <a:prstClr val="black"/>
              </a:solidFill>
              <a:latin typeface="Carlito"/>
              <a:cs typeface="Carlito"/>
            </a:endParaRPr>
          </a:p>
          <a:p>
            <a:pPr marL="354965" indent="-342900">
              <a:spcBef>
                <a:spcPts val="1080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720" algn="l"/>
              </a:tabLst>
            </a:pPr>
            <a:endParaRPr lang="en-US" sz="2000" spc="-5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354965" indent="-342900">
              <a:spcBef>
                <a:spcPts val="1080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720" algn="l"/>
              </a:tabLst>
            </a:pPr>
            <a:endParaRPr lang="en-US" sz="2000" spc="-5" dirty="0" smtClean="0">
              <a:solidFill>
                <a:prstClr val="black"/>
              </a:solidFill>
              <a:latin typeface="Carlito"/>
              <a:cs typeface="Carlito"/>
            </a:endParaRPr>
          </a:p>
          <a:p>
            <a:pPr marL="354965" indent="-342900">
              <a:spcBef>
                <a:spcPts val="1080"/>
              </a:spcBef>
              <a:buClr>
                <a:srgbClr val="CC9A1A"/>
              </a:buClr>
              <a:buSzPct val="145000"/>
              <a:buFont typeface="Wingdings" panose="05000000000000000000" pitchFamily="2" charset="2"/>
              <a:buChar char="§"/>
              <a:tabLst>
                <a:tab pos="299720" algn="l"/>
              </a:tabLst>
            </a:pP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49" y="4673176"/>
            <a:ext cx="5975797" cy="204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3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26742" y="364376"/>
            <a:ext cx="9704069" cy="5137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Li</a:t>
            </a:r>
            <a:r>
              <a:rPr spc="-30" dirty="0"/>
              <a:t>s</a:t>
            </a:r>
            <a:r>
              <a:rPr dirty="0"/>
              <a:t>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59076" y="1137361"/>
            <a:ext cx="94862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spcBef>
                <a:spcPts val="9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Lists</a:t>
            </a:r>
            <a:r>
              <a:rPr sz="2200" spc="12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prstClr val="black"/>
                </a:solidFill>
                <a:latin typeface="Carlito"/>
                <a:cs typeface="Carlito"/>
              </a:rPr>
              <a:t>can</a:t>
            </a:r>
            <a:r>
              <a:rPr sz="2200" spc="12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prstClr val="black"/>
                </a:solidFill>
                <a:latin typeface="Carlito"/>
                <a:cs typeface="Carlito"/>
              </a:rPr>
              <a:t>have</a:t>
            </a:r>
            <a:r>
              <a:rPr sz="2200" spc="12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sublists</a:t>
            </a:r>
            <a:r>
              <a:rPr sz="2200" spc="12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as</a:t>
            </a:r>
            <a:r>
              <a:rPr sz="2200" spc="13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elements</a:t>
            </a:r>
            <a:r>
              <a:rPr sz="2200" spc="13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and</a:t>
            </a:r>
            <a:r>
              <a:rPr sz="2200" spc="114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these</a:t>
            </a:r>
            <a:r>
              <a:rPr sz="2200" spc="13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sublists</a:t>
            </a:r>
            <a:r>
              <a:rPr sz="2200" spc="12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prstClr val="black"/>
                </a:solidFill>
                <a:latin typeface="Carlito"/>
                <a:cs typeface="Carlito"/>
              </a:rPr>
              <a:t>may</a:t>
            </a:r>
            <a:r>
              <a:rPr sz="2200" spc="13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prstClr val="black"/>
                </a:solidFill>
                <a:latin typeface="Carlito"/>
                <a:cs typeface="Carlito"/>
              </a:rPr>
              <a:t>contain</a:t>
            </a:r>
            <a:r>
              <a:rPr sz="2200" spc="114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other</a:t>
            </a:r>
            <a:r>
              <a:rPr sz="2200" spc="13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sublists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/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as</a:t>
            </a:r>
            <a:r>
              <a:rPr sz="2200" spc="-9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well.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9076" y="3277616"/>
            <a:ext cx="3879724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Common List</a:t>
            </a:r>
            <a:r>
              <a:rPr sz="2200" b="1" spc="-35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Functions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99915" y="1741932"/>
            <a:ext cx="4889500" cy="1066800"/>
            <a:chOff x="3899915" y="1741932"/>
            <a:chExt cx="4889500" cy="1066800"/>
          </a:xfrm>
        </p:grpSpPr>
        <p:sp>
          <p:nvSpPr>
            <p:cNvPr id="9" name="object 9"/>
            <p:cNvSpPr/>
            <p:nvPr/>
          </p:nvSpPr>
          <p:spPr>
            <a:xfrm>
              <a:off x="3899915" y="1741932"/>
              <a:ext cx="4888992" cy="1066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935856" y="1778635"/>
              <a:ext cx="4762500" cy="939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931157" y="1773809"/>
              <a:ext cx="4772025" cy="949325"/>
            </a:xfrm>
            <a:custGeom>
              <a:avLst/>
              <a:gdLst/>
              <a:ahLst/>
              <a:cxnLst/>
              <a:rect l="l" t="t" r="r" b="b"/>
              <a:pathLst>
                <a:path w="4772025" h="949325">
                  <a:moveTo>
                    <a:pt x="0" y="949325"/>
                  </a:moveTo>
                  <a:lnTo>
                    <a:pt x="4772024" y="949325"/>
                  </a:lnTo>
                  <a:lnTo>
                    <a:pt x="4772024" y="0"/>
                  </a:lnTo>
                  <a:lnTo>
                    <a:pt x="0" y="0"/>
                  </a:lnTo>
                  <a:lnTo>
                    <a:pt x="0" y="949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>
            <p:extLst/>
          </p:nvPr>
        </p:nvGraphicFramePr>
        <p:xfrm>
          <a:off x="3016774" y="3733800"/>
          <a:ext cx="5678170" cy="20991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9585"/>
                <a:gridCol w="3918585"/>
              </a:tblGrid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Function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cmp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(list1,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 list2)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Compares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elements of both</a:t>
                      </a:r>
                      <a:r>
                        <a:rPr sz="1600" spc="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lists.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3571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len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(list)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Gives 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total length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of the</a:t>
                      </a:r>
                      <a:r>
                        <a:rPr sz="16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list.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3571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max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(list)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item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from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the list 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with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max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value.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3572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min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(list)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item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from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the list 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with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min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value.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3571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list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(tuple)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Converts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 tuple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into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list.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</a:tbl>
          </a:graphicData>
        </a:graphic>
      </p:graphicFrame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67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97152" y="231394"/>
            <a:ext cx="9733660" cy="5137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Li</a:t>
            </a:r>
            <a:r>
              <a:rPr spc="-30" dirty="0"/>
              <a:t>s</a:t>
            </a:r>
            <a:r>
              <a:rPr dirty="0"/>
              <a:t>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59076" y="1135761"/>
            <a:ext cx="319392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spcBef>
                <a:spcPts val="105"/>
              </a:spcBef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b="1" spc="-5" dirty="0">
                <a:solidFill>
                  <a:srgbClr val="CC9A1A"/>
                </a:solidFill>
                <a:latin typeface="Carlito"/>
                <a:cs typeface="Carlito"/>
              </a:rPr>
              <a:t>Common List</a:t>
            </a:r>
            <a:r>
              <a:rPr sz="2000" b="1" spc="-95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CC9A1A"/>
                </a:solidFill>
                <a:latin typeface="Carlito"/>
                <a:cs typeface="Carlito"/>
              </a:rPr>
              <a:t>Methods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9076" y="4367296"/>
            <a:ext cx="8197215" cy="788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9085" indent="-287020">
              <a:spcBef>
                <a:spcPts val="700"/>
              </a:spcBef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b="1" spc="-5" dirty="0">
                <a:solidFill>
                  <a:srgbClr val="CC9A1A"/>
                </a:solidFill>
                <a:latin typeface="Carlito"/>
                <a:cs typeface="Carlito"/>
              </a:rPr>
              <a:t>List</a:t>
            </a:r>
            <a:r>
              <a:rPr sz="2000" b="1" spc="-25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CC9A1A"/>
                </a:solidFill>
                <a:latin typeface="Carlito"/>
                <a:cs typeface="Carlito"/>
              </a:rPr>
              <a:t>Comprehensions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469900">
              <a:spcBef>
                <a:spcPts val="605"/>
              </a:spcBef>
            </a:pP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Each list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comprehension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consists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an </a:t>
            </a:r>
            <a:r>
              <a:rPr sz="2000" b="1" spc="-10" dirty="0">
                <a:solidFill>
                  <a:prstClr val="black"/>
                </a:solidFill>
                <a:latin typeface="Carlito"/>
                <a:cs typeface="Carlito"/>
              </a:rPr>
              <a:t>expression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followed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by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2000" b="1" spc="-15" dirty="0">
                <a:solidFill>
                  <a:prstClr val="black"/>
                </a:solidFill>
                <a:latin typeface="Carlito"/>
                <a:cs typeface="Carlito"/>
              </a:rPr>
              <a:t>for</a:t>
            </a:r>
            <a:r>
              <a:rPr sz="2000" b="1" spc="13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clause.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/>
          </p:nvPr>
        </p:nvGraphicFramePr>
        <p:xfrm>
          <a:off x="4953000" y="1242391"/>
          <a:ext cx="6419850" cy="31704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1350"/>
                <a:gridCol w="4508500"/>
              </a:tblGrid>
              <a:tr h="3547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Method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</a:tr>
              <a:tr h="3548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list.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append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(obj)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Appends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object obj to</a:t>
                      </a:r>
                      <a:r>
                        <a:rPr sz="1600" spc="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list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3547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list.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insert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(index,</a:t>
                      </a:r>
                      <a:r>
                        <a:rPr sz="16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obj)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Inserts object obj into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list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at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offset</a:t>
                      </a:r>
                      <a:r>
                        <a:rPr sz="1600" spc="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index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3547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list.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count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(obj)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count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how many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times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obj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occurs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600" spc="1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list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3547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list.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index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(obj)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lowest index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in list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that obj</a:t>
                      </a:r>
                      <a:r>
                        <a:rPr sz="16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appears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3547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list.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remove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(obj)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Removes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object obj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from</a:t>
                      </a:r>
                      <a:r>
                        <a:rPr sz="1600" spc="10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list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3547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list.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reverse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Reverses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objects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of list in</a:t>
                      </a:r>
                      <a:r>
                        <a:rPr sz="1600" spc="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place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3547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list.</a:t>
                      </a:r>
                      <a:r>
                        <a:rPr sz="1600" b="1" spc="-5" dirty="0">
                          <a:latin typeface="Carlito"/>
                          <a:cs typeface="Carlito"/>
                        </a:rPr>
                        <a:t>sort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()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Sorts objects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of list in</a:t>
                      </a:r>
                      <a:r>
                        <a:rPr sz="16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place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4128515" y="5172455"/>
            <a:ext cx="4277995" cy="1472565"/>
            <a:chOff x="4128515" y="5172455"/>
            <a:chExt cx="4277995" cy="1472565"/>
          </a:xfrm>
        </p:grpSpPr>
        <p:sp>
          <p:nvSpPr>
            <p:cNvPr id="10" name="object 10"/>
            <p:cNvSpPr/>
            <p:nvPr/>
          </p:nvSpPr>
          <p:spPr>
            <a:xfrm>
              <a:off x="4128515" y="5172455"/>
              <a:ext cx="4277868" cy="14721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164075" y="5207990"/>
              <a:ext cx="4152900" cy="134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159377" y="5203228"/>
            <a:ext cx="4162425" cy="1355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spcBef>
                <a:spcPts val="55"/>
              </a:spcBef>
            </a:pPr>
            <a:endParaRPr sz="14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235200"/>
            <a:r>
              <a:rPr sz="14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List</a:t>
            </a:r>
            <a:r>
              <a:rPr sz="1400" spc="-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comprehension</a:t>
            </a:r>
            <a:endParaRPr sz="140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15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505" y="98961"/>
            <a:ext cx="10091906" cy="49244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…</a:t>
            </a:r>
            <a:r>
              <a:rPr lang="en-GB" dirty="0"/>
              <a:t>Li</a:t>
            </a:r>
            <a:r>
              <a:rPr lang="en-GB" spc="-30" dirty="0"/>
              <a:t>s</a:t>
            </a:r>
            <a:r>
              <a:rPr lang="en-GB" dirty="0"/>
              <a:t>ts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505" y="866900"/>
            <a:ext cx="10091906" cy="584265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1"/>
            <a:r>
              <a:rPr lang="en-US" sz="2000" b="1" u="sng" dirty="0" smtClean="0">
                <a:latin typeface="Garamond" panose="02020404030301010803" pitchFamily="18" charset="0"/>
              </a:rPr>
              <a:t>Example</a:t>
            </a:r>
            <a:r>
              <a:rPr lang="en-US" sz="2000" b="1" u="sng" dirty="0">
                <a:latin typeface="Garamond" panose="02020404030301010803" pitchFamily="18" charset="0"/>
              </a:rPr>
              <a:t>:  </a:t>
            </a:r>
            <a:endParaRPr lang="en-US" sz="2000" b="1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66" y="1219201"/>
            <a:ext cx="9095439" cy="509306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48372" y="6312266"/>
            <a:ext cx="512638" cy="365125"/>
          </a:xfrm>
          <a:prstGeom prst="rect">
            <a:avLst/>
          </a:prstGeom>
        </p:spPr>
        <p:txBody>
          <a:bodyPr/>
          <a:lstStyle/>
          <a:p>
            <a:fld id="{8D4549DF-D7F8-444F-AB86-C47D854E88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98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6677" y="231394"/>
            <a:ext cx="10393249" cy="5137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Python </a:t>
            </a:r>
            <a:r>
              <a:rPr spc="-10" dirty="0"/>
              <a:t>Reserved</a:t>
            </a:r>
            <a:r>
              <a:rPr spc="-65" dirty="0"/>
              <a:t> </a:t>
            </a:r>
            <a:r>
              <a:rPr spc="-30" dirty="0"/>
              <a:t>Words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16677" y="1298575"/>
            <a:ext cx="10393250" cy="54508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Wingdings" panose="05000000000000000000" pitchFamily="2" charset="2"/>
              <a:buChar char="§"/>
            </a:pPr>
            <a:r>
              <a:rPr sz="2000" spc="-6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</a:t>
            </a:r>
            <a:r>
              <a:rPr sz="2000" spc="-15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5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keyword</a:t>
            </a:r>
            <a:r>
              <a:rPr sz="2000" spc="-15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8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is</a:t>
            </a:r>
            <a:r>
              <a:rPr sz="2000" spc="-16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7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one</a:t>
            </a:r>
            <a:r>
              <a:rPr sz="2000" spc="-16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2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that</a:t>
            </a:r>
            <a:r>
              <a:rPr sz="2000" spc="-15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10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means</a:t>
            </a:r>
            <a:r>
              <a:rPr sz="2000" spc="-14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4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something</a:t>
            </a:r>
            <a:r>
              <a:rPr sz="2000" spc="-18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4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to</a:t>
            </a:r>
            <a:r>
              <a:rPr sz="2000" spc="-14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1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the</a:t>
            </a:r>
            <a:r>
              <a:rPr sz="2000" spc="-15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7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language.</a:t>
            </a:r>
            <a:r>
              <a:rPr sz="2000" spc="-18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endParaRPr lang="en-US" sz="2000" spc="-185" dirty="0" smtClean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355600" marR="5080" indent="-342900">
              <a:spcBef>
                <a:spcPts val="105"/>
              </a:spcBef>
              <a:buFont typeface="Wingdings" panose="05000000000000000000" pitchFamily="2" charset="2"/>
              <a:buChar char="§"/>
            </a:pPr>
            <a:r>
              <a:rPr sz="2000" spc="-60" dirty="0" smtClean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In</a:t>
            </a:r>
            <a:r>
              <a:rPr sz="2000" spc="-170" dirty="0" smtClean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2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other</a:t>
            </a:r>
            <a:r>
              <a:rPr sz="2000" spc="-15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5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words,</a:t>
            </a:r>
            <a:r>
              <a:rPr sz="2000" spc="-15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6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you</a:t>
            </a:r>
            <a:r>
              <a:rPr sz="2000" spc="-16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4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can’t</a:t>
            </a:r>
            <a:r>
              <a:rPr sz="2000" spc="-16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13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use</a:t>
            </a:r>
            <a:r>
              <a:rPr sz="2000" spc="-15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13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  </a:t>
            </a:r>
            <a:r>
              <a:rPr sz="2000" spc="-8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reserved</a:t>
            </a:r>
            <a:r>
              <a:rPr sz="2000" spc="-15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2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word</a:t>
            </a:r>
            <a:r>
              <a:rPr sz="2000" spc="-16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16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as</a:t>
            </a:r>
            <a:r>
              <a:rPr sz="2000" spc="-17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the</a:t>
            </a:r>
            <a:r>
              <a:rPr sz="2000" spc="-16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8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name</a:t>
            </a:r>
            <a:r>
              <a:rPr sz="2000" spc="-18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1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of</a:t>
            </a:r>
            <a:r>
              <a:rPr sz="2000" spc="-16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13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</a:t>
            </a:r>
            <a:r>
              <a:rPr sz="2000" spc="-15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5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variable,</a:t>
            </a:r>
            <a:r>
              <a:rPr sz="2000" spc="-18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13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</a:t>
            </a:r>
            <a:r>
              <a:rPr sz="2000" spc="-15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2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function,</a:t>
            </a:r>
            <a:r>
              <a:rPr sz="2000" spc="-17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13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</a:t>
            </a:r>
            <a:r>
              <a:rPr sz="2000" spc="-17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11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class,</a:t>
            </a:r>
            <a:r>
              <a:rPr sz="2000" spc="-18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2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or</a:t>
            </a:r>
            <a:r>
              <a:rPr sz="2000" spc="-16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13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</a:t>
            </a:r>
            <a:r>
              <a:rPr sz="2000" spc="-15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5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module.</a:t>
            </a:r>
            <a:r>
              <a:rPr sz="2000" spc="-229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endParaRPr lang="en-US" sz="2000" spc="-229" dirty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355600" marR="5080" indent="-342900">
              <a:spcBef>
                <a:spcPts val="105"/>
              </a:spcBef>
              <a:buFont typeface="Wingdings" panose="05000000000000000000" pitchFamily="2" charset="2"/>
              <a:buChar char="§"/>
            </a:pPr>
            <a:r>
              <a:rPr sz="2000" spc="-1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All</a:t>
            </a:r>
            <a:r>
              <a:rPr sz="2000" spc="-17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the</a:t>
            </a:r>
            <a:r>
              <a:rPr sz="2000" spc="-16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4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Python  </a:t>
            </a:r>
            <a:r>
              <a:rPr sz="2000" spc="-7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keywords</a:t>
            </a:r>
            <a:r>
              <a:rPr sz="2000" spc="-15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4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contain</a:t>
            </a:r>
            <a:r>
              <a:rPr sz="2000" spc="-18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8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lowercase</a:t>
            </a:r>
            <a:r>
              <a:rPr sz="2000" spc="-17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20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letters</a:t>
            </a:r>
            <a:r>
              <a:rPr sz="2000" spc="-14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sz="2000" spc="-55" dirty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only</a:t>
            </a:r>
            <a:r>
              <a:rPr sz="2000" spc="-55" dirty="0" smtClean="0">
                <a:solidFill>
                  <a:prstClr val="black"/>
                </a:solidFill>
                <a:latin typeface="Garamond" panose="02020404030301010803" pitchFamily="18" charset="0"/>
                <a:cs typeface="Arial"/>
              </a:rPr>
              <a:t>.</a:t>
            </a:r>
            <a:endParaRPr lang="en-US" sz="2000" spc="-55" dirty="0" smtClean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355600" marR="5080" indent="-342900">
              <a:spcBef>
                <a:spcPts val="105"/>
              </a:spcBef>
              <a:buFont typeface="Wingdings" panose="05000000000000000000" pitchFamily="2" charset="2"/>
              <a:buChar char="§"/>
            </a:pPr>
            <a:endParaRPr lang="en-US" sz="2000" spc="-55" dirty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355600" marR="5080" indent="-342900">
              <a:spcBef>
                <a:spcPts val="105"/>
              </a:spcBef>
              <a:buFont typeface="Wingdings" panose="05000000000000000000" pitchFamily="2" charset="2"/>
              <a:buChar char="§"/>
            </a:pPr>
            <a:endParaRPr lang="en-US" sz="2000" spc="-55" dirty="0" smtClean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355600" marR="5080" indent="-342900">
              <a:spcBef>
                <a:spcPts val="105"/>
              </a:spcBef>
              <a:buFont typeface="Wingdings" panose="05000000000000000000" pitchFamily="2" charset="2"/>
              <a:buChar char="§"/>
            </a:pPr>
            <a:endParaRPr lang="en-US" sz="2000" spc="-55" dirty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355600" marR="5080" indent="-342900">
              <a:spcBef>
                <a:spcPts val="105"/>
              </a:spcBef>
              <a:buFont typeface="Wingdings" panose="05000000000000000000" pitchFamily="2" charset="2"/>
              <a:buChar char="§"/>
            </a:pPr>
            <a:endParaRPr lang="en-US" sz="2000" spc="-55" dirty="0" smtClean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355600" marR="5080" indent="-342900">
              <a:spcBef>
                <a:spcPts val="105"/>
              </a:spcBef>
              <a:buFont typeface="Wingdings" panose="05000000000000000000" pitchFamily="2" charset="2"/>
              <a:buChar char="§"/>
            </a:pPr>
            <a:endParaRPr lang="en-US" sz="2000" spc="-55" dirty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355600" marR="5080" indent="-342900">
              <a:spcBef>
                <a:spcPts val="105"/>
              </a:spcBef>
              <a:buFont typeface="Wingdings" panose="05000000000000000000" pitchFamily="2" charset="2"/>
              <a:buChar char="§"/>
            </a:pPr>
            <a:endParaRPr lang="en-US" sz="2000" spc="-55" dirty="0" smtClean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355600" marR="5080" indent="-342900">
              <a:spcBef>
                <a:spcPts val="105"/>
              </a:spcBef>
              <a:buFont typeface="Wingdings" panose="05000000000000000000" pitchFamily="2" charset="2"/>
              <a:buChar char="§"/>
            </a:pPr>
            <a:endParaRPr lang="en-US" sz="2000" spc="-55" dirty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355600" marR="5080" indent="-342900">
              <a:spcBef>
                <a:spcPts val="105"/>
              </a:spcBef>
              <a:buFont typeface="Wingdings" panose="05000000000000000000" pitchFamily="2" charset="2"/>
              <a:buChar char="§"/>
            </a:pPr>
            <a:endParaRPr lang="en-US" sz="2000" spc="-55" dirty="0" smtClean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355600" marR="5080" indent="-342900">
              <a:spcBef>
                <a:spcPts val="105"/>
              </a:spcBef>
              <a:buFont typeface="Wingdings" panose="05000000000000000000" pitchFamily="2" charset="2"/>
              <a:buChar char="§"/>
            </a:pPr>
            <a:endParaRPr lang="en-US" sz="2000" spc="-55" dirty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355600" marR="5080" indent="-342900">
              <a:spcBef>
                <a:spcPts val="105"/>
              </a:spcBef>
              <a:buFont typeface="Wingdings" panose="05000000000000000000" pitchFamily="2" charset="2"/>
              <a:buChar char="§"/>
            </a:pPr>
            <a:endParaRPr lang="en-US" sz="2000" spc="-55" dirty="0" smtClean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355600" marR="5080" indent="-342900">
              <a:spcBef>
                <a:spcPts val="105"/>
              </a:spcBef>
              <a:buFont typeface="Wingdings" panose="05000000000000000000" pitchFamily="2" charset="2"/>
              <a:buChar char="§"/>
            </a:pPr>
            <a:endParaRPr lang="en-US" sz="2000" spc="-55" dirty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355600" marR="5080" indent="-342900">
              <a:spcBef>
                <a:spcPts val="105"/>
              </a:spcBef>
              <a:buFont typeface="Wingdings" panose="05000000000000000000" pitchFamily="2" charset="2"/>
              <a:buChar char="§"/>
            </a:pPr>
            <a:endParaRPr lang="en-US" sz="2000" spc="-55" dirty="0" smtClean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355600" marR="5080" indent="-342900">
              <a:spcBef>
                <a:spcPts val="105"/>
              </a:spcBef>
              <a:buFont typeface="Wingdings" panose="05000000000000000000" pitchFamily="2" charset="2"/>
              <a:buChar char="§"/>
            </a:pPr>
            <a:endParaRPr lang="en-US" sz="2000" spc="-55" dirty="0" smtClean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  <a:p>
            <a:pPr marL="355600" marR="5080" indent="-342900">
              <a:spcBef>
                <a:spcPts val="105"/>
              </a:spcBef>
              <a:buFont typeface="Wingdings" panose="05000000000000000000" pitchFamily="2" charset="2"/>
              <a:buChar char="§"/>
            </a:pPr>
            <a:endParaRPr sz="2000" dirty="0">
              <a:solidFill>
                <a:prstClr val="black"/>
              </a:solidFill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621" y="2548287"/>
            <a:ext cx="4907705" cy="41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97152" y="231394"/>
            <a:ext cx="9756648" cy="5137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pc="-175" dirty="0" smtClean="0"/>
              <a:t>4. </a:t>
            </a:r>
            <a:r>
              <a:rPr spc="-175" dirty="0" smtClean="0"/>
              <a:t>T</a:t>
            </a:r>
            <a:r>
              <a:rPr dirty="0" smtClean="0"/>
              <a:t>uples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625600" y="1219326"/>
            <a:ext cx="9728200" cy="1383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  <a:tab pos="1162685" algn="l"/>
                <a:tab pos="1950720" algn="l"/>
                <a:tab pos="2414270" algn="l"/>
                <a:tab pos="3696335" algn="l"/>
                <a:tab pos="4572635" algn="l"/>
                <a:tab pos="5124450" algn="l"/>
                <a:tab pos="5965825" algn="l"/>
                <a:tab pos="6354445" algn="l"/>
                <a:tab pos="7355840" algn="l"/>
                <a:tab pos="8573770" algn="l"/>
                <a:tab pos="9190990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Python	</a:t>
            </a:r>
            <a:r>
              <a:rPr sz="2000" spc="-25" dirty="0">
                <a:solidFill>
                  <a:prstClr val="black"/>
                </a:solidFill>
                <a:latin typeface="Carlito"/>
                <a:cs typeface="Carlito"/>
              </a:rPr>
              <a:t>Tuples	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are	</a:t>
            </a:r>
            <a:r>
              <a:rPr sz="2000" b="1" spc="-10" dirty="0">
                <a:solidFill>
                  <a:srgbClr val="CC9A1A"/>
                </a:solidFill>
                <a:latin typeface="Carlito"/>
                <a:cs typeface="Carlito"/>
              </a:rPr>
              <a:t>Immutable	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objects	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that	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cannot	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be	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changed	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once </a:t>
            </a:r>
            <a:r>
              <a:rPr sz="2000" spc="9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they	</a:t>
            </a:r>
            <a:r>
              <a:rPr sz="2000" spc="-20" dirty="0">
                <a:solidFill>
                  <a:prstClr val="black"/>
                </a:solidFill>
                <a:latin typeface="Carlito"/>
                <a:cs typeface="Carlito"/>
              </a:rPr>
              <a:t>have	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been</a:t>
            </a:r>
            <a:r>
              <a:rPr lang="en-US" sz="200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created.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marR="5080" indent="-287020"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tuple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contains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items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separated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by </a:t>
            </a:r>
            <a:r>
              <a:rPr sz="2000" i="1" spc="-5" dirty="0">
                <a:solidFill>
                  <a:prstClr val="black"/>
                </a:solidFill>
                <a:latin typeface="Carlito"/>
                <a:cs typeface="Carlito"/>
              </a:rPr>
              <a:t>commas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enclosed in </a:t>
            </a:r>
            <a:r>
              <a:rPr sz="2000" i="1" spc="-10" dirty="0">
                <a:solidFill>
                  <a:prstClr val="black"/>
                </a:solidFill>
                <a:latin typeface="Carlito"/>
                <a:cs typeface="Carlito"/>
              </a:rPr>
              <a:t>parentheses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of 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square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brackets.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81400" y="2602356"/>
            <a:ext cx="5370830" cy="1356360"/>
            <a:chOff x="3707891" y="2337816"/>
            <a:chExt cx="5370830" cy="1356360"/>
          </a:xfrm>
        </p:grpSpPr>
        <p:sp>
          <p:nvSpPr>
            <p:cNvPr id="8" name="object 8"/>
            <p:cNvSpPr/>
            <p:nvPr/>
          </p:nvSpPr>
          <p:spPr>
            <a:xfrm>
              <a:off x="3707891" y="2337816"/>
              <a:ext cx="5370575" cy="13563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743705" y="2373807"/>
              <a:ext cx="5245100" cy="12300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739006" y="2369108"/>
              <a:ext cx="5254625" cy="1240155"/>
            </a:xfrm>
            <a:custGeom>
              <a:avLst/>
              <a:gdLst/>
              <a:ahLst/>
              <a:cxnLst/>
              <a:rect l="l" t="t" r="r" b="b"/>
              <a:pathLst>
                <a:path w="5254625" h="1240154">
                  <a:moveTo>
                    <a:pt x="0" y="1239596"/>
                  </a:moveTo>
                  <a:lnTo>
                    <a:pt x="5254625" y="1239596"/>
                  </a:lnTo>
                  <a:lnTo>
                    <a:pt x="5254625" y="0"/>
                  </a:lnTo>
                  <a:lnTo>
                    <a:pt x="0" y="0"/>
                  </a:lnTo>
                  <a:lnTo>
                    <a:pt x="0" y="12395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419600" y="2738119"/>
            <a:ext cx="10668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4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access</a:t>
            </a:r>
            <a:endParaRPr sz="14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1342" y="3694176"/>
            <a:ext cx="9729470" cy="33066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349375" algn="r"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Carlito"/>
                <a:cs typeface="Carlito"/>
              </a:rPr>
              <a:t>No</a:t>
            </a:r>
            <a:r>
              <a:rPr sz="1400" spc="-1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arlito"/>
                <a:cs typeface="Carlito"/>
              </a:rPr>
              <a:t>update</a:t>
            </a:r>
            <a:endParaRPr sz="14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indent="-287020">
              <a:spcBef>
                <a:spcPts val="37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50" dirty="0">
                <a:solidFill>
                  <a:prstClr val="black"/>
                </a:solidFill>
                <a:latin typeface="Carlito"/>
                <a:cs typeface="Carlito"/>
              </a:rPr>
              <a:t>You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can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update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an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existing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tuple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by (re)assigning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variable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another</a:t>
            </a:r>
            <a:r>
              <a:rPr sz="2000" spc="7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tuple.</a:t>
            </a:r>
          </a:p>
          <a:p>
            <a:pPr marL="299085" indent="-287020"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20" dirty="0">
                <a:solidFill>
                  <a:prstClr val="black"/>
                </a:solidFill>
                <a:latin typeface="Carlito"/>
                <a:cs typeface="Carlito"/>
              </a:rPr>
              <a:t>Tuples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are </a:t>
            </a:r>
            <a:r>
              <a:rPr sz="2000" b="1" spc="-15" dirty="0">
                <a:solidFill>
                  <a:prstClr val="black"/>
                </a:solidFill>
                <a:latin typeface="Carlito"/>
                <a:cs typeface="Carlito"/>
              </a:rPr>
              <a:t>faster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than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lists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and </a:t>
            </a:r>
            <a:r>
              <a:rPr sz="2000" b="1" spc="-10" dirty="0">
                <a:solidFill>
                  <a:prstClr val="black"/>
                </a:solidFill>
                <a:latin typeface="Carlito"/>
                <a:cs typeface="Carlito"/>
              </a:rPr>
              <a:t>protect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your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against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accidental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changes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these</a:t>
            </a:r>
            <a:r>
              <a:rPr sz="2000" spc="15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data.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indent="-287020"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The</a:t>
            </a:r>
            <a:r>
              <a:rPr sz="2000" spc="22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rules</a:t>
            </a:r>
            <a:r>
              <a:rPr sz="2000" spc="22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for</a:t>
            </a:r>
            <a:r>
              <a:rPr sz="2000" spc="22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tuple</a:t>
            </a:r>
            <a:r>
              <a:rPr sz="2000" spc="229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arlito"/>
                <a:cs typeface="Carlito"/>
              </a:rPr>
              <a:t>indices</a:t>
            </a:r>
            <a:r>
              <a:rPr sz="2000" b="1" spc="22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are</a:t>
            </a:r>
            <a:r>
              <a:rPr sz="2000" spc="23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</a:t>
            </a:r>
            <a:r>
              <a:rPr sz="2000" spc="23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same</a:t>
            </a:r>
            <a:r>
              <a:rPr sz="2000" spc="229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as</a:t>
            </a:r>
            <a:r>
              <a:rPr sz="2000" spc="23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for</a:t>
            </a:r>
            <a:r>
              <a:rPr sz="2000" spc="22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lists</a:t>
            </a:r>
            <a:r>
              <a:rPr sz="2000" spc="23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and</a:t>
            </a:r>
            <a:r>
              <a:rPr sz="2000" spc="22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they</a:t>
            </a:r>
            <a:r>
              <a:rPr sz="2000" spc="229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have</a:t>
            </a:r>
            <a:r>
              <a:rPr sz="2000" spc="23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</a:t>
            </a:r>
            <a:r>
              <a:rPr sz="2000" spc="21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same</a:t>
            </a:r>
            <a:r>
              <a:rPr sz="2000" spc="23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prstClr val="black"/>
                </a:solidFill>
                <a:latin typeface="Carlito"/>
                <a:cs typeface="Carlito"/>
              </a:rPr>
              <a:t>operations, functions</a:t>
            </a:r>
            <a:r>
              <a:rPr sz="2000" b="1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as</a:t>
            </a:r>
            <a:r>
              <a:rPr sz="2000" spc="-2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well.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indent="-287020"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95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write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tuple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containing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single value,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you </a:t>
            </a:r>
            <a:r>
              <a:rPr sz="2000" spc="-20" dirty="0">
                <a:solidFill>
                  <a:prstClr val="black"/>
                </a:solidFill>
                <a:latin typeface="Carlito"/>
                <a:cs typeface="Carlito"/>
              </a:rPr>
              <a:t>have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include a </a:t>
            </a:r>
            <a:r>
              <a:rPr sz="2000" i="1" spc="-5" dirty="0">
                <a:solidFill>
                  <a:prstClr val="black"/>
                </a:solidFill>
                <a:latin typeface="Carlito"/>
                <a:cs typeface="Carlito"/>
              </a:rPr>
              <a:t>comma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,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even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though</a:t>
            </a:r>
            <a:r>
              <a:rPr sz="2000" spc="1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there</a:t>
            </a:r>
            <a:r>
              <a:rPr lang="en-US" sz="200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is only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one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value. </a:t>
            </a:r>
            <a:r>
              <a:rPr sz="2000" spc="5" dirty="0">
                <a:solidFill>
                  <a:srgbClr val="CC9A1A"/>
                </a:solidFill>
                <a:latin typeface="Carlito"/>
                <a:cs typeface="Carlito"/>
              </a:rPr>
              <a:t>e.g.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 = (3,</a:t>
            </a:r>
            <a:r>
              <a:rPr sz="2000" spc="-7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)</a:t>
            </a:r>
            <a:endParaRPr lang="en-US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indent="-287020"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60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407" y="203740"/>
            <a:ext cx="10008391" cy="49244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…</a:t>
            </a:r>
            <a:r>
              <a:rPr lang="en-GB" spc="-175" dirty="0"/>
              <a:t>T</a:t>
            </a:r>
            <a:r>
              <a:rPr lang="en-GB" dirty="0"/>
              <a:t>uples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6408" y="953691"/>
            <a:ext cx="10008391" cy="57357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1"/>
            <a:r>
              <a:rPr lang="en-US" sz="2200" b="1" u="sng" dirty="0" smtClean="0">
                <a:latin typeface="Garamond" panose="02020404030301010803" pitchFamily="18" charset="0"/>
              </a:rPr>
              <a:t>Example</a:t>
            </a:r>
            <a:r>
              <a:rPr lang="en-US" sz="2200" b="1" u="sng" dirty="0">
                <a:latin typeface="Garamond" panose="02020404030301010803" pitchFamily="18" charset="0"/>
              </a:rPr>
              <a:t>:  </a:t>
            </a:r>
            <a:endParaRPr lang="en-US" sz="2200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95400"/>
            <a:ext cx="9067799" cy="5105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049000" y="6218237"/>
            <a:ext cx="512638" cy="365125"/>
          </a:xfrm>
          <a:prstGeom prst="rect">
            <a:avLst/>
          </a:prstGeom>
        </p:spPr>
        <p:txBody>
          <a:bodyPr/>
          <a:lstStyle/>
          <a:p>
            <a:fld id="{8D4549DF-D7F8-444F-AB86-C47D854E88F3}" type="slidenum">
              <a:rPr lang="en-US" sz="1400">
                <a:solidFill>
                  <a:srgbClr val="0070C0"/>
                </a:solidFill>
              </a:rPr>
              <a:pPr/>
              <a:t>16</a:t>
            </a:fld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89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66774" y="1084021"/>
            <a:ext cx="10749026" cy="55912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79095" indent="-287020">
              <a:spcBef>
                <a:spcPts val="100"/>
              </a:spcBef>
              <a:buClr>
                <a:srgbClr val="CC9A1A"/>
              </a:buClr>
              <a:buSzPct val="143750"/>
              <a:buFont typeface="Arial"/>
              <a:buChar char="•"/>
              <a:tabLst>
                <a:tab pos="379095" algn="l"/>
              </a:tabLst>
            </a:pP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Hashing </a:t>
            </a:r>
            <a:r>
              <a:rPr sz="2400" dirty="0">
                <a:solidFill>
                  <a:prstClr val="black"/>
                </a:solidFill>
                <a:latin typeface="Carlito"/>
                <a:cs typeface="Carlito"/>
              </a:rPr>
              <a:t>is a </a:t>
            </a: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technique </a:t>
            </a:r>
            <a:r>
              <a:rPr sz="2400" spc="-10" dirty="0">
                <a:solidFill>
                  <a:prstClr val="black"/>
                </a:solidFill>
                <a:latin typeface="Carlito"/>
                <a:cs typeface="Carlito"/>
              </a:rPr>
              <a:t>that </a:t>
            </a:r>
            <a:r>
              <a:rPr sz="2400" dirty="0">
                <a:solidFill>
                  <a:prstClr val="black"/>
                </a:solidFill>
                <a:latin typeface="Carlito"/>
                <a:cs typeface="Carlito"/>
              </a:rPr>
              <a:t>is </a:t>
            </a: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used </a:t>
            </a:r>
            <a:r>
              <a:rPr sz="2400" spc="-15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uniquely identify </a:t>
            </a:r>
            <a:r>
              <a:rPr sz="2400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specific</a:t>
            </a:r>
            <a:r>
              <a:rPr sz="2400" spc="49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object</a:t>
            </a:r>
            <a:endParaRPr sz="24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378460"/>
            <a:r>
              <a:rPr sz="2400" spc="-15" dirty="0">
                <a:solidFill>
                  <a:prstClr val="black"/>
                </a:solidFill>
                <a:latin typeface="Carlito"/>
                <a:cs typeface="Carlito"/>
              </a:rPr>
              <a:t>from </a:t>
            </a:r>
            <a:r>
              <a:rPr sz="2400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2400" spc="-10" dirty="0">
                <a:solidFill>
                  <a:prstClr val="black"/>
                </a:solidFill>
                <a:latin typeface="Carlito"/>
                <a:cs typeface="Carlito"/>
              </a:rPr>
              <a:t>group </a:t>
            </a: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of similar</a:t>
            </a:r>
            <a:r>
              <a:rPr sz="2400" spc="-1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rlito"/>
                <a:cs typeface="Carlito"/>
              </a:rPr>
              <a:t>objects.</a:t>
            </a:r>
            <a:endParaRPr sz="2400" dirty="0">
              <a:solidFill>
                <a:prstClr val="black"/>
              </a:solidFill>
              <a:latin typeface="Carlito"/>
              <a:cs typeface="Carlito"/>
            </a:endParaRPr>
          </a:p>
          <a:p>
            <a:pPr>
              <a:spcBef>
                <a:spcPts val="45"/>
              </a:spcBef>
            </a:pPr>
            <a:endParaRPr sz="29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355600" indent="-342900" algn="just">
              <a:buFont typeface="Wingdings" panose="05000000000000000000" pitchFamily="2" charset="2"/>
              <a:buChar char="§"/>
            </a:pP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Assume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that </a:t>
            </a:r>
            <a:r>
              <a:rPr sz="2200" spc="-15" dirty="0">
                <a:solidFill>
                  <a:prstClr val="black"/>
                </a:solidFill>
                <a:latin typeface="Carlito"/>
                <a:cs typeface="Carlito"/>
              </a:rPr>
              <a:t>you </a:t>
            </a:r>
            <a:r>
              <a:rPr sz="2200" spc="-20" dirty="0">
                <a:solidFill>
                  <a:prstClr val="black"/>
                </a:solidFill>
                <a:latin typeface="Carlito"/>
                <a:cs typeface="Carlito"/>
              </a:rPr>
              <a:t>have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an object and</a:t>
            </a:r>
            <a:r>
              <a:rPr sz="2200" spc="-229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prstClr val="black"/>
                </a:solidFill>
                <a:latin typeface="Carlito"/>
                <a:cs typeface="Carlito"/>
              </a:rPr>
              <a:t>you want </a:t>
            </a:r>
            <a:r>
              <a:rPr sz="2200" spc="-35" dirty="0">
                <a:solidFill>
                  <a:prstClr val="black"/>
                </a:solidFill>
                <a:latin typeface="Carlito"/>
                <a:cs typeface="Carlito"/>
              </a:rPr>
              <a:t>to</a:t>
            </a:r>
            <a:r>
              <a:rPr lang="en-GB" sz="220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</a:p>
          <a:p>
            <a:pPr marL="12700" algn="just"/>
            <a:r>
              <a:rPr lang="en-GB" sz="2200" spc="-5" dirty="0">
                <a:solidFill>
                  <a:prstClr val="black"/>
                </a:solidFill>
                <a:latin typeface="Carlito"/>
                <a:cs typeface="Carlito"/>
              </a:rPr>
              <a:t>    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assign a </a:t>
            </a:r>
            <a:r>
              <a:rPr sz="2200" spc="-35" dirty="0">
                <a:solidFill>
                  <a:prstClr val="black"/>
                </a:solidFill>
                <a:latin typeface="Carlito"/>
                <a:cs typeface="Carlito"/>
              </a:rPr>
              <a:t>key </a:t>
            </a:r>
            <a:r>
              <a:rPr sz="2200" spc="-20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it </a:t>
            </a:r>
            <a:r>
              <a:rPr sz="2200" spc="-20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prstClr val="black"/>
                </a:solidFill>
                <a:latin typeface="Carlito"/>
                <a:cs typeface="Carlito"/>
              </a:rPr>
              <a:t>make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searching</a:t>
            </a:r>
            <a:r>
              <a:rPr sz="2200" spc="16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prstClr val="black"/>
                </a:solidFill>
                <a:latin typeface="Carlito"/>
                <a:cs typeface="Carlito"/>
              </a:rPr>
              <a:t>easy.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342900" indent="-342900">
              <a:spcBef>
                <a:spcPts val="15"/>
              </a:spcBef>
              <a:buFont typeface="Wingdings" panose="05000000000000000000" pitchFamily="2" charset="2"/>
              <a:buChar char="§"/>
            </a:pPr>
            <a:endParaRPr sz="215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355600" marR="3592195" indent="-342900" algn="just">
              <a:buFont typeface="Wingdings" panose="05000000000000000000" pitchFamily="2" charset="2"/>
              <a:buChar char="§"/>
            </a:pPr>
            <a:r>
              <a:rPr sz="2200" spc="-100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prstClr val="black"/>
                </a:solidFill>
                <a:latin typeface="Carlito"/>
                <a:cs typeface="Carlito"/>
              </a:rPr>
              <a:t>store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sz="2200" spc="-20" dirty="0">
                <a:solidFill>
                  <a:prstClr val="black"/>
                </a:solidFill>
                <a:latin typeface="Carlito"/>
                <a:cs typeface="Carlito"/>
              </a:rPr>
              <a:t>key/value </a:t>
            </a:r>
            <a:r>
              <a:rPr sz="2200" spc="-45" dirty="0">
                <a:solidFill>
                  <a:prstClr val="black"/>
                </a:solidFill>
                <a:latin typeface="Carlito"/>
                <a:cs typeface="Carlito"/>
              </a:rPr>
              <a:t>pair, </a:t>
            </a:r>
            <a:r>
              <a:rPr sz="2200" spc="-15" dirty="0">
                <a:solidFill>
                  <a:prstClr val="black"/>
                </a:solidFill>
                <a:latin typeface="Carlito"/>
                <a:cs typeface="Carlito"/>
              </a:rPr>
              <a:t>you can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use a simple  </a:t>
            </a:r>
            <a:r>
              <a:rPr sz="2200" spc="-20" dirty="0">
                <a:solidFill>
                  <a:prstClr val="black"/>
                </a:solidFill>
                <a:latin typeface="Carlito"/>
                <a:cs typeface="Carlito"/>
              </a:rPr>
              <a:t>array </a:t>
            </a:r>
            <a:r>
              <a:rPr sz="2200" spc="-25" dirty="0">
                <a:solidFill>
                  <a:prstClr val="black"/>
                </a:solidFill>
                <a:latin typeface="Carlito"/>
                <a:cs typeface="Carlito"/>
              </a:rPr>
              <a:t>like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2200" spc="-15" dirty="0">
                <a:solidFill>
                  <a:prstClr val="black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structure where </a:t>
            </a:r>
            <a:r>
              <a:rPr sz="2200" spc="-30" dirty="0">
                <a:solidFill>
                  <a:prstClr val="black"/>
                </a:solidFill>
                <a:latin typeface="Carlito"/>
                <a:cs typeface="Carlito"/>
              </a:rPr>
              <a:t>keys </a:t>
            </a:r>
            <a:r>
              <a:rPr sz="2200" spc="-15" dirty="0">
                <a:solidFill>
                  <a:prstClr val="black"/>
                </a:solidFill>
                <a:latin typeface="Carlito"/>
                <a:cs typeface="Carlito"/>
              </a:rPr>
              <a:t>(integers) can 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used directly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as an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index </a:t>
            </a:r>
            <a:r>
              <a:rPr sz="2200" spc="-20" dirty="0">
                <a:solidFill>
                  <a:prstClr val="black"/>
                </a:solidFill>
                <a:latin typeface="Carlito"/>
                <a:cs typeface="Carlito"/>
              </a:rPr>
              <a:t>to store</a:t>
            </a:r>
            <a:r>
              <a:rPr lang="en-US" sz="2200" spc="-2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values</a:t>
            </a:r>
            <a:r>
              <a:rPr sz="2200" spc="-10" dirty="0" smtClean="0">
                <a:solidFill>
                  <a:prstClr val="black"/>
                </a:solidFill>
                <a:latin typeface="Carlito"/>
                <a:cs typeface="Carlito"/>
              </a:rPr>
              <a:t>.</a:t>
            </a:r>
            <a:endParaRPr lang="en-US" sz="2200" spc="-10" dirty="0" smtClean="0">
              <a:solidFill>
                <a:prstClr val="black"/>
              </a:solidFill>
              <a:latin typeface="Carlito"/>
              <a:cs typeface="Carlito"/>
            </a:endParaRPr>
          </a:p>
          <a:p>
            <a:pPr marL="355600" marR="3592195" indent="-342900" algn="just">
              <a:buFont typeface="Wingdings" panose="05000000000000000000" pitchFamily="2" charset="2"/>
              <a:buChar char="§"/>
            </a:pPr>
            <a:endParaRPr lang="en-US" sz="2200" spc="-1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355600" marR="3592195" indent="-342900" algn="just">
              <a:buFont typeface="Wingdings" panose="05000000000000000000" pitchFamily="2" charset="2"/>
              <a:buChar char="§"/>
            </a:pPr>
            <a:r>
              <a:rPr lang="en-US" sz="2200" spc="-35" dirty="0">
                <a:solidFill>
                  <a:prstClr val="black"/>
                </a:solidFill>
                <a:latin typeface="Carlito"/>
                <a:cs typeface="Carlito"/>
              </a:rPr>
              <a:t>However, </a:t>
            </a:r>
            <a:r>
              <a:rPr lang="en-US" sz="2200" spc="-5" dirty="0">
                <a:solidFill>
                  <a:prstClr val="black"/>
                </a:solidFill>
                <a:latin typeface="Carlito"/>
                <a:cs typeface="Carlito"/>
              </a:rPr>
              <a:t>in </a:t>
            </a:r>
            <a:r>
              <a:rPr lang="en-US" sz="2200" spc="-10" dirty="0">
                <a:solidFill>
                  <a:prstClr val="black"/>
                </a:solidFill>
                <a:latin typeface="Carlito"/>
                <a:cs typeface="Carlito"/>
              </a:rPr>
              <a:t>cases where </a:t>
            </a:r>
            <a:r>
              <a:rPr lang="en-US" sz="2200" spc="-5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lang="en-US" sz="2200" spc="-30" dirty="0">
                <a:solidFill>
                  <a:prstClr val="black"/>
                </a:solidFill>
                <a:latin typeface="Carlito"/>
                <a:cs typeface="Carlito"/>
              </a:rPr>
              <a:t>keys </a:t>
            </a:r>
            <a:r>
              <a:rPr lang="en-US" sz="2200" spc="-15" dirty="0">
                <a:solidFill>
                  <a:prstClr val="black"/>
                </a:solidFill>
                <a:latin typeface="Carlito"/>
                <a:cs typeface="Carlito"/>
              </a:rPr>
              <a:t>are large </a:t>
            </a:r>
            <a:r>
              <a:rPr lang="en-US" sz="2200" spc="-5" dirty="0">
                <a:solidFill>
                  <a:prstClr val="black"/>
                </a:solidFill>
                <a:latin typeface="Carlito"/>
                <a:cs typeface="Carlito"/>
              </a:rPr>
              <a:t>and  </a:t>
            </a:r>
            <a:r>
              <a:rPr lang="en-US" sz="2200" spc="-10" dirty="0">
                <a:solidFill>
                  <a:prstClr val="black"/>
                </a:solidFill>
                <a:latin typeface="Carlito"/>
                <a:cs typeface="Carlito"/>
              </a:rPr>
              <a:t>cannot </a:t>
            </a:r>
            <a:r>
              <a:rPr lang="en-US" sz="2200" spc="-5" dirty="0">
                <a:solidFill>
                  <a:prstClr val="black"/>
                </a:solidFill>
                <a:latin typeface="Carlito"/>
                <a:cs typeface="Carlito"/>
              </a:rPr>
              <a:t>be </a:t>
            </a:r>
            <a:r>
              <a:rPr lang="en-US" sz="2200" dirty="0">
                <a:solidFill>
                  <a:prstClr val="black"/>
                </a:solidFill>
                <a:latin typeface="Carlito"/>
                <a:cs typeface="Carlito"/>
              </a:rPr>
              <a:t>used </a:t>
            </a:r>
            <a:r>
              <a:rPr lang="en-US" sz="2200" spc="-10" dirty="0">
                <a:solidFill>
                  <a:prstClr val="black"/>
                </a:solidFill>
                <a:latin typeface="Carlito"/>
                <a:cs typeface="Carlito"/>
              </a:rPr>
              <a:t>directly </a:t>
            </a:r>
            <a:r>
              <a:rPr lang="en-US" sz="2200" spc="-5" dirty="0">
                <a:solidFill>
                  <a:prstClr val="black"/>
                </a:solidFill>
                <a:latin typeface="Carlito"/>
                <a:cs typeface="Carlito"/>
              </a:rPr>
              <a:t>as an </a:t>
            </a:r>
            <a:r>
              <a:rPr lang="en-US" sz="2200" spc="-10" dirty="0">
                <a:solidFill>
                  <a:prstClr val="black"/>
                </a:solidFill>
                <a:latin typeface="Carlito"/>
                <a:cs typeface="Carlito"/>
              </a:rPr>
              <a:t>index, you </a:t>
            </a:r>
            <a:r>
              <a:rPr lang="en-US" sz="2200" spc="-5" dirty="0">
                <a:solidFill>
                  <a:prstClr val="black"/>
                </a:solidFill>
                <a:latin typeface="Carlito"/>
                <a:cs typeface="Carlito"/>
              </a:rPr>
              <a:t>should </a:t>
            </a:r>
            <a:r>
              <a:rPr lang="en-US" sz="2200" spc="-10" dirty="0">
                <a:solidFill>
                  <a:prstClr val="black"/>
                </a:solidFill>
                <a:latin typeface="Carlito"/>
                <a:cs typeface="Carlito"/>
              </a:rPr>
              <a:t>use  </a:t>
            </a:r>
            <a:r>
              <a:rPr lang="en-US" sz="2200" i="1" spc="-10" dirty="0">
                <a:solidFill>
                  <a:prstClr val="black"/>
                </a:solidFill>
                <a:latin typeface="Carlito"/>
                <a:cs typeface="Carlito"/>
              </a:rPr>
              <a:t>hashing</a:t>
            </a:r>
            <a:r>
              <a:rPr lang="en-US" sz="2200" spc="-10" dirty="0" smtClean="0">
                <a:solidFill>
                  <a:prstClr val="black"/>
                </a:solidFill>
                <a:latin typeface="Carlito"/>
                <a:cs typeface="Carlito"/>
              </a:rPr>
              <a:t>.</a:t>
            </a:r>
          </a:p>
          <a:p>
            <a:pPr marL="355600" marR="3592195" indent="-342900" algn="just">
              <a:buFont typeface="Wingdings" panose="05000000000000000000" pitchFamily="2" charset="2"/>
              <a:buChar char="§"/>
            </a:pPr>
            <a:endParaRPr lang="en-US" sz="2200" spc="-1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355600" marR="3592195" indent="-342900" algn="just">
              <a:buFont typeface="Wingdings" panose="05000000000000000000" pitchFamily="2" charset="2"/>
              <a:buChar char="§"/>
            </a:pPr>
            <a:endParaRPr lang="en-US" sz="2200" spc="-1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355600" marR="3592195" indent="-342900" algn="just">
              <a:buFont typeface="Wingdings" panose="05000000000000000000" pitchFamily="2" charset="2"/>
              <a:buChar char="§"/>
            </a:pP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66774" y="360352"/>
            <a:ext cx="10749026" cy="5137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Hash</a:t>
            </a:r>
            <a:r>
              <a:rPr spc="-90" dirty="0"/>
              <a:t> </a:t>
            </a:r>
            <a:r>
              <a:rPr spc="-50" dirty="0"/>
              <a:t>Table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0" y="2782235"/>
            <a:ext cx="3355855" cy="34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3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97152" y="429053"/>
            <a:ext cx="10109744" cy="5137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dirty="0" smtClean="0"/>
              <a:t>5. </a:t>
            </a:r>
            <a:r>
              <a:rPr dirty="0" smtClean="0"/>
              <a:t>Dictionary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626742" y="1094611"/>
            <a:ext cx="10080154" cy="55726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spcBef>
                <a:spcPts val="95"/>
              </a:spcBef>
              <a:buClr>
                <a:srgbClr val="CC9A1A"/>
              </a:buClr>
              <a:buSzPct val="145454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Python's dictionaries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are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kind of hash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table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type which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consist 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of </a:t>
            </a:r>
            <a:r>
              <a:rPr sz="2400" b="1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key-value</a:t>
            </a:r>
            <a:r>
              <a:rPr sz="2400" b="1" spc="12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pairs</a:t>
            </a:r>
            <a:r>
              <a:rPr lang="en-US"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of </a:t>
            </a:r>
            <a:r>
              <a:rPr sz="2400" b="1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unordered</a:t>
            </a:r>
            <a:r>
              <a:rPr sz="2400" b="1" spc="3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elements.</a:t>
            </a:r>
            <a:endParaRPr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1269365" lvl="2" indent="-342900">
              <a:spcBef>
                <a:spcPts val="1090"/>
              </a:spcBef>
              <a:buSzPct val="145000"/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sz="2400" b="1" spc="-20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Keys 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: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must 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be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immutable </a:t>
            </a:r>
            <a:r>
              <a:rPr sz="24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data 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types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,usually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numbers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or</a:t>
            </a:r>
            <a:r>
              <a:rPr sz="2400" spc="6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strings.</a:t>
            </a:r>
            <a:endParaRPr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1269365" lvl="2" indent="-342900">
              <a:spcBef>
                <a:spcPts val="1080"/>
              </a:spcBef>
              <a:buSzPct val="145000"/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sz="2400" b="1" spc="-20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Values 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: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can be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any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arbitrary 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Python</a:t>
            </a:r>
            <a:r>
              <a:rPr sz="2400" spc="-2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object.</a:t>
            </a:r>
          </a:p>
          <a:p>
            <a:pPr marL="354965" indent="-342900">
              <a:spcBef>
                <a:spcPts val="1120"/>
              </a:spcBef>
              <a:buClr>
                <a:srgbClr val="CC9A1A"/>
              </a:buClr>
              <a:buSzPct val="145454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Python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Dictionaries are </a:t>
            </a:r>
            <a:r>
              <a:rPr sz="2400" b="1" spc="-10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mutable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objects that </a:t>
            </a:r>
            <a:r>
              <a:rPr sz="24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can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change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their</a:t>
            </a:r>
            <a:r>
              <a:rPr sz="2400" spc="14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values.</a:t>
            </a:r>
            <a:endParaRPr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354965" marR="5080" indent="-342900">
              <a:spcBef>
                <a:spcPts val="1130"/>
              </a:spcBef>
              <a:buClr>
                <a:srgbClr val="CC9A1A"/>
              </a:buClr>
              <a:buSzPct val="145454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 dictionary is enclosed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by </a:t>
            </a:r>
            <a:r>
              <a:rPr sz="2400" i="1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curly braces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({ }), the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items are </a:t>
            </a:r>
            <a:r>
              <a:rPr sz="2400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separated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by </a:t>
            </a:r>
            <a:r>
              <a:rPr sz="2400" i="1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commas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, 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and each </a:t>
            </a:r>
            <a:r>
              <a:rPr sz="2400" spc="-3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key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is </a:t>
            </a:r>
            <a:r>
              <a:rPr sz="24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separated from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its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value </a:t>
            </a:r>
            <a:r>
              <a:rPr sz="24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by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a </a:t>
            </a:r>
            <a:r>
              <a:rPr sz="2400" i="1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colon</a:t>
            </a:r>
            <a:r>
              <a:rPr sz="2400" i="1" spc="1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(:).</a:t>
            </a:r>
            <a:endParaRPr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354965" marR="144145" indent="-342900">
              <a:spcBef>
                <a:spcPts val="1130"/>
              </a:spcBef>
              <a:buClr>
                <a:srgbClr val="CC9A1A"/>
              </a:buClr>
              <a:buSzPct val="145454"/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Dictionary’s values </a:t>
            </a:r>
            <a:r>
              <a:rPr sz="24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can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be assigned and accessed using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square </a:t>
            </a:r>
            <a:r>
              <a:rPr sz="2400" spc="-1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braces 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(</a:t>
            </a:r>
            <a:r>
              <a:rPr sz="2400" dirty="0">
                <a:solidFill>
                  <a:srgbClr val="CC9A1A"/>
                </a:solidFill>
                <a:latin typeface="Garamond" panose="02020404030301010803" pitchFamily="18" charset="0"/>
                <a:cs typeface="Carlito"/>
              </a:rPr>
              <a:t>[]</a:t>
            </a:r>
            <a:r>
              <a:rPr sz="240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)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with a  </a:t>
            </a:r>
            <a:r>
              <a:rPr sz="2400" spc="-3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key </a:t>
            </a:r>
            <a:r>
              <a:rPr sz="2400" spc="-2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to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obtain </a:t>
            </a:r>
            <a:r>
              <a:rPr sz="2400" spc="-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its</a:t>
            </a:r>
            <a:r>
              <a:rPr sz="2400" spc="85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value</a:t>
            </a:r>
            <a:r>
              <a:rPr sz="2400" spc="-10" dirty="0" smtClean="0">
                <a:solidFill>
                  <a:prstClr val="black"/>
                </a:solidFill>
                <a:latin typeface="Garamond" panose="02020404030301010803" pitchFamily="18" charset="0"/>
                <a:cs typeface="Carlito"/>
              </a:rPr>
              <a:t>.</a:t>
            </a:r>
            <a:endParaRPr lang="en-US" sz="2400" spc="-10" dirty="0" smtClean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354965" marR="144145" indent="-342900">
              <a:spcBef>
                <a:spcPts val="1130"/>
              </a:spcBef>
              <a:buClr>
                <a:srgbClr val="CC9A1A"/>
              </a:buClr>
              <a:buSzPct val="145454"/>
              <a:buFont typeface="Wingdings" panose="05000000000000000000" pitchFamily="2" charset="2"/>
              <a:buChar char="§"/>
              <a:tabLst>
                <a:tab pos="299720" algn="l"/>
              </a:tabLst>
            </a:pPr>
            <a:endParaRPr lang="en-US" sz="2400" spc="-1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354965" marR="144145" indent="-342900">
              <a:spcBef>
                <a:spcPts val="1130"/>
              </a:spcBef>
              <a:buClr>
                <a:srgbClr val="CC9A1A"/>
              </a:buClr>
              <a:buSzPct val="145454"/>
              <a:buFont typeface="Wingdings" panose="05000000000000000000" pitchFamily="2" charset="2"/>
              <a:buChar char="§"/>
              <a:tabLst>
                <a:tab pos="299720" algn="l"/>
              </a:tabLst>
            </a:pPr>
            <a:endParaRPr lang="en-US" sz="2400" spc="-10" dirty="0" smtClean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  <a:p>
            <a:pPr marL="354965" marR="144145" indent="-342900">
              <a:spcBef>
                <a:spcPts val="1130"/>
              </a:spcBef>
              <a:buClr>
                <a:srgbClr val="CC9A1A"/>
              </a:buClr>
              <a:buSzPct val="145454"/>
              <a:buFont typeface="Wingdings" panose="05000000000000000000" pitchFamily="2" charset="2"/>
              <a:buChar char="§"/>
              <a:tabLst>
                <a:tab pos="299720" algn="l"/>
              </a:tabLst>
            </a:pPr>
            <a:endParaRPr sz="2400" dirty="0">
              <a:solidFill>
                <a:prstClr val="black"/>
              </a:solidFill>
              <a:latin typeface="Garamond" panose="02020404030301010803" pitchFamily="18" charset="0"/>
              <a:cs typeface="Carlito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0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965" y="282424"/>
            <a:ext cx="9921834" cy="49244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GB" dirty="0" smtClean="0"/>
              <a:t>Dictionary</a:t>
            </a:r>
            <a:r>
              <a:rPr lang="en-US" b="1" dirty="0" smtClean="0">
                <a:latin typeface="Garamond" panose="02020404030301010803" pitchFamily="18" charset="0"/>
              </a:rPr>
              <a:t> </a:t>
            </a:r>
            <a:r>
              <a:rPr lang="en-US" b="1" dirty="0">
                <a:latin typeface="Garamond" panose="02020404030301010803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964" y="973778"/>
            <a:ext cx="9921835" cy="57357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200" b="1" u="sng" dirty="0" smtClean="0">
                <a:latin typeface="Garamond" panose="02020404030301010803" pitchFamily="18" charset="0"/>
              </a:rPr>
              <a:t>Example</a:t>
            </a:r>
            <a:r>
              <a:rPr lang="en-US" sz="2200" b="1" u="sng" dirty="0">
                <a:latin typeface="Garamond" panose="02020404030301010803" pitchFamily="18" charset="0"/>
              </a:rPr>
              <a:t>: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23" y="1339755"/>
            <a:ext cx="8314716" cy="53379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125200" y="6172200"/>
            <a:ext cx="512638" cy="365125"/>
          </a:xfrm>
          <a:prstGeom prst="rect">
            <a:avLst/>
          </a:prstGeom>
        </p:spPr>
        <p:txBody>
          <a:bodyPr/>
          <a:lstStyle/>
          <a:p>
            <a:fld id="{8D4549DF-D7F8-444F-AB86-C47D854E88F3}" type="slidenum">
              <a:rPr lang="en-US" smtClean="0">
                <a:solidFill>
                  <a:srgbClr val="0070C0"/>
                </a:solidFill>
              </a:rPr>
              <a:pPr/>
              <a:t>19</a:t>
            </a:fld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0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97152" y="231394"/>
            <a:ext cx="10290555" cy="5137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spc="-85" dirty="0"/>
              <a:t> </a:t>
            </a:r>
            <a:r>
              <a:rPr spc="-25" dirty="0"/>
              <a:t>Syntax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75333" y="1044573"/>
            <a:ext cx="8507857" cy="122790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marR="5080" indent="-287020">
              <a:lnSpc>
                <a:spcPts val="2160"/>
              </a:lnSpc>
              <a:spcBef>
                <a:spcPts val="37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  <a:tab pos="611505" algn="l"/>
                <a:tab pos="1652270" algn="l"/>
                <a:tab pos="2161540" algn="l"/>
                <a:tab pos="2554605" algn="l"/>
                <a:tab pos="3865879" algn="l"/>
                <a:tab pos="4671695" algn="l"/>
                <a:tab pos="5174615" algn="l"/>
                <a:tab pos="5880100" algn="l"/>
                <a:tab pos="6586220" algn="l"/>
                <a:tab pos="7259955" algn="l"/>
              </a:tabLst>
            </a:pPr>
            <a:r>
              <a:rPr sz="2000" b="1" spc="-10" dirty="0">
                <a:solidFill>
                  <a:prstClr val="black"/>
                </a:solidFill>
                <a:latin typeface="Carlito"/>
                <a:cs typeface="Carlito"/>
              </a:rPr>
              <a:t>Indentation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is used in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Python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delimit blocks. The number of spaces  i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s	</a:t>
            </a:r>
            <a:r>
              <a:rPr sz="2000" spc="-30" dirty="0">
                <a:solidFill>
                  <a:prstClr val="black"/>
                </a:solidFill>
                <a:latin typeface="Carlito"/>
                <a:cs typeface="Carlito"/>
              </a:rPr>
              <a:t>v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aria</a:t>
            </a:r>
            <a:r>
              <a:rPr sz="2000" spc="5" dirty="0">
                <a:solidFill>
                  <a:prstClr val="black"/>
                </a:solidFill>
                <a:latin typeface="Carlito"/>
                <a:cs typeface="Carlito"/>
              </a:rPr>
              <a:t>b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l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e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but</a:t>
            </a:r>
            <a:r>
              <a:rPr lang="en-US" sz="200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all</a:t>
            </a:r>
            <a:r>
              <a:rPr lang="en-US" sz="200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prstClr val="black"/>
                </a:solidFill>
                <a:latin typeface="Carlito"/>
                <a:cs typeface="Carlito"/>
              </a:rPr>
              <a:t>s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t</a:t>
            </a:r>
            <a:r>
              <a:rPr sz="2000" spc="-25" dirty="0">
                <a:solidFill>
                  <a:prstClr val="black"/>
                </a:solidFill>
                <a:latin typeface="Carlito"/>
                <a:cs typeface="Carlito"/>
              </a:rPr>
              <a:t>a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t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eme</a:t>
            </a:r>
            <a:r>
              <a:rPr sz="2000" spc="-20" dirty="0">
                <a:solidFill>
                  <a:prstClr val="black"/>
                </a:solidFill>
                <a:latin typeface="Carlito"/>
                <a:cs typeface="Carlito"/>
              </a:rPr>
              <a:t>n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ts</a:t>
            </a:r>
            <a:r>
              <a:rPr lang="en-US" sz="200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w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i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thin</a:t>
            </a:r>
            <a:r>
              <a:rPr lang="en-US" sz="200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10" dirty="0">
                <a:solidFill>
                  <a:prstClr val="black"/>
                </a:solidFill>
                <a:latin typeface="Carlito"/>
                <a:cs typeface="Carlito"/>
              </a:rPr>
              <a:t>t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h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e</a:t>
            </a:r>
            <a:r>
              <a:rPr lang="en-US" sz="200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sa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m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e	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bloc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k	mu</a:t>
            </a:r>
            <a:r>
              <a:rPr sz="2000" spc="-30" dirty="0">
                <a:solidFill>
                  <a:prstClr val="black"/>
                </a:solidFill>
                <a:latin typeface="Carlito"/>
                <a:cs typeface="Carlito"/>
              </a:rPr>
              <a:t>s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</a:t>
            </a:r>
            <a:r>
              <a:rPr lang="en-US" sz="200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be</a:t>
            </a:r>
            <a:r>
              <a:rPr lang="en-US" sz="2000" spc="-1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lang="en-GB" sz="2000" spc="-5" dirty="0">
                <a:solidFill>
                  <a:prstClr val="black"/>
                </a:solidFill>
                <a:latin typeface="Carlito"/>
                <a:cs typeface="Carlito"/>
              </a:rPr>
              <a:t>indented </a:t>
            </a:r>
            <a:r>
              <a:rPr lang="en-GB" sz="2000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lang="en-GB" sz="2000" spc="-5" dirty="0">
                <a:solidFill>
                  <a:prstClr val="black"/>
                </a:solidFill>
                <a:latin typeface="Carlito"/>
                <a:cs typeface="Carlito"/>
              </a:rPr>
              <a:t>same</a:t>
            </a:r>
            <a:r>
              <a:rPr lang="en-GB" sz="2000" spc="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lang="en-GB" sz="2000" spc="-5" dirty="0">
                <a:solidFill>
                  <a:prstClr val="black"/>
                </a:solidFill>
                <a:latin typeface="Carlito"/>
                <a:cs typeface="Carlito"/>
              </a:rPr>
              <a:t>amount.</a:t>
            </a:r>
            <a:endParaRPr lang="en-GB"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marR="5080" indent="-287020">
              <a:lnSpc>
                <a:spcPts val="2160"/>
              </a:lnSpc>
              <a:spcBef>
                <a:spcPts val="37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  <a:tab pos="611505" algn="l"/>
                <a:tab pos="1652270" algn="l"/>
                <a:tab pos="2161540" algn="l"/>
                <a:tab pos="2554605" algn="l"/>
                <a:tab pos="3865879" algn="l"/>
                <a:tab pos="4671695" algn="l"/>
                <a:tab pos="5174615" algn="l"/>
                <a:tab pos="5880100" algn="l"/>
                <a:tab pos="6586220" algn="l"/>
                <a:tab pos="7259955" algn="l"/>
              </a:tabLst>
            </a:pP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9075" y="2085257"/>
            <a:ext cx="7530465" cy="10137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ts val="228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The</a:t>
            </a:r>
            <a:r>
              <a:rPr sz="2000" spc="14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header</a:t>
            </a:r>
            <a:r>
              <a:rPr sz="2000" spc="15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line</a:t>
            </a:r>
            <a:r>
              <a:rPr sz="2000" spc="15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for</a:t>
            </a:r>
            <a:r>
              <a:rPr sz="2000" spc="114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compound</a:t>
            </a:r>
            <a:r>
              <a:rPr sz="2000" spc="15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statements,</a:t>
            </a:r>
            <a:r>
              <a:rPr sz="2000" spc="14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such</a:t>
            </a:r>
            <a:r>
              <a:rPr sz="2000" spc="15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as</a:t>
            </a:r>
            <a:r>
              <a:rPr sz="2000" spc="14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prstClr val="black"/>
                </a:solidFill>
                <a:latin typeface="Carlito"/>
                <a:cs typeface="Carlito"/>
              </a:rPr>
              <a:t>if,</a:t>
            </a:r>
            <a:r>
              <a:rPr sz="2000" spc="14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while,</a:t>
            </a:r>
            <a:r>
              <a:rPr sz="2000" spc="16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prstClr val="black"/>
                </a:solidFill>
                <a:latin typeface="Carlito"/>
                <a:cs typeface="Carlito"/>
              </a:rPr>
              <a:t>def,</a:t>
            </a:r>
            <a:r>
              <a:rPr sz="2000" spc="14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and</a:t>
            </a:r>
            <a:r>
              <a:rPr lang="en-US" sz="200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class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be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terminated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colon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( </a:t>
            </a:r>
            <a:r>
              <a:rPr sz="2000" b="1" dirty="0">
                <a:solidFill>
                  <a:srgbClr val="CC9A1A"/>
                </a:solidFill>
                <a:latin typeface="Carlito"/>
                <a:cs typeface="Carlito"/>
              </a:rPr>
              <a:t>:</a:t>
            </a:r>
            <a:r>
              <a:rPr sz="2000" b="1" spc="5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)</a:t>
            </a:r>
          </a:p>
          <a:p>
            <a:pPr marL="299085" indent="-287020"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The semicolon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( </a:t>
            </a:r>
            <a:r>
              <a:rPr sz="2000" b="1" dirty="0">
                <a:solidFill>
                  <a:srgbClr val="CC9A1A"/>
                </a:solidFill>
                <a:latin typeface="Carlito"/>
                <a:cs typeface="Carlito"/>
              </a:rPr>
              <a:t>;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)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is optional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at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of</a:t>
            </a:r>
            <a:r>
              <a:rPr sz="2000" spc="1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statement.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9076" y="3587318"/>
            <a:ext cx="3513454" cy="2411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Printing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 Screen: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indent="-287020"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Reading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Keyboard</a:t>
            </a:r>
            <a:r>
              <a:rPr sz="2000" spc="-5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Input:</a:t>
            </a:r>
          </a:p>
          <a:p>
            <a:pPr marL="299085" indent="-287020">
              <a:lnSpc>
                <a:spcPts val="237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b="1" spc="-5" dirty="0">
                <a:solidFill>
                  <a:prstClr val="black"/>
                </a:solidFill>
                <a:latin typeface="Carlito"/>
                <a:cs typeface="Carlito"/>
              </a:rPr>
              <a:t>Comments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556385" lvl="1" indent="-172720">
              <a:lnSpc>
                <a:spcPts val="3329"/>
              </a:lnSpc>
              <a:buClr>
                <a:srgbClr val="CC9A1A"/>
              </a:buClr>
              <a:buSzPct val="145000"/>
              <a:buFont typeface="Arial"/>
              <a:buChar char="•"/>
              <a:tabLst>
                <a:tab pos="1557020" algn="l"/>
              </a:tabLst>
            </a:pP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Single line: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556385" lvl="1" indent="-172720">
              <a:lnSpc>
                <a:spcPts val="3360"/>
              </a:lnSpc>
              <a:buClr>
                <a:srgbClr val="CC9A1A"/>
              </a:buClr>
              <a:buSzPct val="145000"/>
              <a:buFont typeface="Arial"/>
              <a:buChar char="•"/>
              <a:tabLst>
                <a:tab pos="1557020" algn="l"/>
              </a:tabLst>
            </a:pP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Multiple lines: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indent="-287020">
              <a:spcBef>
                <a:spcPts val="66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Python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files </a:t>
            </a:r>
            <a:r>
              <a:rPr sz="2000" spc="-20" dirty="0">
                <a:solidFill>
                  <a:prstClr val="black"/>
                </a:solidFill>
                <a:latin typeface="Carlito"/>
                <a:cs typeface="Carlito"/>
              </a:rPr>
              <a:t>have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extension</a:t>
            </a:r>
            <a:r>
              <a:rPr sz="2000" spc="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CC9A1A"/>
                </a:solidFill>
                <a:latin typeface="Carlito"/>
                <a:cs typeface="Carlito"/>
              </a:rPr>
              <a:t>.py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966715" y="1588008"/>
            <a:ext cx="6448425" cy="4208145"/>
            <a:chOff x="4966715" y="1588008"/>
            <a:chExt cx="6448425" cy="4208145"/>
          </a:xfrm>
        </p:grpSpPr>
        <p:sp>
          <p:nvSpPr>
            <p:cNvPr id="10" name="object 10"/>
            <p:cNvSpPr/>
            <p:nvPr/>
          </p:nvSpPr>
          <p:spPr>
            <a:xfrm>
              <a:off x="4971287" y="3582924"/>
              <a:ext cx="2404871" cy="3870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003291" y="3616197"/>
              <a:ext cx="228600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000116" y="3613022"/>
              <a:ext cx="2292350" cy="273050"/>
            </a:xfrm>
            <a:custGeom>
              <a:avLst/>
              <a:gdLst/>
              <a:ahLst/>
              <a:cxnLst/>
              <a:rect l="l" t="t" r="r" b="b"/>
              <a:pathLst>
                <a:path w="2292350" h="273050">
                  <a:moveTo>
                    <a:pt x="0" y="273050"/>
                  </a:moveTo>
                  <a:lnTo>
                    <a:pt x="2292350" y="273050"/>
                  </a:lnTo>
                  <a:lnTo>
                    <a:pt x="2292350" y="0"/>
                  </a:lnTo>
                  <a:lnTo>
                    <a:pt x="0" y="0"/>
                  </a:lnTo>
                  <a:lnTo>
                    <a:pt x="0" y="273050"/>
                  </a:lnTo>
                  <a:close/>
                </a:path>
              </a:pathLst>
            </a:custGeom>
            <a:ln w="6350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966715" y="3960875"/>
              <a:ext cx="3180588" cy="3992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999354" y="3993515"/>
              <a:ext cx="3060700" cy="279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996179" y="3990340"/>
              <a:ext cx="3067050" cy="285750"/>
            </a:xfrm>
            <a:custGeom>
              <a:avLst/>
              <a:gdLst/>
              <a:ahLst/>
              <a:cxnLst/>
              <a:rect l="l" t="t" r="r" b="b"/>
              <a:pathLst>
                <a:path w="3067050" h="285750">
                  <a:moveTo>
                    <a:pt x="0" y="285750"/>
                  </a:moveTo>
                  <a:lnTo>
                    <a:pt x="3067050" y="285750"/>
                  </a:lnTo>
                  <a:lnTo>
                    <a:pt x="306705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6350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387339" y="4689347"/>
              <a:ext cx="2049780" cy="4145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419978" y="4722482"/>
              <a:ext cx="1930400" cy="29490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416803" y="4719307"/>
              <a:ext cx="1936750" cy="301625"/>
            </a:xfrm>
            <a:custGeom>
              <a:avLst/>
              <a:gdLst/>
              <a:ahLst/>
              <a:cxnLst/>
              <a:rect l="l" t="t" r="r" b="b"/>
              <a:pathLst>
                <a:path w="1936750" h="301625">
                  <a:moveTo>
                    <a:pt x="0" y="301256"/>
                  </a:moveTo>
                  <a:lnTo>
                    <a:pt x="1936750" y="301256"/>
                  </a:lnTo>
                  <a:lnTo>
                    <a:pt x="1936750" y="0"/>
                  </a:lnTo>
                  <a:lnTo>
                    <a:pt x="0" y="0"/>
                  </a:lnTo>
                  <a:lnTo>
                    <a:pt x="0" y="301256"/>
                  </a:lnTo>
                  <a:close/>
                </a:path>
              </a:pathLst>
            </a:custGeom>
            <a:ln w="6350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381243" y="5039867"/>
              <a:ext cx="3319272" cy="7559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413755" y="5072291"/>
              <a:ext cx="3200400" cy="6366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410580" y="5069116"/>
              <a:ext cx="3206750" cy="643255"/>
            </a:xfrm>
            <a:custGeom>
              <a:avLst/>
              <a:gdLst/>
              <a:ahLst/>
              <a:cxnLst/>
              <a:rect l="l" t="t" r="r" b="b"/>
              <a:pathLst>
                <a:path w="3206750" h="643254">
                  <a:moveTo>
                    <a:pt x="0" y="643026"/>
                  </a:moveTo>
                  <a:lnTo>
                    <a:pt x="3206750" y="643026"/>
                  </a:lnTo>
                  <a:lnTo>
                    <a:pt x="3206750" y="0"/>
                  </a:lnTo>
                  <a:lnTo>
                    <a:pt x="0" y="0"/>
                  </a:lnTo>
                  <a:lnTo>
                    <a:pt x="0" y="643026"/>
                  </a:lnTo>
                  <a:close/>
                </a:path>
              </a:pathLst>
            </a:custGeom>
            <a:ln w="6350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9389363" y="1588008"/>
              <a:ext cx="2025396" cy="16748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425812" y="1623695"/>
              <a:ext cx="1898903" cy="154990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9420986" y="1618996"/>
              <a:ext cx="1908810" cy="1559560"/>
            </a:xfrm>
            <a:custGeom>
              <a:avLst/>
              <a:gdLst/>
              <a:ahLst/>
              <a:cxnLst/>
              <a:rect l="l" t="t" r="r" b="b"/>
              <a:pathLst>
                <a:path w="1908809" h="1559560">
                  <a:moveTo>
                    <a:pt x="0" y="1559433"/>
                  </a:moveTo>
                  <a:lnTo>
                    <a:pt x="1908428" y="1559433"/>
                  </a:lnTo>
                  <a:lnTo>
                    <a:pt x="1908428" y="0"/>
                  </a:lnTo>
                  <a:lnTo>
                    <a:pt x="0" y="0"/>
                  </a:lnTo>
                  <a:lnTo>
                    <a:pt x="0" y="1559433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1175872" y="2838068"/>
            <a:ext cx="711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600" b="1" spc="-5" dirty="0">
                <a:solidFill>
                  <a:srgbClr val="FF0000"/>
                </a:solidFill>
                <a:latin typeface="Carlito"/>
                <a:cs typeface="Carlito"/>
              </a:rPr>
              <a:t>Er</a:t>
            </a:r>
            <a:r>
              <a:rPr sz="1600" b="1" spc="-35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1600" b="1" spc="-5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1600" b="1" spc="-10" dirty="0">
                <a:solidFill>
                  <a:srgbClr val="FF0000"/>
                </a:solidFill>
                <a:latin typeface="Carlito"/>
                <a:cs typeface="Carlito"/>
              </a:rPr>
              <a:t>r!</a:t>
            </a:r>
            <a:endParaRPr sz="160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945880" y="3461384"/>
            <a:ext cx="2674620" cy="20935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67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26742" y="231394"/>
            <a:ext cx="9704070" cy="5137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Dictionary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61541" y="1206246"/>
            <a:ext cx="8986520" cy="157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Common Dictionary</a:t>
            </a:r>
            <a:r>
              <a:rPr sz="2200" b="1" spc="6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Functions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727200" lvl="1" indent="-343535">
              <a:spcBef>
                <a:spcPts val="10"/>
              </a:spcBef>
              <a:buFont typeface="Arial"/>
              <a:buChar char="•"/>
              <a:tabLst>
                <a:tab pos="1727200" algn="l"/>
                <a:tab pos="1727835" algn="l"/>
              </a:tabLst>
            </a:pPr>
            <a:r>
              <a:rPr sz="2000" b="1" dirty="0">
                <a:solidFill>
                  <a:prstClr val="black"/>
                </a:solidFill>
                <a:latin typeface="Carlito"/>
                <a:cs typeface="Carlito"/>
              </a:rPr>
              <a:t>cmp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(dict1,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dict2)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: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compares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elements of both dict.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727200" lvl="1" indent="-343535">
              <a:buFont typeface="Arial"/>
              <a:buChar char="•"/>
              <a:tabLst>
                <a:tab pos="1727200" algn="l"/>
                <a:tab pos="1727835" algn="l"/>
              </a:tabLst>
            </a:pPr>
            <a:r>
              <a:rPr sz="2000" b="1" dirty="0">
                <a:solidFill>
                  <a:prstClr val="black"/>
                </a:solidFill>
                <a:latin typeface="Carlito"/>
                <a:cs typeface="Carlito"/>
              </a:rPr>
              <a:t>len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(dict) :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gives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total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number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of </a:t>
            </a:r>
            <a:r>
              <a:rPr sz="2000" spc="-85" dirty="0">
                <a:solidFill>
                  <a:prstClr val="black"/>
                </a:solidFill>
                <a:latin typeface="Arial"/>
                <a:cs typeface="Arial"/>
              </a:rPr>
              <a:t>(key, </a:t>
            </a:r>
            <a:r>
              <a:rPr sz="2000" spc="-80" dirty="0">
                <a:solidFill>
                  <a:prstClr val="black"/>
                </a:solidFill>
                <a:latin typeface="Arial"/>
                <a:cs typeface="Arial"/>
              </a:rPr>
              <a:t>value) </a:t>
            </a:r>
            <a:r>
              <a:rPr sz="2000" spc="-70" dirty="0">
                <a:solidFill>
                  <a:prstClr val="black"/>
                </a:solidFill>
                <a:latin typeface="Arial"/>
                <a:cs typeface="Arial"/>
              </a:rPr>
              <a:t>pairs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</a:t>
            </a:r>
            <a:r>
              <a:rPr sz="2000" spc="-18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dictionary.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>
              <a:spcBef>
                <a:spcPts val="10"/>
              </a:spcBef>
            </a:pPr>
            <a:endParaRPr sz="17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393065" indent="-287020">
              <a:buFont typeface="Wingdings"/>
              <a:buChar char=""/>
              <a:tabLst>
                <a:tab pos="392430" algn="l"/>
                <a:tab pos="393065" algn="l"/>
              </a:tabLst>
            </a:pP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Common Dictionary</a:t>
            </a:r>
            <a:r>
              <a:rPr sz="2200" b="1" spc="5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Methods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/>
          </p:nvPr>
        </p:nvGraphicFramePr>
        <p:xfrm>
          <a:off x="2564828" y="3271004"/>
          <a:ext cx="7179945" cy="3117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070"/>
                <a:gridCol w="4714875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Method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dict.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keys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list of dict's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25" dirty="0">
                          <a:latin typeface="Carlito"/>
                          <a:cs typeface="Carlito"/>
                        </a:rPr>
                        <a:t>keys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dict.</a:t>
                      </a:r>
                      <a:r>
                        <a:rPr sz="1600" b="1" spc="-5" dirty="0">
                          <a:latin typeface="Carlito"/>
                          <a:cs typeface="Carlito"/>
                        </a:rPr>
                        <a:t>values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list of </a:t>
                      </a:r>
                      <a:r>
                        <a:rPr sz="1600" i="1" spc="-5" dirty="0">
                          <a:latin typeface="Carlito"/>
                          <a:cs typeface="Carlito"/>
                        </a:rPr>
                        <a:t>dict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's</a:t>
                      </a:r>
                      <a:r>
                        <a:rPr sz="1600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values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dict.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items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 list of </a:t>
                      </a:r>
                      <a:r>
                        <a:rPr sz="1600" i="1" spc="-5" dirty="0">
                          <a:latin typeface="Carlito"/>
                          <a:cs typeface="Carlito"/>
                        </a:rPr>
                        <a:t>dict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's </a:t>
                      </a:r>
                      <a:r>
                        <a:rPr sz="1600" spc="-45" dirty="0">
                          <a:latin typeface="Carlito"/>
                          <a:cs typeface="Carlito"/>
                        </a:rPr>
                        <a:t>(key,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value)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tuple</a:t>
                      </a:r>
                      <a:r>
                        <a:rPr sz="1600" spc="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pairs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0" dirty="0">
                          <a:latin typeface="Carlito"/>
                          <a:cs typeface="Carlito"/>
                        </a:rPr>
                        <a:t>dict.</a:t>
                      </a:r>
                      <a:r>
                        <a:rPr sz="1600" b="1" spc="-20" dirty="0">
                          <a:latin typeface="Carlito"/>
                          <a:cs typeface="Carlito"/>
                        </a:rPr>
                        <a:t>get</a:t>
                      </a:r>
                      <a:r>
                        <a:rPr sz="1600" spc="-20" dirty="0">
                          <a:latin typeface="Carlito"/>
                          <a:cs typeface="Carlito"/>
                        </a:rPr>
                        <a:t>(key,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default=None)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600" spc="-50" dirty="0">
                          <a:latin typeface="Carlito"/>
                          <a:cs typeface="Carlito"/>
                        </a:rPr>
                        <a:t>key,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value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default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if </a:t>
                      </a:r>
                      <a:r>
                        <a:rPr sz="1600" spc="-30" dirty="0">
                          <a:latin typeface="Carlito"/>
                          <a:cs typeface="Carlito"/>
                        </a:rPr>
                        <a:t>key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not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600" spc="2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dict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dict.</a:t>
                      </a:r>
                      <a:r>
                        <a:rPr sz="1600" b="1" spc="-15" dirty="0">
                          <a:latin typeface="Carlito"/>
                          <a:cs typeface="Carlito"/>
                        </a:rPr>
                        <a:t>has_key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(key)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i="1" spc="-20" dirty="0">
                          <a:latin typeface="Carlito"/>
                          <a:cs typeface="Carlito"/>
                        </a:rPr>
                        <a:t>True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if </a:t>
                      </a:r>
                      <a:r>
                        <a:rPr sz="1600" spc="-30" dirty="0">
                          <a:latin typeface="Carlito"/>
                          <a:cs typeface="Carlito"/>
                        </a:rPr>
                        <a:t>key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600" i="1" spc="-5" dirty="0">
                          <a:latin typeface="Carlito"/>
                          <a:cs typeface="Carlito"/>
                        </a:rPr>
                        <a:t>dict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1600" i="1" spc="-10" dirty="0">
                          <a:latin typeface="Carlito"/>
                          <a:cs typeface="Carlito"/>
                        </a:rPr>
                        <a:t>False</a:t>
                      </a:r>
                      <a:r>
                        <a:rPr sz="1600" i="1" spc="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otherwise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dict.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update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(dict2)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Adds </a:t>
                      </a:r>
                      <a:r>
                        <a:rPr sz="1600" i="1" spc="-10" dirty="0">
                          <a:latin typeface="Carlito"/>
                          <a:cs typeface="Carlito"/>
                        </a:rPr>
                        <a:t>dict2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's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key-values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pairs to</a:t>
                      </a:r>
                      <a:r>
                        <a:rPr sz="1600" spc="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i="1" spc="-10" dirty="0">
                          <a:latin typeface="Carlito"/>
                          <a:cs typeface="Carlito"/>
                        </a:rPr>
                        <a:t>dict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3708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dict.</a:t>
                      </a:r>
                      <a:r>
                        <a:rPr sz="1600" b="1" spc="-5" dirty="0">
                          <a:latin typeface="Carlito"/>
                          <a:cs typeface="Carlito"/>
                        </a:rPr>
                        <a:t>clear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Removes 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all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elements of</a:t>
                      </a:r>
                      <a:r>
                        <a:rPr sz="1600" spc="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i="1" spc="-10" dirty="0">
                          <a:latin typeface="Carlito"/>
                          <a:cs typeface="Carlito"/>
                        </a:rPr>
                        <a:t>dict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1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847344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8352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26742" y="193294"/>
            <a:ext cx="9733154" cy="5137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Dictionary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59076" y="840486"/>
            <a:ext cx="890892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example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shows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how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sz="2000" i="1" spc="-5" dirty="0">
                <a:solidFill>
                  <a:prstClr val="black"/>
                </a:solidFill>
                <a:latin typeface="Carlito"/>
                <a:cs typeface="Carlito"/>
              </a:rPr>
              <a:t>access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, </a:t>
            </a:r>
            <a:r>
              <a:rPr sz="2000" i="1" spc="-5" dirty="0">
                <a:solidFill>
                  <a:prstClr val="black"/>
                </a:solidFill>
                <a:latin typeface="Carlito"/>
                <a:cs typeface="Carlito"/>
              </a:rPr>
              <a:t>update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and </a:t>
            </a:r>
            <a:r>
              <a:rPr sz="2000" i="1" spc="-10" dirty="0">
                <a:solidFill>
                  <a:prstClr val="black"/>
                </a:solidFill>
                <a:latin typeface="Carlito"/>
                <a:cs typeface="Carlito"/>
              </a:rPr>
              <a:t>delete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dictionary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elements: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38400" y="1171321"/>
            <a:ext cx="8381817" cy="5686417"/>
            <a:chOff x="3482340" y="1170432"/>
            <a:chExt cx="5801868" cy="5561074"/>
          </a:xfrm>
        </p:grpSpPr>
        <p:sp>
          <p:nvSpPr>
            <p:cNvPr id="8" name="object 8"/>
            <p:cNvSpPr/>
            <p:nvPr/>
          </p:nvSpPr>
          <p:spPr>
            <a:xfrm>
              <a:off x="3482340" y="1170432"/>
              <a:ext cx="5801868" cy="3910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517900" y="1206500"/>
              <a:ext cx="5676900" cy="3784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513074" y="1201674"/>
              <a:ext cx="5686425" cy="3794125"/>
            </a:xfrm>
            <a:custGeom>
              <a:avLst/>
              <a:gdLst/>
              <a:ahLst/>
              <a:cxnLst/>
              <a:rect l="l" t="t" r="r" b="b"/>
              <a:pathLst>
                <a:path w="5686425" h="3794125">
                  <a:moveTo>
                    <a:pt x="0" y="3794125"/>
                  </a:moveTo>
                  <a:lnTo>
                    <a:pt x="5686425" y="3794125"/>
                  </a:lnTo>
                  <a:lnTo>
                    <a:pt x="5686425" y="0"/>
                  </a:lnTo>
                  <a:lnTo>
                    <a:pt x="0" y="0"/>
                  </a:lnTo>
                  <a:lnTo>
                    <a:pt x="0" y="37941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482340" y="5056630"/>
              <a:ext cx="5801868" cy="16748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00" y="5092700"/>
              <a:ext cx="5676900" cy="1549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13074" y="5087937"/>
              <a:ext cx="5686425" cy="1558925"/>
            </a:xfrm>
            <a:custGeom>
              <a:avLst/>
              <a:gdLst/>
              <a:ahLst/>
              <a:cxnLst/>
              <a:rect l="l" t="t" r="r" b="b"/>
              <a:pathLst>
                <a:path w="5686425" h="1558925">
                  <a:moveTo>
                    <a:pt x="0" y="1558925"/>
                  </a:moveTo>
                  <a:lnTo>
                    <a:pt x="5686425" y="1558925"/>
                  </a:lnTo>
                  <a:lnTo>
                    <a:pt x="5686425" y="0"/>
                  </a:lnTo>
                  <a:lnTo>
                    <a:pt x="0" y="0"/>
                  </a:lnTo>
                  <a:lnTo>
                    <a:pt x="0" y="1558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48866" y="5182868"/>
            <a:ext cx="1808862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spcBef>
                <a:spcPts val="100"/>
              </a:spcBef>
              <a:buClr>
                <a:srgbClr val="CC9A1A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The</a:t>
            </a:r>
            <a:r>
              <a:rPr sz="2000" spc="-6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output: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3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054" y="-119022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847344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8352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81070" y="111287"/>
            <a:ext cx="10315978" cy="5137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Exercises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481070" y="758040"/>
            <a:ext cx="10315978" cy="59894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469265" indent="-457200" algn="just">
              <a:lnSpc>
                <a:spcPct val="150000"/>
              </a:lnSpc>
              <a:spcBef>
                <a:spcPts val="105"/>
              </a:spcBef>
              <a:buClr>
                <a:srgbClr val="CC9A1A"/>
              </a:buClr>
              <a:buSzPct val="145000"/>
              <a:buAutoNum type="arabicPeriod"/>
              <a:tabLst>
                <a:tab pos="299720" algn="l"/>
              </a:tabLst>
            </a:pPr>
            <a:r>
              <a:rPr lang="en-US" sz="2000" b="1" dirty="0" smtClean="0"/>
              <a:t>Reverse </a:t>
            </a:r>
            <a:r>
              <a:rPr lang="en-US" sz="2000" b="1" dirty="0"/>
              <a:t>a list in </a:t>
            </a:r>
            <a:r>
              <a:rPr lang="en-US" sz="2000" b="1" dirty="0" smtClean="0"/>
              <a:t>Python</a:t>
            </a:r>
          </a:p>
          <a:p>
            <a:pPr marL="469265" indent="-457200" algn="just">
              <a:lnSpc>
                <a:spcPct val="150000"/>
              </a:lnSpc>
              <a:spcBef>
                <a:spcPts val="105"/>
              </a:spcBef>
              <a:buClr>
                <a:srgbClr val="CC9A1A"/>
              </a:buClr>
              <a:buSzPct val="145000"/>
              <a:buAutoNum type="arabicPeriod"/>
              <a:tabLst>
                <a:tab pos="299720" algn="l"/>
              </a:tabLst>
            </a:pPr>
            <a:r>
              <a:rPr lang="en-US" sz="2000" b="1" dirty="0"/>
              <a:t>Accept any three string from one input() </a:t>
            </a:r>
            <a:endParaRPr lang="en-US" sz="2000" b="1" dirty="0" smtClean="0"/>
          </a:p>
          <a:p>
            <a:pPr marL="469265" indent="-457200" algn="just">
              <a:lnSpc>
                <a:spcPct val="150000"/>
              </a:lnSpc>
              <a:spcBef>
                <a:spcPts val="105"/>
              </a:spcBef>
              <a:buClr>
                <a:srgbClr val="CC9A1A"/>
              </a:buClr>
              <a:buSzPct val="145000"/>
              <a:buAutoNum type="arabicPeriod"/>
              <a:tabLst>
                <a:tab pos="299720" algn="l"/>
              </a:tabLst>
            </a:pPr>
            <a:r>
              <a:rPr lang="en-US" sz="2000" b="1" dirty="0" smtClean="0"/>
              <a:t>Create </a:t>
            </a:r>
            <a:r>
              <a:rPr lang="en-US" sz="2000" b="1" dirty="0"/>
              <a:t>a string containing an integer, then convert that string </a:t>
            </a:r>
            <a:r>
              <a:rPr lang="en-US" sz="2000" b="1" dirty="0" smtClean="0"/>
              <a:t>into an </a:t>
            </a:r>
            <a:r>
              <a:rPr lang="en-US" sz="2000" b="1" dirty="0"/>
              <a:t>actual integer object using </a:t>
            </a:r>
            <a:r>
              <a:rPr lang="en-US" sz="2000" b="1" dirty="0" err="1"/>
              <a:t>int</a:t>
            </a:r>
            <a:r>
              <a:rPr lang="en-US" sz="2000" b="1" dirty="0"/>
              <a:t>(). Test that your new object </a:t>
            </a:r>
            <a:r>
              <a:rPr lang="en-US" sz="2000" b="1" dirty="0" smtClean="0"/>
              <a:t>is a </a:t>
            </a:r>
            <a:r>
              <a:rPr lang="en-US" sz="2000" b="1" dirty="0"/>
              <a:t>number by multiplying it by another number and displaying </a:t>
            </a:r>
            <a:r>
              <a:rPr lang="en-US" sz="2000" b="1" dirty="0" smtClean="0"/>
              <a:t>the result.</a:t>
            </a:r>
          </a:p>
          <a:p>
            <a:pPr marL="469265" indent="-457200" algn="just">
              <a:lnSpc>
                <a:spcPct val="150000"/>
              </a:lnSpc>
              <a:spcBef>
                <a:spcPts val="105"/>
              </a:spcBef>
              <a:buClr>
                <a:srgbClr val="CC9A1A"/>
              </a:buClr>
              <a:buSzPct val="145000"/>
              <a:buFontTx/>
              <a:buAutoNum type="arabicPeriod"/>
              <a:tabLst>
                <a:tab pos="299720" algn="l"/>
              </a:tabLst>
            </a:pPr>
            <a:r>
              <a:rPr lang="en-US" sz="2000" b="1" dirty="0" smtClean="0"/>
              <a:t>Write python program that Count </a:t>
            </a:r>
            <a:r>
              <a:rPr lang="en-US" sz="2000" b="1" dirty="0"/>
              <a:t>all letters, digits, and special symbols from a given </a:t>
            </a:r>
            <a:r>
              <a:rPr lang="en-US" sz="2000" b="1" dirty="0" smtClean="0"/>
              <a:t>string.</a:t>
            </a:r>
          </a:p>
          <a:p>
            <a:pPr marL="469265" indent="-457200" algn="just">
              <a:lnSpc>
                <a:spcPct val="150000"/>
              </a:lnSpc>
              <a:spcBef>
                <a:spcPts val="105"/>
              </a:spcBef>
              <a:buClr>
                <a:srgbClr val="CC9A1A"/>
              </a:buClr>
              <a:buSzPct val="145000"/>
              <a:buAutoNum type="arabicPeriod"/>
              <a:tabLst>
                <a:tab pos="299720" algn="l"/>
              </a:tabLst>
            </a:pPr>
            <a:r>
              <a:rPr lang="en-US" sz="2000" b="1" dirty="0"/>
              <a:t>Given a list of numbers. write a program to turn every item of a list into its square</a:t>
            </a:r>
            <a:r>
              <a:rPr lang="en-US" sz="2000" b="1" dirty="0" smtClean="0"/>
              <a:t>.</a:t>
            </a:r>
          </a:p>
          <a:p>
            <a:pPr marL="926465" lvl="2" algn="just">
              <a:lnSpc>
                <a:spcPct val="150000"/>
              </a:lnSpc>
              <a:spcBef>
                <a:spcPts val="105"/>
              </a:spcBef>
              <a:buClr>
                <a:srgbClr val="CC9A1A"/>
              </a:buClr>
              <a:buSzPct val="145000"/>
              <a:tabLst>
                <a:tab pos="299720" algn="l"/>
              </a:tabLst>
            </a:pPr>
            <a:r>
              <a:rPr lang="en-US" sz="2000" b="1" dirty="0"/>
              <a:t>Given</a:t>
            </a:r>
            <a:r>
              <a:rPr lang="en-US" sz="2000" b="1" dirty="0" smtClean="0"/>
              <a:t>:</a:t>
            </a:r>
            <a:endParaRPr lang="en-US" sz="2000" b="1" dirty="0"/>
          </a:p>
          <a:p>
            <a:pPr marL="926465" lvl="2" algn="just">
              <a:lnSpc>
                <a:spcPct val="150000"/>
              </a:lnSpc>
              <a:spcBef>
                <a:spcPts val="105"/>
              </a:spcBef>
              <a:buClr>
                <a:srgbClr val="CC9A1A"/>
              </a:buClr>
              <a:buSzPct val="145000"/>
              <a:tabLst>
                <a:tab pos="299720" algn="l"/>
              </a:tabLst>
            </a:pPr>
            <a:r>
              <a:rPr lang="en-US" sz="2000" b="1" dirty="0" smtClean="0"/>
              <a:t>        numbers </a:t>
            </a:r>
            <a:r>
              <a:rPr lang="en-US" sz="2000" b="1" dirty="0"/>
              <a:t>= [1, 2, 3, 4, 5, 6, </a:t>
            </a:r>
            <a:r>
              <a:rPr lang="en-US" sz="2000" b="1" dirty="0" smtClean="0"/>
              <a:t>7]</a:t>
            </a:r>
          </a:p>
          <a:p>
            <a:pPr marL="926465" lvl="2" algn="just">
              <a:lnSpc>
                <a:spcPct val="150000"/>
              </a:lnSpc>
              <a:spcBef>
                <a:spcPts val="105"/>
              </a:spcBef>
              <a:buClr>
                <a:srgbClr val="CC9A1A"/>
              </a:buClr>
              <a:buSzPct val="145000"/>
              <a:tabLst>
                <a:tab pos="299720" algn="l"/>
              </a:tabLst>
            </a:pPr>
            <a:r>
              <a:rPr lang="en-US" sz="2000" b="1" dirty="0" smtClean="0"/>
              <a:t>Expected </a:t>
            </a:r>
            <a:r>
              <a:rPr lang="en-US" sz="2000" b="1" dirty="0"/>
              <a:t>output</a:t>
            </a:r>
            <a:r>
              <a:rPr lang="en-US" sz="2000" b="1" dirty="0" smtClean="0"/>
              <a:t>:</a:t>
            </a:r>
            <a:endParaRPr lang="en-US" sz="2000" b="1" dirty="0"/>
          </a:p>
          <a:p>
            <a:pPr marL="926465" lvl="2" algn="just">
              <a:lnSpc>
                <a:spcPct val="150000"/>
              </a:lnSpc>
              <a:spcBef>
                <a:spcPts val="105"/>
              </a:spcBef>
              <a:buClr>
                <a:srgbClr val="CC9A1A"/>
              </a:buClr>
              <a:buSzPct val="145000"/>
              <a:tabLst>
                <a:tab pos="299720" algn="l"/>
              </a:tabLst>
            </a:pPr>
            <a:r>
              <a:rPr lang="en-US" sz="2000" b="1" dirty="0" smtClean="0"/>
              <a:t>                [</a:t>
            </a:r>
            <a:r>
              <a:rPr lang="en-US" sz="2000" b="1" dirty="0"/>
              <a:t>1, 4, 9, 16, 25, 36, 49</a:t>
            </a:r>
            <a:r>
              <a:rPr lang="en-US" sz="2000" b="1" dirty="0" smtClean="0"/>
              <a:t>]</a:t>
            </a:r>
          </a:p>
          <a:p>
            <a:pPr marL="926465" lvl="2" algn="just">
              <a:lnSpc>
                <a:spcPct val="150000"/>
              </a:lnSpc>
              <a:spcBef>
                <a:spcPts val="105"/>
              </a:spcBef>
              <a:buClr>
                <a:srgbClr val="CC9A1A"/>
              </a:buClr>
              <a:buSzPct val="145000"/>
              <a:tabLst>
                <a:tab pos="299720" algn="l"/>
              </a:tabLst>
            </a:pPr>
            <a:endParaRPr lang="en-US" sz="2000" dirty="0" smtClean="0">
              <a:solidFill>
                <a:prstClr val="black"/>
              </a:solidFill>
              <a:latin typeface="Carlito"/>
              <a:cs typeface="Carlito"/>
            </a:endParaRPr>
          </a:p>
          <a:p>
            <a:pPr marL="12065">
              <a:spcBef>
                <a:spcPts val="105"/>
              </a:spcBef>
              <a:buClr>
                <a:srgbClr val="CC9A1A"/>
              </a:buClr>
              <a:buSzPct val="145000"/>
              <a:tabLst>
                <a:tab pos="299720" algn="l"/>
              </a:tabLst>
            </a:pP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97151" y="231394"/>
            <a:ext cx="9908031" cy="5137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V</a:t>
            </a:r>
            <a:r>
              <a:rPr dirty="0"/>
              <a:t>ariables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46630" y="1527429"/>
            <a:ext cx="5720970" cy="43005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1430" indent="-287020">
              <a:spcBef>
                <a:spcPts val="9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dirty="0">
                <a:solidFill>
                  <a:prstClr val="black"/>
                </a:solidFill>
                <a:latin typeface="Carlito"/>
                <a:cs typeface="Carlito"/>
              </a:rPr>
              <a:t>Python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is dynamically typed. </a:t>
            </a:r>
            <a:r>
              <a:rPr sz="2200" spc="-60" dirty="0">
                <a:solidFill>
                  <a:prstClr val="black"/>
                </a:solidFill>
                <a:latin typeface="Carlito"/>
                <a:cs typeface="Carlito"/>
              </a:rPr>
              <a:t>You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do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not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need </a:t>
            </a:r>
            <a:r>
              <a:rPr sz="2200" spc="-35" dirty="0">
                <a:solidFill>
                  <a:prstClr val="black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declare variables!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marR="5080" indent="-287020"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  <a:tab pos="887094" algn="l"/>
                <a:tab pos="2329180" algn="l"/>
                <a:tab pos="3462654" algn="l"/>
                <a:tab pos="5162550" algn="l"/>
              </a:tabLst>
            </a:pP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Th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e</a:t>
            </a:r>
            <a:r>
              <a:rPr sz="2200" dirty="0">
                <a:solidFill>
                  <a:prstClr val="black"/>
                </a:solidFill>
                <a:latin typeface="Carlito"/>
                <a:cs typeface="Carlito"/>
              </a:rPr>
              <a:t>	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d</a:t>
            </a:r>
            <a:r>
              <a:rPr sz="2200" dirty="0">
                <a:solidFill>
                  <a:prstClr val="black"/>
                </a:solidFill>
                <a:latin typeface="Carlito"/>
                <a:cs typeface="Carlito"/>
              </a:rPr>
              <a:t>e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cla</a:t>
            </a:r>
            <a:r>
              <a:rPr sz="2200" spc="-55" dirty="0">
                <a:solidFill>
                  <a:prstClr val="black"/>
                </a:solidFill>
                <a:latin typeface="Carlito"/>
                <a:cs typeface="Carlito"/>
              </a:rPr>
              <a:t>r</a:t>
            </a:r>
            <a:r>
              <a:rPr sz="2200" spc="-25" dirty="0">
                <a:solidFill>
                  <a:prstClr val="black"/>
                </a:solidFill>
                <a:latin typeface="Carlito"/>
                <a:cs typeface="Carlito"/>
              </a:rPr>
              <a:t>a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tion</a:t>
            </a:r>
            <a:r>
              <a:rPr sz="2200" dirty="0">
                <a:solidFill>
                  <a:prstClr val="black"/>
                </a:solidFill>
                <a:latin typeface="Carlito"/>
                <a:cs typeface="Carlito"/>
              </a:rPr>
              <a:t>	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happen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s</a:t>
            </a:r>
            <a:r>
              <a:rPr sz="2200" dirty="0">
                <a:solidFill>
                  <a:prstClr val="black"/>
                </a:solidFill>
                <a:latin typeface="Carlito"/>
                <a:cs typeface="Carlito"/>
              </a:rPr>
              <a:t>	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au</a:t>
            </a:r>
            <a:r>
              <a:rPr sz="2200" spc="-30" dirty="0">
                <a:solidFill>
                  <a:prstClr val="black"/>
                </a:solidFill>
                <a:latin typeface="Carlito"/>
                <a:cs typeface="Carlito"/>
              </a:rPr>
              <a:t>t</a:t>
            </a:r>
            <a:r>
              <a:rPr sz="2200" spc="10" dirty="0">
                <a:solidFill>
                  <a:prstClr val="black"/>
                </a:solidFill>
                <a:latin typeface="Carlito"/>
                <a:cs typeface="Carlito"/>
              </a:rPr>
              <a:t>o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m</a:t>
            </a:r>
            <a:r>
              <a:rPr sz="2200" spc="-30" dirty="0">
                <a:solidFill>
                  <a:prstClr val="black"/>
                </a:solidFill>
                <a:latin typeface="Carlito"/>
                <a:cs typeface="Carlito"/>
              </a:rPr>
              <a:t>a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ti</a:t>
            </a:r>
            <a:r>
              <a:rPr sz="2200" spc="-40" dirty="0">
                <a:solidFill>
                  <a:prstClr val="black"/>
                </a:solidFill>
                <a:latin typeface="Carlito"/>
                <a:cs typeface="Carlito"/>
              </a:rPr>
              <a:t>c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ally</a:t>
            </a:r>
            <a:r>
              <a:rPr sz="2200" dirty="0">
                <a:solidFill>
                  <a:prstClr val="black"/>
                </a:solidFill>
                <a:latin typeface="Carlito"/>
                <a:cs typeface="Carlito"/>
              </a:rPr>
              <a:t>	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w</a:t>
            </a:r>
            <a:r>
              <a:rPr sz="2200" spc="5" dirty="0">
                <a:solidFill>
                  <a:prstClr val="black"/>
                </a:solidFill>
                <a:latin typeface="Carlito"/>
                <a:cs typeface="Carlito"/>
              </a:rPr>
              <a:t>h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en  </a:t>
            </a:r>
            <a:r>
              <a:rPr sz="2200" spc="-15" dirty="0">
                <a:solidFill>
                  <a:prstClr val="black"/>
                </a:solidFill>
                <a:latin typeface="Carlito"/>
                <a:cs typeface="Carlito"/>
              </a:rPr>
              <a:t>you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assign a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value </a:t>
            </a:r>
            <a:r>
              <a:rPr sz="2200" spc="-20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a</a:t>
            </a:r>
            <a:r>
              <a:rPr sz="2200" spc="5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variable.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marR="5715" indent="-287020">
              <a:spcBef>
                <a:spcPts val="113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spc="-20" dirty="0">
                <a:solidFill>
                  <a:prstClr val="black"/>
                </a:solidFill>
                <a:latin typeface="Carlito"/>
                <a:cs typeface="Carlito"/>
              </a:rPr>
              <a:t>Variables </a:t>
            </a:r>
            <a:r>
              <a:rPr sz="2200" spc="-15" dirty="0">
                <a:solidFill>
                  <a:prstClr val="black"/>
                </a:solidFill>
                <a:latin typeface="Carlito"/>
                <a:cs typeface="Carlito"/>
              </a:rPr>
              <a:t>can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change </a:t>
            </a:r>
            <a:r>
              <a:rPr sz="2200" dirty="0">
                <a:solidFill>
                  <a:prstClr val="black"/>
                </a:solidFill>
                <a:latin typeface="Carlito"/>
                <a:cs typeface="Carlito"/>
              </a:rPr>
              <a:t>type,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simply by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assigning  them a </a:t>
            </a:r>
            <a:r>
              <a:rPr sz="2200" spc="-15" dirty="0">
                <a:solidFill>
                  <a:prstClr val="black"/>
                </a:solidFill>
                <a:latin typeface="Carlito"/>
                <a:cs typeface="Carlito"/>
              </a:rPr>
              <a:t>new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value </a:t>
            </a:r>
            <a:r>
              <a:rPr sz="2200" dirty="0">
                <a:solidFill>
                  <a:prstClr val="black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2200" spc="-20" dirty="0">
                <a:solidFill>
                  <a:prstClr val="black"/>
                </a:solidFill>
                <a:latin typeface="Carlito"/>
                <a:cs typeface="Carlito"/>
              </a:rPr>
              <a:t>different</a:t>
            </a:r>
            <a:r>
              <a:rPr sz="2200" spc="7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type.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indent="-287020"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dirty="0">
                <a:solidFill>
                  <a:prstClr val="black"/>
                </a:solidFill>
                <a:latin typeface="Carlito"/>
                <a:cs typeface="Carlito"/>
              </a:rPr>
              <a:t>Python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allows </a:t>
            </a:r>
            <a:r>
              <a:rPr sz="2200" spc="-15" dirty="0">
                <a:solidFill>
                  <a:prstClr val="black"/>
                </a:solidFill>
                <a:latin typeface="Carlito"/>
                <a:cs typeface="Carlito"/>
              </a:rPr>
              <a:t>you </a:t>
            </a:r>
            <a:r>
              <a:rPr sz="2200" spc="-20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assign a single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value</a:t>
            </a:r>
            <a:r>
              <a:rPr sz="2200" spc="434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prstClr val="black"/>
                </a:solidFill>
                <a:latin typeface="Carlito"/>
                <a:cs typeface="Carlito"/>
              </a:rPr>
              <a:t>to</a:t>
            </a:r>
            <a:r>
              <a:rPr lang="en-US" sz="220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prstClr val="black"/>
                </a:solidFill>
                <a:latin typeface="Carlito"/>
                <a:cs typeface="Carlito"/>
              </a:rPr>
              <a:t>several </a:t>
            </a:r>
            <a:r>
              <a:rPr sz="2200" spc="-10" dirty="0">
                <a:solidFill>
                  <a:prstClr val="black"/>
                </a:solidFill>
                <a:latin typeface="Carlito"/>
                <a:cs typeface="Carlito"/>
              </a:rPr>
              <a:t>variables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prstClr val="black"/>
                </a:solidFill>
                <a:latin typeface="Carlito"/>
                <a:cs typeface="Carlito"/>
              </a:rPr>
              <a:t>simultaneously.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indent="-287020"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spc="-60" dirty="0">
                <a:solidFill>
                  <a:prstClr val="black"/>
                </a:solidFill>
                <a:latin typeface="Carlito"/>
                <a:cs typeface="Carlito"/>
              </a:rPr>
              <a:t>You </a:t>
            </a:r>
            <a:r>
              <a:rPr sz="2200" spc="-15" dirty="0">
                <a:solidFill>
                  <a:prstClr val="black"/>
                </a:solidFill>
                <a:latin typeface="Carlito"/>
                <a:cs typeface="Carlito"/>
              </a:rPr>
              <a:t>can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also assign multiple objects</a:t>
            </a:r>
            <a:r>
              <a:rPr sz="2200" spc="48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multiple</a:t>
            </a:r>
            <a:r>
              <a:rPr lang="en-US" sz="220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Carlito"/>
                <a:cs typeface="Carlito"/>
              </a:rPr>
              <a:t>variables.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59623" y="1792223"/>
            <a:ext cx="3935095" cy="3526790"/>
            <a:chOff x="7659623" y="1792223"/>
            <a:chExt cx="3935095" cy="3526790"/>
          </a:xfrm>
        </p:grpSpPr>
        <p:sp>
          <p:nvSpPr>
            <p:cNvPr id="8" name="object 8"/>
            <p:cNvSpPr/>
            <p:nvPr/>
          </p:nvSpPr>
          <p:spPr>
            <a:xfrm>
              <a:off x="7661147" y="1792223"/>
              <a:ext cx="3933444" cy="938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697215" y="1828037"/>
              <a:ext cx="3807968" cy="812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692516" y="1823211"/>
              <a:ext cx="3817620" cy="822325"/>
            </a:xfrm>
            <a:custGeom>
              <a:avLst/>
              <a:gdLst/>
              <a:ahLst/>
              <a:cxnLst/>
              <a:rect l="l" t="t" r="r" b="b"/>
              <a:pathLst>
                <a:path w="3817620" h="822325">
                  <a:moveTo>
                    <a:pt x="0" y="822325"/>
                  </a:moveTo>
                  <a:lnTo>
                    <a:pt x="3817492" y="822325"/>
                  </a:lnTo>
                  <a:lnTo>
                    <a:pt x="3817492" y="0"/>
                  </a:lnTo>
                  <a:lnTo>
                    <a:pt x="0" y="0"/>
                  </a:lnTo>
                  <a:lnTo>
                    <a:pt x="0" y="8223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7673339" y="3252215"/>
              <a:ext cx="1879092" cy="5577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709280" y="3288537"/>
              <a:ext cx="1752600" cy="431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704581" y="3283838"/>
              <a:ext cx="1762125" cy="441325"/>
            </a:xfrm>
            <a:custGeom>
              <a:avLst/>
              <a:gdLst/>
              <a:ahLst/>
              <a:cxnLst/>
              <a:rect l="l" t="t" r="r" b="b"/>
              <a:pathLst>
                <a:path w="1762125" h="441325">
                  <a:moveTo>
                    <a:pt x="0" y="441325"/>
                  </a:moveTo>
                  <a:lnTo>
                    <a:pt x="1762125" y="441325"/>
                  </a:lnTo>
                  <a:lnTo>
                    <a:pt x="1762125" y="0"/>
                  </a:lnTo>
                  <a:lnTo>
                    <a:pt x="0" y="0"/>
                  </a:lnTo>
                  <a:lnTo>
                    <a:pt x="0" y="4413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662671" y="4046219"/>
              <a:ext cx="1498092" cy="4191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698612" y="4081767"/>
              <a:ext cx="1371600" cy="29427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693913" y="4077068"/>
              <a:ext cx="1381125" cy="304165"/>
            </a:xfrm>
            <a:custGeom>
              <a:avLst/>
              <a:gdLst/>
              <a:ahLst/>
              <a:cxnLst/>
              <a:rect l="l" t="t" r="r" b="b"/>
              <a:pathLst>
                <a:path w="1381125" h="304164">
                  <a:moveTo>
                    <a:pt x="0" y="303796"/>
                  </a:moveTo>
                  <a:lnTo>
                    <a:pt x="1381125" y="303796"/>
                  </a:lnTo>
                  <a:lnTo>
                    <a:pt x="1381125" y="0"/>
                  </a:lnTo>
                  <a:lnTo>
                    <a:pt x="0" y="0"/>
                  </a:lnTo>
                  <a:lnTo>
                    <a:pt x="0" y="303796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659623" y="4867655"/>
              <a:ext cx="2258568" cy="4511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7694929" y="4904193"/>
              <a:ext cx="2133600" cy="32439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690103" y="4899367"/>
              <a:ext cx="2143125" cy="334010"/>
            </a:xfrm>
            <a:custGeom>
              <a:avLst/>
              <a:gdLst/>
              <a:ahLst/>
              <a:cxnLst/>
              <a:rect l="l" t="t" r="r" b="b"/>
              <a:pathLst>
                <a:path w="2143125" h="334010">
                  <a:moveTo>
                    <a:pt x="0" y="333921"/>
                  </a:moveTo>
                  <a:lnTo>
                    <a:pt x="2143125" y="333921"/>
                  </a:lnTo>
                  <a:lnTo>
                    <a:pt x="2143125" y="0"/>
                  </a:lnTo>
                  <a:lnTo>
                    <a:pt x="0" y="0"/>
                  </a:lnTo>
                  <a:lnTo>
                    <a:pt x="0" y="333921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42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224307"/>
            <a:ext cx="10210800" cy="635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sz="4000" b="1" dirty="0">
                <a:solidFill>
                  <a:srgbClr val="CC9A1A"/>
                </a:solidFill>
                <a:latin typeface="Carlito"/>
                <a:cs typeface="Carlito"/>
              </a:rPr>
              <a:t>Python </a:t>
            </a:r>
            <a:r>
              <a:rPr sz="4000" b="1" spc="-25" dirty="0">
                <a:solidFill>
                  <a:srgbClr val="CC9A1A"/>
                </a:solidFill>
                <a:latin typeface="Carlito"/>
                <a:cs typeface="Carlito"/>
              </a:rPr>
              <a:t>Data Types</a:t>
            </a:r>
            <a:endParaRPr sz="4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1600200" y="994272"/>
            <a:ext cx="10210800" cy="57265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</a:rPr>
              <a:t>Python has </a:t>
            </a:r>
            <a:r>
              <a:rPr lang="en-US" sz="3200" b="1" dirty="0">
                <a:solidFill>
                  <a:prstClr val="black"/>
                </a:solidFill>
                <a:latin typeface="Garamond" panose="02020404030301010803" pitchFamily="18" charset="0"/>
              </a:rPr>
              <a:t>five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</a:rPr>
              <a:t> standard data types-</a:t>
            </a:r>
          </a:p>
          <a:p>
            <a:pPr marL="1371600" lvl="2" indent="-457200">
              <a:buFontTx/>
              <a:buAutoNum type="arabicPeriod"/>
            </a:pP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</a:rPr>
              <a:t>Numbers </a:t>
            </a:r>
          </a:p>
          <a:p>
            <a:pPr marL="1371600" lvl="2" indent="-457200">
              <a:buFontTx/>
              <a:buAutoNum type="arabicPeriod"/>
            </a:pP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</a:rPr>
              <a:t>String  </a:t>
            </a:r>
          </a:p>
          <a:p>
            <a:pPr marL="1371600" lvl="2" indent="-457200">
              <a:buFontTx/>
              <a:buAutoNum type="arabicPeriod"/>
            </a:pP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</a:rPr>
              <a:t>List  </a:t>
            </a:r>
          </a:p>
          <a:p>
            <a:pPr marL="1371600" lvl="2" indent="-457200">
              <a:buFontTx/>
              <a:buAutoNum type="arabicPeriod"/>
            </a:pP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</a:rPr>
              <a:t>Tuple </a:t>
            </a:r>
          </a:p>
          <a:p>
            <a:pPr marL="1371600" lvl="2" indent="-457200">
              <a:buFontTx/>
              <a:buAutoNum type="arabicPeriod"/>
            </a:pPr>
            <a:r>
              <a:rPr lang="en-US" sz="3200" dirty="0" smtClean="0">
                <a:solidFill>
                  <a:prstClr val="black"/>
                </a:solidFill>
                <a:latin typeface="Garamond" panose="02020404030301010803" pitchFamily="18" charset="0"/>
              </a:rPr>
              <a:t>Dictionary</a:t>
            </a:r>
          </a:p>
          <a:p>
            <a:pPr marL="1371600" lvl="2" indent="-457200">
              <a:buFontTx/>
              <a:buAutoNum type="arabicPeriod"/>
            </a:pPr>
            <a:endParaRPr lang="en-GB" sz="4000" b="1" spc="-25" dirty="0">
              <a:solidFill>
                <a:srgbClr val="CC9A1A"/>
              </a:solidFill>
              <a:latin typeface="Carlito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GB" sz="4000" b="1" spc="-25" dirty="0">
              <a:solidFill>
                <a:srgbClr val="CC9A1A"/>
              </a:solidFill>
              <a:latin typeface="Carlito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GB" sz="4000" b="1" spc="-25" dirty="0">
              <a:solidFill>
                <a:srgbClr val="CC9A1A"/>
              </a:solidFill>
              <a:latin typeface="Carlito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GB" sz="4000" b="1" spc="-25" dirty="0" smtClean="0">
              <a:solidFill>
                <a:srgbClr val="CC9A1A"/>
              </a:solidFill>
              <a:latin typeface="Carlito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GB" sz="1600" b="1" spc="-25" dirty="0">
              <a:solidFill>
                <a:srgbClr val="CC9A1A"/>
              </a:solid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28294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9098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8987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30418" y="217140"/>
            <a:ext cx="2433066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 smtClean="0"/>
              <a:t>1. </a:t>
            </a:r>
            <a:r>
              <a:rPr dirty="0" smtClean="0"/>
              <a:t>Numb</a:t>
            </a:r>
            <a:r>
              <a:rPr spc="-15" dirty="0" smtClean="0"/>
              <a:t>e</a:t>
            </a:r>
            <a:r>
              <a:rPr spc="-35" dirty="0" smtClean="0"/>
              <a:t>r</a:t>
            </a:r>
            <a:r>
              <a:rPr dirty="0" smtClean="0"/>
              <a:t>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753235" y="980311"/>
            <a:ext cx="8187433" cy="14497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Numbers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are </a:t>
            </a:r>
            <a:r>
              <a:rPr sz="2000" b="1" spc="-5" dirty="0">
                <a:solidFill>
                  <a:srgbClr val="CC9A1A"/>
                </a:solidFill>
                <a:latin typeface="Carlito"/>
                <a:cs typeface="Carlito"/>
              </a:rPr>
              <a:t>Immutable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objects in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Python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cannot change their</a:t>
            </a:r>
            <a:r>
              <a:rPr sz="2000" spc="-2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values.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indent="-287020"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There are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three built-in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data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types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numbers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in</a:t>
            </a:r>
            <a:r>
              <a:rPr sz="2000" spc="6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Python3:</a:t>
            </a:r>
          </a:p>
          <a:p>
            <a:pPr marL="756285" lvl="1" indent="-287020">
              <a:spcBef>
                <a:spcPts val="84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Integer</a:t>
            </a:r>
            <a:r>
              <a:rPr sz="2000" spc="-2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(int)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3830" y="2378860"/>
            <a:ext cx="5949570" cy="7316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spcBef>
                <a:spcPts val="105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Floating-point numbers (float)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indent="-287020">
              <a:spcBef>
                <a:spcPts val="84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Complex numbers: </a:t>
            </a:r>
            <a:r>
              <a:rPr sz="2000" i="1" spc="-5" dirty="0">
                <a:solidFill>
                  <a:prstClr val="black"/>
                </a:solidFill>
                <a:latin typeface="Carlito"/>
                <a:cs typeface="Carlito"/>
              </a:rPr>
              <a:t>&lt;real part&gt;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+ </a:t>
            </a:r>
            <a:r>
              <a:rPr sz="2000" i="1" spc="-5" dirty="0">
                <a:solidFill>
                  <a:prstClr val="black"/>
                </a:solidFill>
                <a:latin typeface="Carlito"/>
                <a:cs typeface="Carlito"/>
              </a:rPr>
              <a:t>&lt;imaginary</a:t>
            </a:r>
            <a:r>
              <a:rPr sz="2000" i="1" spc="6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i="1" spc="-5" dirty="0">
                <a:solidFill>
                  <a:prstClr val="black"/>
                </a:solidFill>
                <a:latin typeface="Carlito"/>
                <a:cs typeface="Carlito"/>
              </a:rPr>
              <a:t>part&gt;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j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70612" y="2839367"/>
            <a:ext cx="324383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CC9A1A"/>
                </a:solidFill>
                <a:latin typeface="Carlito"/>
                <a:cs typeface="Carlito"/>
              </a:rPr>
              <a:t>(not used </a:t>
            </a:r>
            <a:r>
              <a:rPr sz="1400" spc="-10" dirty="0">
                <a:solidFill>
                  <a:srgbClr val="CC9A1A"/>
                </a:solidFill>
                <a:latin typeface="Carlito"/>
                <a:cs typeface="Carlito"/>
              </a:rPr>
              <a:t>much </a:t>
            </a:r>
            <a:r>
              <a:rPr sz="1400" dirty="0">
                <a:solidFill>
                  <a:srgbClr val="CC9A1A"/>
                </a:solidFill>
                <a:latin typeface="Carlito"/>
                <a:cs typeface="Carlito"/>
              </a:rPr>
              <a:t>in Python</a:t>
            </a:r>
            <a:r>
              <a:rPr sz="1400" spc="-5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CC9A1A"/>
                </a:solidFill>
                <a:latin typeface="Carlito"/>
                <a:cs typeface="Carlito"/>
              </a:rPr>
              <a:t>programming)</a:t>
            </a:r>
            <a:endParaRPr sz="14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0206" y="3193238"/>
            <a:ext cx="4120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spcBef>
                <a:spcPts val="105"/>
              </a:spcBef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b="1" spc="-5" dirty="0">
                <a:solidFill>
                  <a:srgbClr val="CC9A1A"/>
                </a:solidFill>
                <a:latin typeface="Carlito"/>
                <a:cs typeface="Carlito"/>
              </a:rPr>
              <a:t>Common </a:t>
            </a:r>
            <a:r>
              <a:rPr sz="2000" b="1" dirty="0">
                <a:solidFill>
                  <a:srgbClr val="CC9A1A"/>
                </a:solidFill>
                <a:latin typeface="Carlito"/>
                <a:cs typeface="Carlito"/>
              </a:rPr>
              <a:t>Number</a:t>
            </a:r>
            <a:r>
              <a:rPr sz="2000" b="1" spc="-8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CC9A1A"/>
                </a:solidFill>
                <a:latin typeface="Carlito"/>
                <a:cs typeface="Carlito"/>
              </a:rPr>
              <a:t>Functions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/>
          </p:nvPr>
        </p:nvGraphicFramePr>
        <p:xfrm>
          <a:off x="4038600" y="3649036"/>
          <a:ext cx="4585334" cy="3158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755"/>
                <a:gridCol w="3624579"/>
              </a:tblGrid>
              <a:tr h="3510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Function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</a:tr>
              <a:tr h="3510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int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(x)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convert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x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an</a:t>
                      </a:r>
                      <a:r>
                        <a:rPr sz="1600" spc="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integer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350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float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(x)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convert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x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 floating-point</a:t>
                      </a:r>
                      <a:r>
                        <a:rPr sz="16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number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3510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abs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(x)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absolute value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6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x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3510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cmp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(x,y)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-1 if x &lt; </a:t>
                      </a:r>
                      <a:r>
                        <a:rPr sz="1600" spc="-60" dirty="0">
                          <a:latin typeface="Carlito"/>
                          <a:cs typeface="Carlito"/>
                        </a:rPr>
                        <a:t>y,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0 if x == </a:t>
                      </a:r>
                      <a:r>
                        <a:rPr sz="1600" spc="-60" dirty="0">
                          <a:latin typeface="Carlito"/>
                          <a:cs typeface="Carlito"/>
                        </a:rPr>
                        <a:t>y,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or 1 if x &gt;</a:t>
                      </a:r>
                      <a:r>
                        <a:rPr sz="1600" spc="1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y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3510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exp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(x)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exponential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x: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1575" spc="-7" baseline="26455" dirty="0">
                          <a:latin typeface="Carlito"/>
                          <a:cs typeface="Carlito"/>
                        </a:rPr>
                        <a:t>x</a:t>
                      </a:r>
                      <a:endParaRPr sz="1575" baseline="26455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3509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log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(x)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natural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logarithm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x, </a:t>
                      </a:r>
                      <a:r>
                        <a:rPr sz="1600" spc="-20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x&gt;</a:t>
                      </a:r>
                      <a:r>
                        <a:rPr sz="16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3510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pow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(x,y)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value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6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x**y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3510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sqrt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(x)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square root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of x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x &gt;</a:t>
                      </a:r>
                      <a:r>
                        <a:rPr sz="1600" spc="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0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</a:tbl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38140" y="230508"/>
            <a:ext cx="20855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 smtClean="0"/>
              <a:t>2. </a:t>
            </a:r>
            <a:r>
              <a:rPr dirty="0" smtClean="0"/>
              <a:t>Strings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746630" y="1107770"/>
            <a:ext cx="83879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Python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Strings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are </a:t>
            </a:r>
            <a:r>
              <a:rPr sz="2000" b="1" spc="-5" dirty="0">
                <a:solidFill>
                  <a:srgbClr val="CC9A1A"/>
                </a:solidFill>
                <a:latin typeface="Carlito"/>
                <a:cs typeface="Carlito"/>
              </a:rPr>
              <a:t>Immutable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objects that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cannot change their</a:t>
            </a:r>
            <a:r>
              <a:rPr sz="2000" spc="1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values.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6630" y="2722545"/>
            <a:ext cx="9375140" cy="12534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99085" indent="-287020">
              <a:spcBef>
                <a:spcPts val="22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50" dirty="0">
                <a:solidFill>
                  <a:prstClr val="black"/>
                </a:solidFill>
                <a:latin typeface="Carlito"/>
                <a:cs typeface="Carlito"/>
              </a:rPr>
              <a:t>You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can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update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an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existing string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by (re)assigning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variable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another</a:t>
            </a:r>
            <a:r>
              <a:rPr sz="2000" spc="12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string.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indent="-287020"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Python </a:t>
            </a:r>
            <a:r>
              <a:rPr sz="2000" i="1" dirty="0">
                <a:solidFill>
                  <a:prstClr val="black"/>
                </a:solidFill>
                <a:latin typeface="Carlito"/>
                <a:cs typeface="Carlito"/>
              </a:rPr>
              <a:t>does </a:t>
            </a:r>
            <a:r>
              <a:rPr sz="2000" i="1" spc="-5" dirty="0">
                <a:solidFill>
                  <a:prstClr val="black"/>
                </a:solidFill>
                <a:latin typeface="Carlito"/>
                <a:cs typeface="Carlito"/>
              </a:rPr>
              <a:t>not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support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character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type; these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treated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as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strings of length</a:t>
            </a:r>
            <a:r>
              <a:rPr sz="2000" spc="2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one.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indent="-287020"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Python accepts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single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(</a:t>
            </a:r>
            <a:r>
              <a:rPr sz="2000" b="1" dirty="0">
                <a:solidFill>
                  <a:srgbClr val="CC9A1A"/>
                </a:solidFill>
                <a:latin typeface="Carlito"/>
                <a:cs typeface="Carlito"/>
              </a:rPr>
              <a:t>'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), double (</a:t>
            </a:r>
            <a:r>
              <a:rPr sz="2000" b="1" dirty="0">
                <a:solidFill>
                  <a:srgbClr val="CC9A1A"/>
                </a:solidFill>
                <a:latin typeface="Carlito"/>
                <a:cs typeface="Carlito"/>
              </a:rPr>
              <a:t>"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) and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triple (</a:t>
            </a:r>
            <a:r>
              <a:rPr sz="2000" b="1" spc="-5" dirty="0">
                <a:solidFill>
                  <a:srgbClr val="CC9A1A"/>
                </a:solidFill>
                <a:latin typeface="Carlito"/>
                <a:cs typeface="Carlito"/>
              </a:rPr>
              <a:t>'''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or </a:t>
            </a:r>
            <a:r>
              <a:rPr sz="2000" b="1" spc="-5" dirty="0">
                <a:solidFill>
                  <a:srgbClr val="CC9A1A"/>
                </a:solidFill>
                <a:latin typeface="Carlito"/>
                <a:cs typeface="Carlito"/>
              </a:rPr>
              <a:t>"""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) quotes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denote string</a:t>
            </a:r>
            <a:r>
              <a:rPr sz="2000" spc="-2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literals.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6630" y="5086299"/>
            <a:ext cx="94875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String</a:t>
            </a:r>
            <a:r>
              <a:rPr sz="2000" spc="13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indexes</a:t>
            </a:r>
            <a:r>
              <a:rPr sz="2000" spc="10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starting</a:t>
            </a:r>
            <a:r>
              <a:rPr sz="2000" spc="13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at</a:t>
            </a:r>
            <a:r>
              <a:rPr sz="2000" spc="12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CC9A1A"/>
                </a:solidFill>
                <a:latin typeface="Carlito"/>
                <a:cs typeface="Carlito"/>
              </a:rPr>
              <a:t>0</a:t>
            </a:r>
            <a:r>
              <a:rPr sz="2000" b="1" spc="114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in</a:t>
            </a:r>
            <a:r>
              <a:rPr sz="2000" spc="114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</a:t>
            </a:r>
            <a:r>
              <a:rPr sz="2000" spc="114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beginning</a:t>
            </a:r>
            <a:r>
              <a:rPr sz="2000" spc="12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of</a:t>
            </a:r>
            <a:r>
              <a:rPr sz="2000" spc="114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</a:t>
            </a:r>
            <a:r>
              <a:rPr sz="2000" spc="114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string</a:t>
            </a:r>
            <a:r>
              <a:rPr sz="2000" spc="13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and</a:t>
            </a:r>
            <a:r>
              <a:rPr sz="2000" spc="12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working</a:t>
            </a:r>
            <a:r>
              <a:rPr sz="2000" spc="13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their</a:t>
            </a:r>
            <a:r>
              <a:rPr sz="2000" spc="12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prstClr val="black"/>
                </a:solidFill>
                <a:latin typeface="Carlito"/>
                <a:cs typeface="Carlito"/>
              </a:rPr>
              <a:t>way</a:t>
            </a:r>
            <a:r>
              <a:rPr sz="2000" spc="13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from</a:t>
            </a:r>
            <a:r>
              <a:rPr sz="2000" spc="114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CC9A1A"/>
                </a:solidFill>
                <a:latin typeface="Carlito"/>
                <a:cs typeface="Carlito"/>
              </a:rPr>
              <a:t>-1</a:t>
            </a:r>
            <a:endParaRPr sz="2000"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/>
            <a:r>
              <a:rPr sz="2000" spc="-15" dirty="0">
                <a:solidFill>
                  <a:prstClr val="black"/>
                </a:solidFill>
                <a:latin typeface="Carlito"/>
                <a:cs typeface="Carlito"/>
              </a:rPr>
              <a:t>at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the</a:t>
            </a:r>
            <a:r>
              <a:rPr sz="2000" spc="1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end.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3429000" y="1703687"/>
            <a:ext cx="5168265" cy="4544695"/>
            <a:chOff x="3570732" y="1615439"/>
            <a:chExt cx="5168265" cy="4544695"/>
          </a:xfrm>
        </p:grpSpPr>
        <p:sp>
          <p:nvSpPr>
            <p:cNvPr id="10" name="object 10"/>
            <p:cNvSpPr/>
            <p:nvPr/>
          </p:nvSpPr>
          <p:spPr>
            <a:xfrm>
              <a:off x="3570732" y="1615439"/>
              <a:ext cx="5167884" cy="10911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606419" y="1651126"/>
              <a:ext cx="5041900" cy="965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601720" y="1646427"/>
              <a:ext cx="5051425" cy="974725"/>
            </a:xfrm>
            <a:custGeom>
              <a:avLst/>
              <a:gdLst/>
              <a:ahLst/>
              <a:cxnLst/>
              <a:rect l="l" t="t" r="r" b="b"/>
              <a:pathLst>
                <a:path w="5051425" h="974725">
                  <a:moveTo>
                    <a:pt x="0" y="974725"/>
                  </a:moveTo>
                  <a:lnTo>
                    <a:pt x="5051425" y="974725"/>
                  </a:lnTo>
                  <a:lnTo>
                    <a:pt x="5051425" y="0"/>
                  </a:lnTo>
                  <a:lnTo>
                    <a:pt x="0" y="0"/>
                  </a:lnTo>
                  <a:lnTo>
                    <a:pt x="0" y="974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611624" y="4143755"/>
              <a:ext cx="3022092" cy="10012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648200" y="4179061"/>
              <a:ext cx="2895600" cy="8763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643374" y="4174363"/>
              <a:ext cx="2905125" cy="885825"/>
            </a:xfrm>
            <a:custGeom>
              <a:avLst/>
              <a:gdLst/>
              <a:ahLst/>
              <a:cxnLst/>
              <a:rect l="l" t="t" r="r" b="b"/>
              <a:pathLst>
                <a:path w="2905125" h="885825">
                  <a:moveTo>
                    <a:pt x="0" y="885825"/>
                  </a:moveTo>
                  <a:lnTo>
                    <a:pt x="2905125" y="885825"/>
                  </a:lnTo>
                  <a:lnTo>
                    <a:pt x="2905125" y="0"/>
                  </a:lnTo>
                  <a:lnTo>
                    <a:pt x="0" y="0"/>
                  </a:lnTo>
                  <a:lnTo>
                    <a:pt x="0" y="8858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654800" y="5611393"/>
              <a:ext cx="1883663" cy="5486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719449" y="5609755"/>
              <a:ext cx="1891919" cy="5486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29200" y="272162"/>
            <a:ext cx="23141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mtClean="0"/>
              <a:t>Strings</a:t>
            </a:r>
            <a:r>
              <a:rPr lang="en-US" dirty="0" smtClean="0"/>
              <a:t> …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759076" y="1080261"/>
            <a:ext cx="7823834" cy="1760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String</a:t>
            </a:r>
            <a:r>
              <a:rPr sz="2200" b="1" spc="-15" dirty="0">
                <a:solidFill>
                  <a:srgbClr val="CC9A1A"/>
                </a:solidFill>
                <a:latin typeface="Carlito"/>
                <a:cs typeface="Carlito"/>
              </a:rPr>
              <a:t> Formatting</a:t>
            </a:r>
            <a:endParaRPr sz="2200">
              <a:solidFill>
                <a:prstClr val="black"/>
              </a:solidFill>
              <a:latin typeface="Carlito"/>
              <a:cs typeface="Carlito"/>
            </a:endParaRPr>
          </a:p>
          <a:p>
            <a:pPr>
              <a:spcBef>
                <a:spcPts val="10"/>
              </a:spcBef>
              <a:buClr>
                <a:srgbClr val="CC9A1A"/>
              </a:buClr>
              <a:buFont typeface="Wingdings"/>
              <a:buChar char=""/>
            </a:pPr>
            <a:endParaRPr sz="4000">
              <a:solidFill>
                <a:prstClr val="black"/>
              </a:solidFill>
              <a:latin typeface="Carlito"/>
              <a:cs typeface="Carlito"/>
            </a:endParaRPr>
          </a:p>
          <a:p>
            <a:pPr marL="299085" indent="-287020">
              <a:spcBef>
                <a:spcPts val="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Common 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String</a:t>
            </a:r>
            <a:r>
              <a:rPr sz="2200" b="1" spc="25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20" dirty="0">
                <a:solidFill>
                  <a:srgbClr val="CC9A1A"/>
                </a:solidFill>
                <a:latin typeface="Carlito"/>
                <a:cs typeface="Carlito"/>
              </a:rPr>
              <a:t>Operators</a:t>
            </a:r>
            <a:endParaRPr sz="2200">
              <a:solidFill>
                <a:prstClr val="black"/>
              </a:solidFill>
              <a:latin typeface="Carlito"/>
              <a:cs typeface="Carlito"/>
            </a:endParaRPr>
          </a:p>
          <a:p>
            <a:pPr marL="927100">
              <a:spcBef>
                <a:spcPts val="1090"/>
              </a:spcBef>
            </a:pP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Assume </a:t>
            </a:r>
            <a:r>
              <a:rPr sz="2000" spc="-10" dirty="0">
                <a:solidFill>
                  <a:prstClr val="black"/>
                </a:solidFill>
                <a:latin typeface="Carlito"/>
                <a:cs typeface="Carlito"/>
              </a:rPr>
              <a:t>string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variable </a:t>
            </a:r>
            <a:r>
              <a:rPr sz="2000" b="1" dirty="0">
                <a:solidFill>
                  <a:srgbClr val="CC9A1A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holds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'Hello' and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variable </a:t>
            </a:r>
            <a:r>
              <a:rPr sz="2000" b="1" dirty="0">
                <a:solidFill>
                  <a:srgbClr val="CC9A1A"/>
                </a:solidFill>
                <a:latin typeface="Carlito"/>
                <a:cs typeface="Carlito"/>
              </a:rPr>
              <a:t>b 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holds</a:t>
            </a:r>
            <a:r>
              <a:rPr sz="2000" spc="50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prstClr val="black"/>
                </a:solidFill>
                <a:latin typeface="Carlito"/>
                <a:cs typeface="Carlito"/>
              </a:rPr>
              <a:t>'Python’</a:t>
            </a:r>
            <a:endParaRPr sz="2000">
              <a:solidFill>
                <a:prstClr val="black"/>
              </a:solidFill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02212" y="1142873"/>
            <a:ext cx="3682365" cy="914400"/>
            <a:chOff x="4256532" y="1213103"/>
            <a:chExt cx="3682365" cy="914400"/>
          </a:xfrm>
        </p:grpSpPr>
        <p:sp>
          <p:nvSpPr>
            <p:cNvPr id="8" name="object 8"/>
            <p:cNvSpPr/>
            <p:nvPr/>
          </p:nvSpPr>
          <p:spPr>
            <a:xfrm>
              <a:off x="4256532" y="1213103"/>
              <a:ext cx="3681984" cy="91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292854" y="1249679"/>
              <a:ext cx="3556000" cy="787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288028" y="1244853"/>
              <a:ext cx="3565525" cy="796925"/>
            </a:xfrm>
            <a:custGeom>
              <a:avLst/>
              <a:gdLst/>
              <a:ahLst/>
              <a:cxnLst/>
              <a:rect l="l" t="t" r="r" b="b"/>
              <a:pathLst>
                <a:path w="3565525" h="796925">
                  <a:moveTo>
                    <a:pt x="0" y="796925"/>
                  </a:moveTo>
                  <a:lnTo>
                    <a:pt x="3565525" y="796925"/>
                  </a:lnTo>
                  <a:lnTo>
                    <a:pt x="3565525" y="0"/>
                  </a:lnTo>
                  <a:lnTo>
                    <a:pt x="0" y="0"/>
                  </a:lnTo>
                  <a:lnTo>
                    <a:pt x="0" y="796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>
            <p:extLst/>
          </p:nvPr>
        </p:nvGraphicFramePr>
        <p:xfrm>
          <a:off x="1996376" y="3420874"/>
          <a:ext cx="8964295" cy="3128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975"/>
                <a:gridCol w="5657850"/>
                <a:gridCol w="2363470"/>
              </a:tblGrid>
              <a:tr h="39623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Operator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Example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</a:tr>
              <a:tr h="3448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Carlito"/>
                          <a:cs typeface="Carlito"/>
                        </a:rPr>
                        <a:t>+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Concatenation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- Adds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values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on either side of the</a:t>
                      </a:r>
                      <a:r>
                        <a:rPr sz="1600" spc="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operator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a + b will give</a:t>
                      </a:r>
                      <a:r>
                        <a:rPr sz="16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HelloPython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Carlito"/>
                          <a:cs typeface="Carlito"/>
                        </a:rPr>
                        <a:t>*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435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Repetition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-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Creates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new strings, concatenating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multiple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copies of 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same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string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a*2 will give</a:t>
                      </a:r>
                      <a:r>
                        <a:rPr sz="16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HelloHello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[ ]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Slice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- Gives 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character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from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the given</a:t>
                      </a:r>
                      <a:r>
                        <a:rPr sz="16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index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147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a[1] will give e  a[-1] will give</a:t>
                      </a:r>
                      <a:r>
                        <a:rPr sz="1600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34467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[ :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5" dirty="0">
                          <a:latin typeface="Carlito"/>
                          <a:cs typeface="Carlito"/>
                        </a:rPr>
                        <a:t>]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Range </a:t>
                      </a:r>
                      <a:r>
                        <a:rPr sz="1600" b="1" dirty="0">
                          <a:latin typeface="Carlito"/>
                          <a:cs typeface="Carlito"/>
                        </a:rPr>
                        <a:t>Slice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- Gives 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characters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from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the given</a:t>
                      </a:r>
                      <a:r>
                        <a:rPr sz="1600" spc="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range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a[1:4] 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will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give</a:t>
                      </a:r>
                      <a:r>
                        <a:rPr sz="16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ell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3446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in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Membership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-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true if a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character exists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in the given</a:t>
                      </a:r>
                      <a:r>
                        <a:rPr sz="1600" spc="114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string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‘H’ in a will give</a:t>
                      </a:r>
                      <a:r>
                        <a:rPr sz="16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35" dirty="0">
                          <a:latin typeface="Carlito"/>
                          <a:cs typeface="Carlito"/>
                        </a:rPr>
                        <a:t>True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</a:tbl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1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697991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686180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15404" y="82422"/>
            <a:ext cx="19331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mtClean="0"/>
              <a:t>Strings</a:t>
            </a:r>
            <a:r>
              <a:rPr lang="en-US" dirty="0" smtClean="0"/>
              <a:t> …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825244" y="768172"/>
            <a:ext cx="4346956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Common 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String</a:t>
            </a:r>
            <a:r>
              <a:rPr sz="2200" b="1" spc="-15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Methods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/>
          </p:nvPr>
        </p:nvGraphicFramePr>
        <p:xfrm>
          <a:off x="2860228" y="1232171"/>
          <a:ext cx="8043545" cy="4389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1045"/>
                <a:gridCol w="6032500"/>
              </a:tblGrid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Method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1440" marR="3060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str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.count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(sub, beg=  0,end=len(str))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81280" marR="889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Counts how many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times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sub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occurs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string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or in a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substring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string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if 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starting index beg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and ending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index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end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are</a:t>
                      </a:r>
                      <a:r>
                        <a:rPr sz="16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given.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5579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str</a:t>
                      </a:r>
                      <a:r>
                        <a:rPr sz="1600" b="1" spc="-5" dirty="0">
                          <a:latin typeface="Carlito"/>
                          <a:cs typeface="Carlito"/>
                        </a:rPr>
                        <a:t>.isalpha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72390" marR="4876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spc="-30" dirty="0">
                          <a:latin typeface="Carlito"/>
                          <a:cs typeface="Carlito"/>
                        </a:rPr>
                        <a:t>True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if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string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has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at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least 1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character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and all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characters are 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alphanumeric and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False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otherwise.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str</a:t>
                      </a:r>
                      <a:r>
                        <a:rPr sz="1600" b="1" spc="-5" dirty="0">
                          <a:latin typeface="Carlito"/>
                          <a:cs typeface="Carlito"/>
                        </a:rPr>
                        <a:t>.isdigit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spc="-30" dirty="0">
                          <a:latin typeface="Carlito"/>
                          <a:cs typeface="Carlito"/>
                        </a:rPr>
                        <a:t>True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if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string contains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only digits and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False</a:t>
                      </a:r>
                      <a:r>
                        <a:rPr sz="1600" spc="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otherwise.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str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.lower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Converts 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all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uppercase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letters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string to</a:t>
                      </a:r>
                      <a:r>
                        <a:rPr sz="16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lowercase.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str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.upper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91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Converts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lowercase letters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string to</a:t>
                      </a:r>
                      <a:r>
                        <a:rPr sz="1600" spc="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uppercase.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40271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str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.replace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(old, new)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Replaces 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all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occurrences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of old in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string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with</a:t>
                      </a:r>
                      <a:r>
                        <a:rPr sz="1600" spc="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35" dirty="0">
                          <a:latin typeface="Carlito"/>
                          <a:cs typeface="Carlito"/>
                        </a:rPr>
                        <a:t>new.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5579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str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.split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(str=‘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 ’)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97472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Splits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string according to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delimiter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str (space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if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not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provided)  and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list of</a:t>
                      </a:r>
                      <a:r>
                        <a:rPr sz="16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substrings.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str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.strip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Removes 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all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leading and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trailing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whitespace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6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string.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42976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str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.title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"titlecased"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version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600" spc="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string.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590326" y="5683177"/>
            <a:ext cx="3982846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Common 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String</a:t>
            </a:r>
            <a:r>
              <a:rPr sz="2200" b="1" spc="-2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Functions</a:t>
            </a:r>
            <a:endParaRPr sz="2200"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05474" y="5735955"/>
            <a:ext cx="4733926" cy="641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solidFill>
                  <a:prstClr val="black"/>
                </a:solidFill>
                <a:latin typeface="Carlito"/>
                <a:cs typeface="Carlito"/>
              </a:rPr>
              <a:t>str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(x) </a:t>
            </a:r>
            <a:r>
              <a:rPr spc="-10" dirty="0">
                <a:solidFill>
                  <a:prstClr val="black"/>
                </a:solidFill>
                <a:latin typeface="Carlito"/>
                <a:cs typeface="Carlito"/>
              </a:rPr>
              <a:t>:to convert </a:t>
            </a:r>
            <a:r>
              <a:rPr dirty="0">
                <a:solidFill>
                  <a:prstClr val="black"/>
                </a:solidFill>
                <a:latin typeface="Carlito"/>
                <a:cs typeface="Carlito"/>
              </a:rPr>
              <a:t>x </a:t>
            </a:r>
            <a:r>
              <a:rPr spc="-10" dirty="0">
                <a:solidFill>
                  <a:prstClr val="black"/>
                </a:solidFill>
                <a:latin typeface="Carlito"/>
                <a:cs typeface="Carlito"/>
              </a:rPr>
              <a:t>to </a:t>
            </a:r>
            <a:r>
              <a:rPr dirty="0">
                <a:solidFill>
                  <a:prstClr val="black"/>
                </a:solidFill>
                <a:latin typeface="Carlito"/>
                <a:cs typeface="Carlito"/>
              </a:rPr>
              <a:t>a</a:t>
            </a:r>
            <a:r>
              <a:rPr spc="2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prstClr val="black"/>
                </a:solidFill>
                <a:latin typeface="Carlito"/>
                <a:cs typeface="Carlito"/>
              </a:rPr>
              <a:t>string</a:t>
            </a:r>
            <a:endParaRPr dirty="0">
              <a:solidFill>
                <a:prstClr val="black"/>
              </a:solidFill>
              <a:latin typeface="Carlito"/>
              <a:cs typeface="Carlito"/>
            </a:endParaRPr>
          </a:p>
          <a:p>
            <a:pPr marL="12700">
              <a:spcBef>
                <a:spcPts val="50"/>
              </a:spcBef>
            </a:pPr>
            <a:r>
              <a:rPr sz="2000" b="1" spc="-5" dirty="0">
                <a:solidFill>
                  <a:prstClr val="black"/>
                </a:solidFill>
                <a:latin typeface="Carlito"/>
                <a:cs typeface="Carlito"/>
              </a:rPr>
              <a:t>len</a:t>
            </a:r>
            <a:r>
              <a:rPr sz="2000" spc="-5" dirty="0">
                <a:solidFill>
                  <a:prstClr val="black"/>
                </a:solidFill>
                <a:latin typeface="Carlito"/>
                <a:cs typeface="Carlito"/>
              </a:rPr>
              <a:t>(string)</a:t>
            </a:r>
            <a:r>
              <a:rPr spc="-5" dirty="0">
                <a:solidFill>
                  <a:prstClr val="black"/>
                </a:solidFill>
                <a:latin typeface="Carlito"/>
                <a:cs typeface="Carlito"/>
              </a:rPr>
              <a:t>:gives </a:t>
            </a:r>
            <a:r>
              <a:rPr dirty="0">
                <a:solidFill>
                  <a:prstClr val="black"/>
                </a:solidFill>
                <a:latin typeface="Carlito"/>
                <a:cs typeface="Carlito"/>
              </a:rPr>
              <a:t>the </a:t>
            </a:r>
            <a:r>
              <a:rPr spc="-10" dirty="0">
                <a:solidFill>
                  <a:prstClr val="black"/>
                </a:solidFill>
                <a:latin typeface="Carlito"/>
                <a:cs typeface="Carlito"/>
              </a:rPr>
              <a:t>total </a:t>
            </a:r>
            <a:r>
              <a:rPr spc="-5" dirty="0">
                <a:solidFill>
                  <a:prstClr val="black"/>
                </a:solidFill>
                <a:latin typeface="Carlito"/>
                <a:cs typeface="Carlito"/>
              </a:rPr>
              <a:t>length of </a:t>
            </a:r>
            <a:r>
              <a:rPr dirty="0">
                <a:solidFill>
                  <a:prstClr val="black"/>
                </a:solidFill>
                <a:latin typeface="Carlito"/>
                <a:cs typeface="Carlito"/>
              </a:rPr>
              <a:t>the</a:t>
            </a:r>
            <a:r>
              <a:rPr spc="35" dirty="0">
                <a:solidFill>
                  <a:prstClr val="black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prstClr val="black"/>
                </a:solidFill>
                <a:latin typeface="Carlito"/>
                <a:cs typeface="Carlito"/>
              </a:rPr>
              <a:t>string</a:t>
            </a:r>
            <a:endParaRPr dirty="0">
              <a:solidFill>
                <a:prstClr val="black"/>
              </a:solidFill>
              <a:latin typeface="Carlito"/>
              <a:cs typeface="Carlito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1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206061"/>
            <a:ext cx="10210798" cy="54208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Garamond" panose="02020404030301010803" pitchFamily="18" charset="0"/>
              </a:rPr>
              <a:t>      </a:t>
            </a:r>
            <a:r>
              <a:rPr lang="en-GB" dirty="0" smtClean="0"/>
              <a:t>Strings </a:t>
            </a:r>
            <a:r>
              <a:rPr lang="en-GB" dirty="0" smtClean="0"/>
              <a:t>…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10210799" cy="57357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Garamond" panose="02020404030301010803" pitchFamily="18" charset="0"/>
              </a:rPr>
              <a:t>Example</a:t>
            </a:r>
            <a:r>
              <a:rPr lang="en-US" sz="2400" b="1" dirty="0">
                <a:latin typeface="Garamond" panose="02020404030301010803" pitchFamily="18" charset="0"/>
              </a:rPr>
              <a:t>: </a:t>
            </a:r>
            <a:endParaRPr lang="en-US" sz="2000" b="1" dirty="0">
              <a:latin typeface="Garamond" panose="02020404030301010803" pitchFamily="18" charset="0"/>
            </a:endParaRPr>
          </a:p>
          <a:p>
            <a:endParaRPr lang="en-US" sz="2200" dirty="0">
              <a:latin typeface="Garamond" panose="02020404030301010803" pitchFamily="18" charset="0"/>
            </a:endParaRPr>
          </a:p>
          <a:p>
            <a:pPr lvl="1"/>
            <a:endParaRPr lang="en-US" sz="2000" b="1" u="sng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9601199" cy="4876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0744200" y="6142037"/>
            <a:ext cx="512638" cy="365125"/>
          </a:xfrm>
          <a:prstGeom prst="rect">
            <a:avLst/>
          </a:prstGeom>
        </p:spPr>
        <p:txBody>
          <a:bodyPr/>
          <a:lstStyle/>
          <a:p>
            <a:fld id="{8D4549DF-D7F8-444F-AB86-C47D854E88F3}" type="slidenum">
              <a:rPr lang="en-US" sz="1100">
                <a:solidFill>
                  <a:srgbClr val="0070C0"/>
                </a:solidFill>
              </a:rPr>
              <a:pPr/>
              <a:t>9</a:t>
            </a:fld>
            <a:endParaRPr lang="en-US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6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1550</Words>
  <Application>Microsoft Office PowerPoint</Application>
  <PresentationFormat>Widescreen</PresentationFormat>
  <Paragraphs>275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Cambria</vt:lpstr>
      <vt:lpstr>Carlito</vt:lpstr>
      <vt:lpstr>Garamond</vt:lpstr>
      <vt:lpstr>Times New Roman</vt:lpstr>
      <vt:lpstr>Wingdings</vt:lpstr>
      <vt:lpstr>Wingdings 2</vt:lpstr>
      <vt:lpstr>1_Office Theme</vt:lpstr>
      <vt:lpstr>Business plan presentation</vt:lpstr>
      <vt:lpstr>CHAPTER-TWO</vt:lpstr>
      <vt:lpstr>Basic Syntax</vt:lpstr>
      <vt:lpstr>Variables</vt:lpstr>
      <vt:lpstr>PowerPoint Presentation</vt:lpstr>
      <vt:lpstr>1. Numbers</vt:lpstr>
      <vt:lpstr>2. Strings</vt:lpstr>
      <vt:lpstr>Strings …</vt:lpstr>
      <vt:lpstr>Strings …</vt:lpstr>
      <vt:lpstr>      Strings …</vt:lpstr>
      <vt:lpstr>3. Lists</vt:lpstr>
      <vt:lpstr>Lists</vt:lpstr>
      <vt:lpstr>Lists</vt:lpstr>
      <vt:lpstr>…Lists</vt:lpstr>
      <vt:lpstr>Python Reserved Words</vt:lpstr>
      <vt:lpstr>4. Tuples</vt:lpstr>
      <vt:lpstr>…Tuples</vt:lpstr>
      <vt:lpstr>Hash Table</vt:lpstr>
      <vt:lpstr>5. Dictionary</vt:lpstr>
      <vt:lpstr>Dictionary …</vt:lpstr>
      <vt:lpstr>Dictionary</vt:lpstr>
      <vt:lpstr>Dictionary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24</cp:revision>
  <dcterms:created xsi:type="dcterms:W3CDTF">2021-10-14T08:53:31Z</dcterms:created>
  <dcterms:modified xsi:type="dcterms:W3CDTF">2022-06-19T17:19:08Z</dcterms:modified>
</cp:coreProperties>
</file>