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2"/>
  </p:notesMasterIdLst>
  <p:sldIdLst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85E3-6A07-45B4-8594-F933FFC5417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2DA8-9301-4A90-8F5A-4F0EF70D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64F6-251B-4562-81B6-B9A89469B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2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0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3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9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3A87-B538-4BC3-A8D7-D5DE4B947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F4C6-CED4-4D84-ADAE-846D8E91F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DCA1-DFD2-46A5-ABF2-6916EBDA0F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037-B63C-4297-AA20-A06C97E63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2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8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5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4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E49-D193-4F0D-B892-938E10E97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6/14/2022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jp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Carlito"/>
              </a:rPr>
              <a:t>THREE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5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300" b="1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Basic Operators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7300" b="1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&amp;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sz="7300" b="1" dirty="0" smtClean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       Control </a:t>
            </a:r>
            <a:r>
              <a:rPr lang="en-US" sz="7300" b="1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Structures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3600" b="1" dirty="0" smtClean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3600" b="1" dirty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7030593" y="244699"/>
            <a:ext cx="4955539" cy="103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594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34386"/>
            <a:ext cx="9601200" cy="44210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4769"/>
            <a:ext cx="9601200" cy="5960832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06534" y="6172200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0" y="1126870"/>
            <a:ext cx="9762744" cy="5731130"/>
            <a:chOff x="1597152" y="924178"/>
            <a:chExt cx="9762744" cy="5731130"/>
          </a:xfrm>
        </p:grpSpPr>
        <p:sp>
          <p:nvSpPr>
            <p:cNvPr id="3" name="object 3"/>
            <p:cNvSpPr/>
            <p:nvPr/>
          </p:nvSpPr>
          <p:spPr>
            <a:xfrm>
              <a:off x="1597152" y="935736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9241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120640" y="3363467"/>
              <a:ext cx="1624584" cy="925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156200" y="3398773"/>
              <a:ext cx="1498600" cy="800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51373" y="3394075"/>
              <a:ext cx="1508125" cy="809625"/>
            </a:xfrm>
            <a:custGeom>
              <a:avLst/>
              <a:gdLst/>
              <a:ahLst/>
              <a:cxnLst/>
              <a:rect l="l" t="t" r="r" b="b"/>
              <a:pathLst>
                <a:path w="1508125" h="809625">
                  <a:moveTo>
                    <a:pt x="0" y="809625"/>
                  </a:moveTo>
                  <a:lnTo>
                    <a:pt x="1508125" y="809625"/>
                  </a:lnTo>
                  <a:lnTo>
                    <a:pt x="1508125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3363467"/>
              <a:ext cx="1586483" cy="5821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97100" y="3398773"/>
              <a:ext cx="1460500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273" y="3394075"/>
              <a:ext cx="1470025" cy="466725"/>
            </a:xfrm>
            <a:custGeom>
              <a:avLst/>
              <a:gdLst/>
              <a:ahLst/>
              <a:cxnLst/>
              <a:rect l="l" t="t" r="r" b="b"/>
              <a:pathLst>
                <a:path w="1470025" h="466725">
                  <a:moveTo>
                    <a:pt x="0" y="466725"/>
                  </a:moveTo>
                  <a:lnTo>
                    <a:pt x="1470025" y="466725"/>
                  </a:lnTo>
                  <a:lnTo>
                    <a:pt x="147002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447531" y="3363467"/>
              <a:ext cx="1815083" cy="1763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483600" y="3398773"/>
              <a:ext cx="1689100" cy="1638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478773" y="3394075"/>
              <a:ext cx="1698625" cy="1647825"/>
            </a:xfrm>
            <a:custGeom>
              <a:avLst/>
              <a:gdLst/>
              <a:ahLst/>
              <a:cxnLst/>
              <a:rect l="l" t="t" r="r" b="b"/>
              <a:pathLst>
                <a:path w="1698625" h="1647825">
                  <a:moveTo>
                    <a:pt x="0" y="1647825"/>
                  </a:moveTo>
                  <a:lnTo>
                    <a:pt x="1698625" y="1647825"/>
                  </a:lnTo>
                  <a:lnTo>
                    <a:pt x="1698625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339" y="4701540"/>
              <a:ext cx="4037075" cy="19537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127375" y="4784185"/>
              <a:ext cx="3911600" cy="1828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132073" y="4732337"/>
              <a:ext cx="3921125" cy="1838325"/>
            </a:xfrm>
            <a:custGeom>
              <a:avLst/>
              <a:gdLst/>
              <a:ahLst/>
              <a:cxnLst/>
              <a:rect l="l" t="t" r="r" b="b"/>
              <a:pathLst>
                <a:path w="3921125" h="1838325">
                  <a:moveTo>
                    <a:pt x="0" y="1838325"/>
                  </a:moveTo>
                  <a:lnTo>
                    <a:pt x="3921125" y="1838325"/>
                  </a:lnTo>
                  <a:lnTo>
                    <a:pt x="3921125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35346" y="231394"/>
            <a:ext cx="2794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77048" y="1464278"/>
            <a:ext cx="10255362" cy="21151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Python, </a:t>
            </a:r>
            <a:r>
              <a:rPr sz="2000" b="1" spc="-30" dirty="0">
                <a:solidFill>
                  <a:prstClr val="black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Boolean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objects of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class '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bool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' and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they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</a:t>
            </a:r>
            <a:r>
              <a:rPr sz="2000" spc="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assumes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any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non-zero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non-null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values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2000" b="1" spc="-25" dirty="0">
                <a:solidFill>
                  <a:prstClr val="black"/>
                </a:solidFill>
                <a:latin typeface="Carlito"/>
                <a:cs typeface="Carlito"/>
              </a:rPr>
              <a:t>True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otherwise it is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False</a:t>
            </a:r>
            <a:r>
              <a:rPr sz="2000" b="1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value.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i="1" dirty="0">
                <a:solidFill>
                  <a:prstClr val="black"/>
                </a:solidFill>
                <a:latin typeface="Carlito"/>
                <a:cs typeface="Carlito"/>
              </a:rPr>
              <a:t>does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not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provide switch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or case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statements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other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languages.</a:t>
            </a:r>
          </a:p>
          <a:p>
            <a:pPr marL="299085" indent="-287020">
              <a:spcBef>
                <a:spcPts val="108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5" dirty="0">
                <a:solidFill>
                  <a:srgbClr val="CC9A1A"/>
                </a:solidFill>
                <a:latin typeface="Carlito"/>
                <a:cs typeface="Carlito"/>
              </a:rPr>
              <a:t>Syntax: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469900">
              <a:spcBef>
                <a:spcPts val="1085"/>
              </a:spcBef>
              <a:tabLst>
                <a:tab pos="3269615" algn="l"/>
                <a:tab pos="6414135" algn="l"/>
              </a:tabLst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if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Statement	</a:t>
            </a:r>
            <a:r>
              <a:rPr sz="2000" b="1" i="1" spc="-15" dirty="0">
                <a:solidFill>
                  <a:prstClr val="black"/>
                </a:solidFill>
                <a:latin typeface="Carlito"/>
                <a:cs typeface="Carlito"/>
              </a:rPr>
              <a:t>if..else</a:t>
            </a:r>
            <a:r>
              <a:rPr sz="2000" b="1" i="1" spc="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Statement	</a:t>
            </a:r>
            <a:r>
              <a:rPr sz="2000" b="1" spc="-20" dirty="0">
                <a:solidFill>
                  <a:prstClr val="black"/>
                </a:solidFill>
                <a:latin typeface="Carlito"/>
                <a:cs typeface="Carlito"/>
              </a:rPr>
              <a:t>if..elif..else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Statement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075" y="5163691"/>
            <a:ext cx="1708658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0" dirty="0">
                <a:solidFill>
                  <a:srgbClr val="CC9A1A"/>
                </a:solidFill>
                <a:latin typeface="Carlito"/>
                <a:cs typeface="Carlito"/>
              </a:rPr>
              <a:t>Example: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7152" y="1013078"/>
            <a:ext cx="9762744" cy="5159122"/>
            <a:chOff x="1597152" y="1013078"/>
            <a:chExt cx="9762744" cy="5159122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64123" y="3304032"/>
              <a:ext cx="3555491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00700" y="3340100"/>
              <a:ext cx="3429000" cy="44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95873" y="3335273"/>
              <a:ext cx="3438525" cy="454025"/>
            </a:xfrm>
            <a:custGeom>
              <a:avLst/>
              <a:gdLst/>
              <a:ahLst/>
              <a:cxnLst/>
              <a:rect l="l" t="t" r="r" b="b"/>
              <a:pathLst>
                <a:path w="3438525" h="454025">
                  <a:moveTo>
                    <a:pt x="0" y="454025"/>
                  </a:moveTo>
                  <a:lnTo>
                    <a:pt x="3438525" y="45402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454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075432" y="2630423"/>
              <a:ext cx="1865375" cy="179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00303" y="2667000"/>
              <a:ext cx="2951097" cy="3505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1" y="2662173"/>
              <a:ext cx="2951098" cy="3510027"/>
            </a:xfrm>
            <a:custGeom>
              <a:avLst/>
              <a:gdLst/>
              <a:ahLst/>
              <a:cxnLst/>
              <a:rect l="l" t="t" r="r" b="b"/>
              <a:pathLst>
                <a:path w="1749425" h="1673225">
                  <a:moveTo>
                    <a:pt x="0" y="1673225"/>
                  </a:moveTo>
                  <a:lnTo>
                    <a:pt x="1749425" y="1673225"/>
                  </a:lnTo>
                  <a:lnTo>
                    <a:pt x="1749425" y="0"/>
                  </a:lnTo>
                  <a:lnTo>
                    <a:pt x="0" y="0"/>
                  </a:lnTo>
                  <a:lnTo>
                    <a:pt x="0" y="16732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49540" y="315340"/>
            <a:ext cx="26418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8618" y="1180410"/>
            <a:ext cx="10210800" cy="9515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Using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conditional</a:t>
            </a:r>
            <a:r>
              <a:rPr sz="2200" b="1" spc="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expression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1095"/>
              </a:spcBef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Another type of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conditional structure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Python,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which is very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convenient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easy to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read.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2202" y="338709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GB" b="1" smtClean="0">
                <a:solidFill>
                  <a:prstClr val="black"/>
                </a:solidFill>
              </a:rPr>
              <a:pPr/>
              <a:t>12</a:t>
            </a:fld>
            <a:endParaRPr lang="en-GB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87239"/>
            <a:ext cx="9525000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30" y="617486"/>
            <a:ext cx="9499270" cy="2943225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68676" y="604136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02" y="3733800"/>
            <a:ext cx="9478798" cy="2845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0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6" y="98961"/>
            <a:ext cx="969323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356" y="706332"/>
            <a:ext cx="9714844" cy="58545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The elif Statement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The </a:t>
            </a:r>
            <a:r>
              <a:rPr lang="en-US" sz="2200" b="1" dirty="0">
                <a:latin typeface="Garamond" panose="02020404030301010803" pitchFamily="18" charset="0"/>
              </a:rPr>
              <a:t>elif </a:t>
            </a:r>
            <a:r>
              <a:rPr lang="en-US" sz="2200" dirty="0">
                <a:latin typeface="Garamond" panose="02020404030301010803" pitchFamily="18" charset="0"/>
              </a:rPr>
              <a:t>statement allows you to check multiple expressions for TRUE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 Similar to the </a:t>
            </a:r>
            <a:r>
              <a:rPr lang="en-US" sz="2200" b="1" dirty="0">
                <a:latin typeface="Garamond" panose="02020404030301010803" pitchFamily="18" charset="0"/>
              </a:rPr>
              <a:t>else</a:t>
            </a:r>
            <a:r>
              <a:rPr lang="en-US" sz="2200" dirty="0">
                <a:latin typeface="Garamond" panose="02020404030301010803" pitchFamily="18" charset="0"/>
              </a:rPr>
              <a:t>, the </a:t>
            </a:r>
            <a:r>
              <a:rPr lang="en-US" sz="2200" b="1" dirty="0">
                <a:latin typeface="Garamond" panose="02020404030301010803" pitchFamily="18" charset="0"/>
              </a:rPr>
              <a:t>elif </a:t>
            </a:r>
            <a:r>
              <a:rPr lang="en-US" sz="2200" dirty="0">
                <a:latin typeface="Garamond" panose="02020404030301010803" pitchFamily="18" charset="0"/>
              </a:rPr>
              <a:t>statement is optional.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However, unlike </a:t>
            </a:r>
            <a:r>
              <a:rPr lang="en-US" sz="2200" b="1" dirty="0">
                <a:latin typeface="Garamond" panose="02020404030301010803" pitchFamily="18" charset="0"/>
              </a:rPr>
              <a:t>else</a:t>
            </a:r>
            <a:r>
              <a:rPr lang="en-US" sz="2200" dirty="0">
                <a:latin typeface="Garamond" panose="02020404030301010803" pitchFamily="18" charset="0"/>
              </a:rPr>
              <a:t>, for which there can be at the most one statement, there can be an arbitrary number of </a:t>
            </a:r>
            <a:r>
              <a:rPr lang="en-US" sz="2200" b="1" dirty="0">
                <a:latin typeface="Garamond" panose="02020404030301010803" pitchFamily="18" charset="0"/>
              </a:rPr>
              <a:t>elif </a:t>
            </a:r>
            <a:r>
              <a:rPr lang="en-US" sz="2200" dirty="0">
                <a:latin typeface="Garamond" panose="02020404030301010803" pitchFamily="18" charset="0"/>
              </a:rPr>
              <a:t>statements following an </a:t>
            </a:r>
            <a:r>
              <a:rPr lang="en-US" sz="2200" b="1" dirty="0">
                <a:latin typeface="Garamond" panose="02020404030301010803" pitchFamily="18" charset="0"/>
              </a:rPr>
              <a:t>if</a:t>
            </a:r>
            <a:r>
              <a:rPr lang="en-US" sz="2200" dirty="0">
                <a:latin typeface="Garamond" panose="02020404030301010803" pitchFamily="18" charset="0"/>
              </a:rPr>
              <a:t>.</a:t>
            </a:r>
          </a:p>
          <a:p>
            <a:pPr lvl="1"/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038608" y="6195743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srgbClr val="0070C0"/>
                </a:solidFill>
              </a:rPr>
              <a:pPr/>
              <a:t>14</a:t>
            </a:fld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8" y="2416262"/>
            <a:ext cx="9174791" cy="37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5" y="304800"/>
            <a:ext cx="961703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…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64" y="947522"/>
            <a:ext cx="9617035" cy="5809539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55362" y="6391936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srgbClr val="0070C0"/>
                </a:solidFill>
                <a:latin typeface="Garamond" panose="02020404030301010803" pitchFamily="18" charset="0"/>
              </a:rPr>
              <a:pPr/>
              <a:t>15</a:t>
            </a:fld>
            <a:endParaRPr lang="en-US" sz="1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0131"/>
            <a:ext cx="10058397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…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62000"/>
            <a:ext cx="10058399" cy="59475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Nested IF Statements</a:t>
            </a:r>
          </a:p>
          <a:p>
            <a:endParaRPr lang="en-US" sz="24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96600" y="6176776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srgbClr val="0070C0"/>
                </a:solidFill>
              </a:rPr>
              <a:pPr/>
              <a:t>16</a:t>
            </a:fld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26" y="2165023"/>
            <a:ext cx="9093974" cy="423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32" y="1219200"/>
            <a:ext cx="9014361" cy="12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5" y="248947"/>
            <a:ext cx="961703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</a:t>
            </a:r>
            <a:r>
              <a:rPr lang="en-US" b="1" dirty="0">
                <a:latin typeface="Garamond" panose="02020404030301010803" pitchFamily="18" charset="0"/>
              </a:rPr>
              <a:t>Python 3 –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4" y="866900"/>
            <a:ext cx="9617035" cy="58426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In general, statements are executed sequentially-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The first statement in a function is executed first, followed by the second, and so 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Python programming language provides the following types of loops to handle looping requirements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744200" y="6205508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srgbClr val="0070C0"/>
                </a:solidFill>
                <a:latin typeface="Garamond" panose="02020404030301010803" pitchFamily="18" charset="0"/>
              </a:rPr>
              <a:pPr/>
              <a:t>17</a:t>
            </a:fld>
            <a:endParaRPr lang="en-US" sz="1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72" y="2182052"/>
            <a:ext cx="8989327" cy="2640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4648099"/>
            <a:ext cx="8991602" cy="15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3" y="354473"/>
            <a:ext cx="9769435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4" y="973778"/>
            <a:ext cx="9769435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while Loop Statements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A </a:t>
            </a:r>
            <a:r>
              <a:rPr lang="en-US" sz="2200" b="1" dirty="0">
                <a:latin typeface="Garamond" panose="02020404030301010803" pitchFamily="18" charset="0"/>
              </a:rPr>
              <a:t>while </a:t>
            </a:r>
            <a:r>
              <a:rPr lang="en-US" sz="2200" dirty="0">
                <a:latin typeface="Garamond" panose="02020404030301010803" pitchFamily="18" charset="0"/>
              </a:rPr>
              <a:t>loop statement in Python programming language repeatedly executes a target statement as long as a given condition is true.</a:t>
            </a:r>
          </a:p>
          <a:p>
            <a:pPr lvl="1"/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000" dirty="0" smtClean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 smtClean="0">
              <a:latin typeface="Garamond" panose="020204040303010108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Here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b="1" dirty="0">
                <a:latin typeface="Garamond" panose="02020404030301010803" pitchFamily="18" charset="0"/>
              </a:rPr>
              <a:t>statement(s) </a:t>
            </a:r>
            <a:r>
              <a:rPr lang="en-US" sz="2000" dirty="0">
                <a:latin typeface="Garamond" panose="02020404030301010803" pitchFamily="18" charset="0"/>
              </a:rPr>
              <a:t>may be a single statement or a block of statements with uniform indent.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b="1" dirty="0">
                <a:latin typeface="Garamond" panose="02020404030301010803" pitchFamily="18" charset="0"/>
              </a:rPr>
              <a:t>condition </a:t>
            </a:r>
            <a:r>
              <a:rPr lang="en-US" sz="2000" dirty="0">
                <a:latin typeface="Garamond" panose="02020404030301010803" pitchFamily="18" charset="0"/>
              </a:rPr>
              <a:t>may be any expression, and true is any non-zero value.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loop iterates while the condition is true.</a:t>
            </a:r>
          </a:p>
          <a:p>
            <a:pPr lvl="1"/>
            <a:endParaRPr lang="en-US" sz="22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019800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84582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3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6" y="381000"/>
            <a:ext cx="923603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66" y="970591"/>
            <a:ext cx="9236034" cy="5679591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77600" y="6285057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srgbClr val="0070C0"/>
                </a:solidFill>
              </a:rPr>
              <a:pPr/>
              <a:t>19</a:t>
            </a:fld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573" y="381000"/>
            <a:ext cx="9976427" cy="49244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         </a:t>
            </a:r>
            <a:r>
              <a:rPr lang="en-US" b="1" dirty="0" smtClean="0">
                <a:latin typeface="Garamond" panose="02020404030301010803" pitchFamily="18" charset="0"/>
              </a:rPr>
              <a:t>Python </a:t>
            </a:r>
            <a:r>
              <a:rPr lang="en-US" b="1" dirty="0">
                <a:latin typeface="Garamond" panose="02020404030301010803" pitchFamily="18" charset="0"/>
              </a:rPr>
              <a:t>3 – 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572" y="973778"/>
            <a:ext cx="9976427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</a:rPr>
              <a:t>Operators are the constructs, which can manipulate the value of operands.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</a:rPr>
              <a:t>Python language supports the following types of 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 smtClean="0">
                <a:latin typeface="Garamond" panose="02020404030301010803" pitchFamily="18" charset="0"/>
              </a:rPr>
              <a:t>Arithmetic </a:t>
            </a:r>
            <a:r>
              <a:rPr lang="en-US" sz="2400" dirty="0">
                <a:latin typeface="Garamond" panose="02020404030301010803" pitchFamily="18" charset="0"/>
              </a:rPr>
              <a:t>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Comparison (Relational) 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Assignment 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Logical 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Bitwise Operators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Membership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096000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8961"/>
            <a:ext cx="9693235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91688"/>
            <a:ext cx="9693235" cy="58842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for Loop Statements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The for statement in Python has the ability to iterate over the items of any sequence, such as a list or a string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aramond" panose="02020404030301010803" pitchFamily="18" charset="0"/>
              </a:rPr>
              <a:t>The range()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The built-in function range() is the right function to iterate over a sequence of numbers. It generates an iterator of arithmetic progressions.</a:t>
            </a:r>
          </a:p>
          <a:p>
            <a:pPr lvl="2"/>
            <a:endParaRPr lang="en-US" sz="2000" dirty="0">
              <a:latin typeface="Garamond" panose="02020404030301010803" pitchFamily="18" charset="0"/>
            </a:endParaRPr>
          </a:p>
          <a:p>
            <a:pPr lvl="1"/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454627" y="594545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04" y="1715071"/>
            <a:ext cx="8748590" cy="127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17" y="3924336"/>
            <a:ext cx="9143999" cy="2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136" y="381000"/>
            <a:ext cx="957446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82" y="1033514"/>
            <a:ext cx="9551718" cy="5676045"/>
          </a:xfr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430000" y="634022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4549DF-D7F8-444F-AB86-C47D854E88F3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5" y="333942"/>
            <a:ext cx="8415647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7" y="981687"/>
            <a:ext cx="8322881" cy="1647176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68676" y="604136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7" y="2543606"/>
            <a:ext cx="8415647" cy="1472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40" y="4200372"/>
            <a:ext cx="8538377" cy="25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7152" y="793341"/>
            <a:ext cx="9762744" cy="5615306"/>
            <a:chOff x="1597152" y="1013078"/>
            <a:chExt cx="9762744" cy="5615306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325623" y="1818132"/>
              <a:ext cx="6324600" cy="2703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6742" y="1561073"/>
              <a:ext cx="7013956" cy="28712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32002" y="1547323"/>
              <a:ext cx="7008696" cy="2884977"/>
            </a:xfrm>
            <a:custGeom>
              <a:avLst/>
              <a:gdLst/>
              <a:ahLst/>
              <a:cxnLst/>
              <a:rect l="l" t="t" r="r" b="b"/>
              <a:pathLst>
                <a:path w="6207125" h="2587625">
                  <a:moveTo>
                    <a:pt x="0" y="2587625"/>
                  </a:moveTo>
                  <a:lnTo>
                    <a:pt x="6207125" y="2587625"/>
                  </a:lnTo>
                  <a:lnTo>
                    <a:pt x="6207125" y="0"/>
                  </a:lnTo>
                  <a:lnTo>
                    <a:pt x="0" y="0"/>
                  </a:lnTo>
                  <a:lnTo>
                    <a:pt x="0" y="25876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25623" y="5094732"/>
              <a:ext cx="3262884" cy="976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5130800"/>
              <a:ext cx="3136900" cy="1497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57373" y="5126037"/>
              <a:ext cx="3146425" cy="1502347"/>
            </a:xfrm>
            <a:custGeom>
              <a:avLst/>
              <a:gdLst/>
              <a:ahLst/>
              <a:cxnLst/>
              <a:rect l="l" t="t" r="r" b="b"/>
              <a:pathLst>
                <a:path w="3146425" h="860425">
                  <a:moveTo>
                    <a:pt x="0" y="860425"/>
                  </a:moveTo>
                  <a:lnTo>
                    <a:pt x="3146425" y="860425"/>
                  </a:lnTo>
                  <a:lnTo>
                    <a:pt x="3146425" y="0"/>
                  </a:lnTo>
                  <a:lnTo>
                    <a:pt x="0" y="0"/>
                  </a:lnTo>
                  <a:lnTo>
                    <a:pt x="0" y="8604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563549" y="5126037"/>
              <a:ext cx="1522475" cy="950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576569" y="5183377"/>
              <a:ext cx="1397000" cy="825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563549" y="5178615"/>
              <a:ext cx="1406525" cy="835025"/>
            </a:xfrm>
            <a:custGeom>
              <a:avLst/>
              <a:gdLst/>
              <a:ahLst/>
              <a:cxnLst/>
              <a:rect l="l" t="t" r="r" b="b"/>
              <a:pathLst>
                <a:path w="1406525" h="835025">
                  <a:moveTo>
                    <a:pt x="0" y="835025"/>
                  </a:moveTo>
                  <a:lnTo>
                    <a:pt x="1406525" y="835025"/>
                  </a:lnTo>
                  <a:lnTo>
                    <a:pt x="1406525" y="0"/>
                  </a:lnTo>
                  <a:lnTo>
                    <a:pt x="0" y="0"/>
                  </a:lnTo>
                  <a:lnTo>
                    <a:pt x="0" y="835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726423" y="1982723"/>
              <a:ext cx="2234183" cy="2310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763000" y="2019300"/>
              <a:ext cx="2108200" cy="218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758173" y="2014473"/>
              <a:ext cx="2117725" cy="2193925"/>
            </a:xfrm>
            <a:custGeom>
              <a:avLst/>
              <a:gdLst/>
              <a:ahLst/>
              <a:cxnLst/>
              <a:rect l="l" t="t" r="r" b="b"/>
              <a:pathLst>
                <a:path w="2117725" h="2193925">
                  <a:moveTo>
                    <a:pt x="0" y="2193925"/>
                  </a:moveTo>
                  <a:lnTo>
                    <a:pt x="2117725" y="2193925"/>
                  </a:lnTo>
                  <a:lnTo>
                    <a:pt x="2117725" y="0"/>
                  </a:lnTo>
                  <a:lnTo>
                    <a:pt x="0" y="0"/>
                  </a:lnTo>
                  <a:lnTo>
                    <a:pt x="0" y="2193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58082" y="3898900"/>
              <a:ext cx="533400" cy="304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2157222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Loops</a:t>
            </a:r>
            <a:r>
              <a:rPr lang="en-GB" dirty="0" smtClean="0"/>
              <a:t> …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447800" y="882242"/>
            <a:ext cx="27769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For</a:t>
            </a:r>
            <a:r>
              <a:rPr sz="2200" b="1" spc="-3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764" y="4483372"/>
            <a:ext cx="2815717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while</a:t>
            </a:r>
            <a:r>
              <a:rPr sz="2200" b="1" spc="-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1623822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1352" y="1047115"/>
            <a:ext cx="35897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Loop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Control</a:t>
            </a:r>
            <a:r>
              <a:rPr sz="2200" b="1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Statements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352" y="1519555"/>
            <a:ext cx="99010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sz="2000" b="1" spc="-25" dirty="0" err="1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2000" b="1" spc="-5" dirty="0" err="1">
                <a:solidFill>
                  <a:prstClr val="black"/>
                </a:solidFill>
                <a:latin typeface="Carlito"/>
                <a:cs typeface="Carlito"/>
              </a:rPr>
              <a:t>ea</a:t>
            </a:r>
            <a:r>
              <a:rPr sz="2000" b="1" dirty="0" err="1">
                <a:solidFill>
                  <a:prstClr val="black"/>
                </a:solidFill>
                <a:latin typeface="Carlito"/>
                <a:cs typeface="Carlito"/>
              </a:rPr>
              <a:t>k</a:t>
            </a:r>
            <a:r>
              <a:rPr lang="en-US" sz="2000" b="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:</a:t>
            </a:r>
            <a:r>
              <a:rPr sz="2000" spc="-18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rmin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at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GB" sz="2000" spc="-15" dirty="0">
                <a:solidFill>
                  <a:prstClr val="black"/>
                </a:solidFill>
                <a:latin typeface="Carlito"/>
                <a:cs typeface="Carlito"/>
              </a:rPr>
              <a:t>statement </a:t>
            </a:r>
            <a:r>
              <a:rPr lang="en-GB"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lang="en-GB" sz="2000" spc="-20" dirty="0">
                <a:solidFill>
                  <a:prstClr val="black"/>
                </a:solidFill>
                <a:latin typeface="Carlito"/>
                <a:cs typeface="Carlito"/>
              </a:rPr>
              <a:t>transfers </a:t>
            </a:r>
            <a:r>
              <a:rPr lang="en-GB" sz="2000" spc="-10" dirty="0">
                <a:solidFill>
                  <a:prstClr val="black"/>
                </a:solidFill>
                <a:latin typeface="Carlito"/>
                <a:cs typeface="Carlito"/>
              </a:rPr>
              <a:t>execution </a:t>
            </a:r>
            <a:r>
              <a:rPr lang="en-GB"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lang="en-GB"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lang="en-GB" sz="2000" spc="-15" dirty="0">
                <a:solidFill>
                  <a:prstClr val="black"/>
                </a:solidFill>
                <a:latin typeface="Carlito"/>
                <a:cs typeface="Carlito"/>
              </a:rPr>
              <a:t>statement</a:t>
            </a:r>
            <a:r>
              <a:rPr lang="en-GB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GB" sz="2000" spc="-10" dirty="0">
                <a:solidFill>
                  <a:prstClr val="black"/>
                </a:solidFill>
                <a:latin typeface="Carlito"/>
                <a:cs typeface="Carlito"/>
              </a:rPr>
              <a:t>immediately following </a:t>
            </a:r>
            <a:r>
              <a:rPr lang="en-GB"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lang="en-GB" sz="2000" spc="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GB" sz="2000" spc="-5" dirty="0">
                <a:solidFill>
                  <a:prstClr val="black"/>
                </a:solidFill>
                <a:latin typeface="Carlito"/>
                <a:cs typeface="Carlito"/>
              </a:rPr>
              <a:t>loop.</a:t>
            </a: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352" y="3150565"/>
            <a:ext cx="9486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383665" algn="l"/>
              </a:tabLst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continue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:Causes</a:t>
            </a:r>
            <a:r>
              <a:rPr sz="2000" spc="1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loop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0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skip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remainder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of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its</a:t>
            </a:r>
            <a:r>
              <a:rPr sz="20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body</a:t>
            </a:r>
            <a:r>
              <a:rPr sz="2000" spc="1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immediately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retest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its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condition prior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reiterating.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352" y="4781803"/>
            <a:ext cx="9487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905510" algn="l"/>
                <a:tab pos="1638300" algn="l"/>
                <a:tab pos="2355215" algn="l"/>
                <a:tab pos="2617470" algn="l"/>
                <a:tab pos="3813810" algn="l"/>
                <a:tab pos="4112260" algn="l"/>
                <a:tab pos="5139690" algn="l"/>
                <a:tab pos="6537325" algn="l"/>
                <a:tab pos="7029450" algn="l"/>
                <a:tab pos="7549515" algn="l"/>
                <a:tab pos="7957820" algn="l"/>
                <a:tab pos="8451850" algn="l"/>
                <a:tab pos="9110345" algn="l"/>
              </a:tabLst>
            </a:pP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pass	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: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Use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d	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n	a	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eme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s	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equi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d	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y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acti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al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y	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u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	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y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u	do	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	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	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y 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command or code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execute.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52430" y="2006270"/>
            <a:ext cx="5447030" cy="4444365"/>
            <a:chOff x="3558540" y="2186939"/>
            <a:chExt cx="5447030" cy="4444365"/>
          </a:xfrm>
        </p:grpSpPr>
        <p:sp>
          <p:nvSpPr>
            <p:cNvPr id="13" name="object 13"/>
            <p:cNvSpPr/>
            <p:nvPr/>
          </p:nvSpPr>
          <p:spPr>
            <a:xfrm>
              <a:off x="7216140" y="2377439"/>
              <a:ext cx="1700783" cy="684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51700" y="2412999"/>
              <a:ext cx="1574800" cy="55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47001" y="2408173"/>
              <a:ext cx="1584325" cy="568325"/>
            </a:xfrm>
            <a:custGeom>
              <a:avLst/>
              <a:gdLst/>
              <a:ahLst/>
              <a:cxnLst/>
              <a:rect l="l" t="t" r="r" b="b"/>
              <a:pathLst>
                <a:path w="1584325" h="568325">
                  <a:moveTo>
                    <a:pt x="0" y="568325"/>
                  </a:moveTo>
                  <a:lnTo>
                    <a:pt x="1584325" y="568325"/>
                  </a:lnTo>
                  <a:lnTo>
                    <a:pt x="1584325" y="0"/>
                  </a:lnTo>
                  <a:lnTo>
                    <a:pt x="0" y="0"/>
                  </a:lnTo>
                  <a:lnTo>
                    <a:pt x="0" y="56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292340" y="3849623"/>
              <a:ext cx="1674876" cy="990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327900" y="3886200"/>
              <a:ext cx="1549400" cy="86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323201" y="3881373"/>
              <a:ext cx="1558925" cy="873125"/>
            </a:xfrm>
            <a:custGeom>
              <a:avLst/>
              <a:gdLst/>
              <a:ahLst/>
              <a:cxnLst/>
              <a:rect l="l" t="t" r="r" b="b"/>
              <a:pathLst>
                <a:path w="1558925" h="873125">
                  <a:moveTo>
                    <a:pt x="0" y="873125"/>
                  </a:moveTo>
                  <a:lnTo>
                    <a:pt x="1558925" y="873125"/>
                  </a:lnTo>
                  <a:lnTo>
                    <a:pt x="1558925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292340" y="5387339"/>
              <a:ext cx="1712976" cy="1243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27900" y="5422900"/>
              <a:ext cx="1587500" cy="1117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23201" y="5418137"/>
              <a:ext cx="1597025" cy="1127125"/>
            </a:xfrm>
            <a:custGeom>
              <a:avLst/>
              <a:gdLst/>
              <a:ahLst/>
              <a:cxnLst/>
              <a:rect l="l" t="t" r="r" b="b"/>
              <a:pathLst>
                <a:path w="1597025" h="1127125">
                  <a:moveTo>
                    <a:pt x="0" y="1127125"/>
                  </a:moveTo>
                  <a:lnTo>
                    <a:pt x="1597025" y="1127125"/>
                  </a:lnTo>
                  <a:lnTo>
                    <a:pt x="1597025" y="0"/>
                  </a:lnTo>
                  <a:lnTo>
                    <a:pt x="0" y="0"/>
                  </a:lnTo>
                  <a:lnTo>
                    <a:pt x="0" y="1127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558540" y="2186939"/>
              <a:ext cx="3515867" cy="10652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594100" y="2222499"/>
              <a:ext cx="3390900" cy="939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589274" y="2217673"/>
              <a:ext cx="3400425" cy="949325"/>
            </a:xfrm>
            <a:custGeom>
              <a:avLst/>
              <a:gdLst/>
              <a:ahLst/>
              <a:cxnLst/>
              <a:rect l="l" t="t" r="r" b="b"/>
              <a:pathLst>
                <a:path w="3400425" h="949325">
                  <a:moveTo>
                    <a:pt x="0" y="949325"/>
                  </a:moveTo>
                  <a:lnTo>
                    <a:pt x="3400425" y="949325"/>
                  </a:lnTo>
                  <a:lnTo>
                    <a:pt x="3400425" y="0"/>
                  </a:lnTo>
                  <a:lnTo>
                    <a:pt x="0" y="0"/>
                  </a:lnTo>
                  <a:lnTo>
                    <a:pt x="0" y="949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558540" y="3825239"/>
              <a:ext cx="3477767" cy="989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594100" y="3860800"/>
              <a:ext cx="3352800" cy="863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589274" y="3855973"/>
              <a:ext cx="3362325" cy="873125"/>
            </a:xfrm>
            <a:custGeom>
              <a:avLst/>
              <a:gdLst/>
              <a:ahLst/>
              <a:cxnLst/>
              <a:rect l="l" t="t" r="r" b="b"/>
              <a:pathLst>
                <a:path w="3362325" h="873125">
                  <a:moveTo>
                    <a:pt x="0" y="873125"/>
                  </a:moveTo>
                  <a:lnTo>
                    <a:pt x="3362325" y="873125"/>
                  </a:lnTo>
                  <a:lnTo>
                    <a:pt x="3362325" y="0"/>
                  </a:lnTo>
                  <a:lnTo>
                    <a:pt x="0" y="0"/>
                  </a:lnTo>
                  <a:lnTo>
                    <a:pt x="0" y="873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558540" y="5425439"/>
              <a:ext cx="3553967" cy="12054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594100" y="5460999"/>
              <a:ext cx="3429000" cy="1079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589274" y="5456237"/>
              <a:ext cx="3438525" cy="1089025"/>
            </a:xfrm>
            <a:custGeom>
              <a:avLst/>
              <a:gdLst/>
              <a:ahLst/>
              <a:cxnLst/>
              <a:rect l="l" t="t" r="r" b="b"/>
              <a:pathLst>
                <a:path w="3438525" h="1089025">
                  <a:moveTo>
                    <a:pt x="0" y="1089025"/>
                  </a:moveTo>
                  <a:lnTo>
                    <a:pt x="3438525" y="108902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10890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9609" y="244919"/>
            <a:ext cx="234099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14143" y="1094611"/>
            <a:ext cx="10074338" cy="480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8" y="1267523"/>
            <a:ext cx="7356611" cy="444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4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9609" y="244919"/>
            <a:ext cx="234099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Examples…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14143" y="1094611"/>
            <a:ext cx="10074338" cy="480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32313"/>
            <a:ext cx="82296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9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9609" y="244919"/>
            <a:ext cx="234099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Examples…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14143" y="1094611"/>
            <a:ext cx="10074338" cy="480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67522"/>
            <a:ext cx="8305800" cy="4295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5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6436" y="231394"/>
            <a:ext cx="10363200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QUIZ(5%)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86436" y="1003890"/>
            <a:ext cx="10363200" cy="56630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69265" indent="-457200">
              <a:spcBef>
                <a:spcPts val="1085"/>
              </a:spcBef>
              <a:buClr>
                <a:srgbClr val="CC9A1A"/>
              </a:buClr>
              <a:buSzPct val="145000"/>
              <a:buFont typeface="+mj-lt"/>
              <a:buAutoNum type="arabicParenR"/>
              <a:tabLst>
                <a:tab pos="299085" algn="l"/>
                <a:tab pos="299720" algn="l"/>
              </a:tabLs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python code that Accept two numbers from the user and calculate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,subtraction and addition.</a:t>
            </a:r>
            <a:endParaRPr lang="en-US" sz="2000" b="1" spc="-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spcBef>
                <a:spcPts val="1085"/>
              </a:spcBef>
              <a:buClr>
                <a:srgbClr val="CC9A1A"/>
              </a:buClr>
              <a:buSzPct val="145000"/>
              <a:buFont typeface="+mj-lt"/>
              <a:buAutoNum type="arabicParenR"/>
              <a:tabLst>
                <a:tab pos="299085" algn="l"/>
                <a:tab pos="299720" algn="l"/>
              </a:tabLst>
            </a:pPr>
            <a:r>
              <a:rPr lang="en-US" sz="20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Python list of numbers. Turn every item of a list into its </a:t>
            </a:r>
            <a:r>
              <a:rPr lang="en-US" sz="20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lang="en-US" sz="2000" b="1" spc="-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108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fi-FI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fi-FI" sz="20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fi-FI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[1, 2, 3, 4, 5, 6, 7]</a:t>
            </a:r>
          </a:p>
          <a:p>
            <a:pPr marL="12065">
              <a:spcBef>
                <a:spcPts val="108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fi-FI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Expected Output: [1, 4, 9, 16, 25, 36, </a:t>
            </a:r>
            <a:r>
              <a:rPr lang="fi-FI" sz="20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49]</a:t>
            </a:r>
            <a:endParaRPr lang="en-US" sz="2000" b="1" spc="-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108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400" b="1" spc="-5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given” List = [100, 200, 300, 400, 500]” in Python. </a:t>
            </a:r>
          </a:p>
          <a:p>
            <a:pPr marL="12065">
              <a:spcBef>
                <a:spcPts val="108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r>
              <a:rPr lang="en-US" sz="20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Expected Output:  [500, 400, 300, 200, 100]                 </a:t>
            </a:r>
            <a:endParaRPr lang="en-US" sz="2000" b="1" spc="-5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spcBef>
                <a:spcPts val="1085"/>
              </a:spcBef>
              <a:buClr>
                <a:srgbClr val="CC9A1A"/>
              </a:buClr>
              <a:buSzPct val="145000"/>
              <a:buAutoNum type="arabicPeriod" startAt="4"/>
              <a:tabLst>
                <a:tab pos="299085" algn="l"/>
                <a:tab pos="299720" algn="l"/>
              </a:tabLst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to insert a number to any position in a list.                                                                   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       numbers = [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3,4,1,9,6,2,8]</a:t>
            </a:r>
          </a:p>
          <a:p>
            <a:pPr marL="469265" indent="-457200">
              <a:spcBef>
                <a:spcPts val="1085"/>
              </a:spcBef>
              <a:buClr>
                <a:srgbClr val="CC9A1A"/>
              </a:buClr>
              <a:buSzPct val="145000"/>
              <a:buAutoNum type="arabicPeriod" startAt="4"/>
              <a:tabLst>
                <a:tab pos="299085" algn="l"/>
                <a:tab pos="29972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in Python to print number ranging from 1 to 25 but excluding number which is the multiples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469265" indent="-457200">
              <a:spcBef>
                <a:spcPts val="1085"/>
              </a:spcBef>
              <a:buClr>
                <a:srgbClr val="CC9A1A"/>
              </a:buClr>
              <a:buSzPct val="145000"/>
              <a:buAutoNum type="arabicPeriod" startAt="4"/>
              <a:tabLst>
                <a:tab pos="299085" algn="l"/>
                <a:tab pos="29972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filter even and odd number from a list.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1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x = [10, 23, 24, 35, 65, 78, 90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6340" y="1013078"/>
            <a:ext cx="9762744" cy="70485"/>
            <a:chOff x="1597152" y="1013078"/>
            <a:chExt cx="9762744" cy="70485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9609" y="244919"/>
            <a:ext cx="234099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Examples…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14143" y="1094611"/>
            <a:ext cx="10074338" cy="480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085" algn="l"/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84591"/>
            <a:ext cx="8458200" cy="402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67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70" y="61398"/>
            <a:ext cx="9872930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494" y="689143"/>
            <a:ext cx="9866106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Python Arithmetic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aramond" panose="02020404030301010803" pitchFamily="18" charset="0"/>
              </a:rPr>
              <a:t>Assume variable </a:t>
            </a:r>
            <a:r>
              <a:rPr lang="en-US" sz="2200" b="1" dirty="0">
                <a:latin typeface="Garamond" panose="02020404030301010803" pitchFamily="18" charset="0"/>
              </a:rPr>
              <a:t>a </a:t>
            </a:r>
            <a:r>
              <a:rPr lang="en-US" sz="2200" dirty="0">
                <a:latin typeface="Garamond" panose="02020404030301010803" pitchFamily="18" charset="0"/>
              </a:rPr>
              <a:t>holds the value 10 and variable </a:t>
            </a:r>
            <a:r>
              <a:rPr lang="en-US" sz="2200" b="1" dirty="0">
                <a:latin typeface="Garamond" panose="02020404030301010803" pitchFamily="18" charset="0"/>
              </a:rPr>
              <a:t>b </a:t>
            </a:r>
            <a:r>
              <a:rPr lang="en-US" sz="2200" dirty="0">
                <a:latin typeface="Garamond" panose="02020404030301010803" pitchFamily="18" charset="0"/>
              </a:rPr>
              <a:t>holds the value 21, then</a:t>
            </a:r>
          </a:p>
          <a:p>
            <a:pPr lvl="1"/>
            <a:endParaRPr lang="en-US" sz="22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72800" y="5867400"/>
            <a:ext cx="512638" cy="276999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8" y="1413908"/>
            <a:ext cx="8848462" cy="48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6" y="98961"/>
            <a:ext cx="9693235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6" y="762000"/>
            <a:ext cx="9693235" cy="59435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Python Comparison Operators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These operators compare the values on either side of them and decide the relation among them.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They are also called </a:t>
            </a:r>
            <a:r>
              <a:rPr lang="en-US" sz="2000" b="1" dirty="0">
                <a:latin typeface="Garamond" panose="02020404030301010803" pitchFamily="18" charset="0"/>
              </a:rPr>
              <a:t>Relational operators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Assume variable a holds the value 10 and variable b holds the value 20, then</a:t>
            </a:r>
          </a:p>
          <a:p>
            <a:pPr lvl="1"/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20400" y="631859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77027"/>
            <a:ext cx="8991600" cy="38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663" y="69024"/>
            <a:ext cx="10157361" cy="4829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64031"/>
            <a:ext cx="10157361" cy="1238250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68676" y="604136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2281"/>
            <a:ext cx="10157361" cy="485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8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6" y="98961"/>
            <a:ext cx="9769433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4" y="748145"/>
            <a:ext cx="9769435" cy="596141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Python Assignment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Assume variable a holds 10 and variable b holds 20, then-</a:t>
            </a:r>
          </a:p>
          <a:p>
            <a:pPr lvl="1"/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68676" y="6041364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34" y="1422513"/>
            <a:ext cx="8971065" cy="1455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33" y="2733784"/>
            <a:ext cx="8971065" cy="39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769435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73778"/>
            <a:ext cx="9769435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Python Bitwise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Garamond" panose="02020404030301010803" pitchFamily="18" charset="0"/>
              </a:rPr>
              <a:t>Bitwise operator works on bits and performs bit-by-bit operation.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Assume if a = 60; and b = 13; Now in binary format they will be as follows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a= 0011 1100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 = 0000 1101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-----------------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a&amp;b = 0000 1100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a|b = 0011 1101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a^b = 0011 0001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~a = 1100 0011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Python's built-in function bin() can be used to obtain binary representation of an integer number.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439400" y="6324600"/>
            <a:ext cx="512638" cy="184666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200">
                <a:solidFill>
                  <a:prstClr val="black"/>
                </a:solidFill>
              </a:rPr>
              <a:pPr/>
              <a:t>7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5" y="279303"/>
            <a:ext cx="9998034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                                        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4" y="890650"/>
            <a:ext cx="9998035" cy="58189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Python Logical Operators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The following logical operators are supported by Python language.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Assume variable a holds True and variable b holds False then</a:t>
            </a:r>
          </a:p>
          <a:p>
            <a:pPr lvl="1"/>
            <a:endParaRPr lang="en-US" sz="22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68880" y="6160268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18" y="2057401"/>
            <a:ext cx="9030381" cy="39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6" y="152400"/>
            <a:ext cx="9921835" cy="49244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                                         </a:t>
            </a:r>
            <a:r>
              <a:rPr lang="en-US" b="1" dirty="0" smtClean="0">
                <a:latin typeface="Garamond" panose="02020404030301010803" pitchFamily="18" charset="0"/>
              </a:rPr>
              <a:t>Cont’d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6" y="877744"/>
            <a:ext cx="9921835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Python Membership Operators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Python’s membership operators test for membership in a sequence, such as strings, lists, or tuples.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Garamond" panose="02020404030301010803" pitchFamily="18" charset="0"/>
              </a:rPr>
              <a:t>There are two membership operators as explained below-</a:t>
            </a:r>
          </a:p>
          <a:p>
            <a:pPr lvl="1"/>
            <a:endParaRPr lang="en-US" sz="2200" b="1" u="sng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96600" y="6248400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54" y="2362201"/>
            <a:ext cx="8633546" cy="36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874</Words>
  <Application>Microsoft Office PowerPoint</Application>
  <PresentationFormat>Widescreen</PresentationFormat>
  <Paragraphs>209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</vt:lpstr>
      <vt:lpstr>Carlito</vt:lpstr>
      <vt:lpstr>Garamond</vt:lpstr>
      <vt:lpstr>Times New Roman</vt:lpstr>
      <vt:lpstr>Wingdings</vt:lpstr>
      <vt:lpstr>Wingdings 2</vt:lpstr>
      <vt:lpstr>1_Office Theme</vt:lpstr>
      <vt:lpstr>Business plan presentation</vt:lpstr>
      <vt:lpstr>CHAPTER-THREE</vt:lpstr>
      <vt:lpstr>         Python 3 – Basic Operators</vt:lpstr>
      <vt:lpstr>                                          Cont’d …</vt:lpstr>
      <vt:lpstr>                                           Cont’d …</vt:lpstr>
      <vt:lpstr>                                               Cont’d …</vt:lpstr>
      <vt:lpstr>                                          Cont’d …</vt:lpstr>
      <vt:lpstr>                                          Cont’d …</vt:lpstr>
      <vt:lpstr>                                          Cont’d …</vt:lpstr>
      <vt:lpstr>                                         Cont’d …</vt:lpstr>
      <vt:lpstr>                                               Cont’d …</vt:lpstr>
      <vt:lpstr>Conditionals</vt:lpstr>
      <vt:lpstr>Conditionals</vt:lpstr>
      <vt:lpstr>                                          Cont’d …</vt:lpstr>
      <vt:lpstr>                                          Cont’d …</vt:lpstr>
      <vt:lpstr>                                          Cont’d …</vt:lpstr>
      <vt:lpstr>                                          Cont’d …</vt:lpstr>
      <vt:lpstr>              Python 3 – Loops</vt:lpstr>
      <vt:lpstr>                                         Cont’d …</vt:lpstr>
      <vt:lpstr>                                          Cont’d …</vt:lpstr>
      <vt:lpstr>                                          Cont’d …</vt:lpstr>
      <vt:lpstr>                                          Cont’d …</vt:lpstr>
      <vt:lpstr>                                          Cont’d …</vt:lpstr>
      <vt:lpstr>Loops …</vt:lpstr>
      <vt:lpstr>Loops</vt:lpstr>
      <vt:lpstr>Examples</vt:lpstr>
      <vt:lpstr>Examples…</vt:lpstr>
      <vt:lpstr>Examples…</vt:lpstr>
      <vt:lpstr>QUIZ(5%)</vt:lpstr>
      <vt:lpstr>Examples…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2021-10-14T08:55:41Z</dcterms:created>
  <dcterms:modified xsi:type="dcterms:W3CDTF">2022-06-14T14:28:38Z</dcterms:modified>
</cp:coreProperties>
</file>