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34.JPG" ContentType="image/jpeg"/>
  <Override PartName="/ppt/media/image3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690" r:id="rId4"/>
  </p:sldMasterIdLst>
  <p:notesMasterIdLst>
    <p:notesMasterId r:id="rId31"/>
  </p:notesMasterIdLst>
  <p:sldIdLst>
    <p:sldId id="271" r:id="rId5"/>
    <p:sldId id="272" r:id="rId6"/>
    <p:sldId id="258" r:id="rId7"/>
    <p:sldId id="273" r:id="rId8"/>
    <p:sldId id="274" r:id="rId9"/>
    <p:sldId id="276" r:id="rId10"/>
    <p:sldId id="277" r:id="rId11"/>
    <p:sldId id="279" r:id="rId12"/>
    <p:sldId id="280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62" r:id="rId21"/>
    <p:sldId id="263" r:id="rId22"/>
    <p:sldId id="266" r:id="rId23"/>
    <p:sldId id="287" r:id="rId24"/>
    <p:sldId id="288" r:id="rId25"/>
    <p:sldId id="268" r:id="rId26"/>
    <p:sldId id="289" r:id="rId27"/>
    <p:sldId id="269" r:id="rId28"/>
    <p:sldId id="267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D87A-3258-493A-900D-BD2677EE97E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81952-4117-45D8-8EF0-DD884CDD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64F6-251B-4562-81B6-B9A89469B2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6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224D-C434-436D-89BD-B3A7E53C1EB1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1230-BDE9-42A9-8EC0-CB6DD5F9E045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878B-EDC5-461E-8D08-2D3115154EDC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E04-AC9D-48FE-A0ED-8B4899E4C00B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1E5-508A-4DFC-9334-9A8F73FCA4D7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F15-3254-4187-B3E5-605987596B87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F478-69DC-4D6A-8845-C82E346FCD40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8512-50F7-41AA-86CE-C246AC65927F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CDE-FD87-49E2-B172-8E11477C57CF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185-82C2-43E0-87A7-96F57C23FCD3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5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E3A87-B538-4BC3-A8D7-D5DE4B947A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83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B977-DB1D-4162-A20E-002A3CFBE009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8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224D-C434-436D-89BD-B3A7E53C1EB1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1230-BDE9-42A9-8EC0-CB6DD5F9E045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878B-EDC5-461E-8D08-2D3115154EDC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E04-AC9D-48FE-A0ED-8B4899E4C00B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1E5-508A-4DFC-9334-9A8F73FCA4D7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F15-3254-4187-B3E5-605987596B87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5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F478-69DC-4D6A-8845-C82E346FCD40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7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8512-50F7-41AA-86CE-C246AC65927F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CDE-FD87-49E2-B172-8E11477C57CF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F4C6-CED4-4D84-ADAE-846D8E91F6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19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185-82C2-43E0-87A7-96F57C23FCD3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B977-DB1D-4162-A20E-002A3CFBE009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0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224D-C434-436D-89BD-B3A7E53C1EB1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1230-BDE9-42A9-8EC0-CB6DD5F9E045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878B-EDC5-461E-8D08-2D3115154EDC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5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E04-AC9D-48FE-A0ED-8B4899E4C00B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1E5-508A-4DFC-9334-9A8F73FCA4D7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2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F15-3254-4187-B3E5-605987596B87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F478-69DC-4D6A-8845-C82E346FCD40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DCA1-DFD2-46A5-ABF2-6916EBDA0F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6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C037-B63C-4297-AA20-A06C97E635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0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8512-50F7-41AA-86CE-C246AC65927F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CDE-FD87-49E2-B172-8E11477C57CF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185-82C2-43E0-87A7-96F57C23FCD3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B977-DB1D-4162-A20E-002A3CFBE009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8275" y="2973958"/>
            <a:ext cx="719963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68608" y="6602731"/>
            <a:ext cx="11461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9E49-D193-4F0D-B892-938E10E972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8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3EABFA-C45A-40A3-A9ED-887F0390D1AA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3EABFA-C45A-40A3-A9ED-887F0390D1AA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8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3EABFA-C45A-40A3-A9ED-887F0390D1AA}" type="datetime1">
              <a:rPr lang="en-US" smtClean="0">
                <a:solidFill>
                  <a:srgbClr val="696464"/>
                </a:solidFill>
              </a:rPr>
              <a:pPr/>
              <a:t>7/1/2022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8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4672" y="1505931"/>
            <a:ext cx="10777728" cy="14700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Carlito"/>
              </a:rPr>
              <a:t>FOUR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4672" y="3200400"/>
            <a:ext cx="10777728" cy="3467100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sz="9300" b="1" dirty="0" smtClean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Modules</a:t>
            </a:r>
            <a:r>
              <a:rPr lang="en-US" sz="9300" b="1" spc="-35" dirty="0" smtClean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 </a:t>
            </a:r>
            <a:endParaRPr lang="en-US" sz="9300" b="1" spc="-35" dirty="0">
              <a:solidFill>
                <a:srgbClr val="002060"/>
              </a:solidFill>
              <a:latin typeface="Garamond" panose="02020404030301010803" pitchFamily="18" charset="0"/>
              <a:cs typeface="Carlito"/>
            </a:endParaRP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sz="9300" b="1" spc="-35" dirty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&amp;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sz="9300" b="1" spc="-5" dirty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Functions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</a:p>
          <a:p>
            <a:pPr lvl="0" algn="just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5100" b="1" dirty="0" smtClean="0">
                <a:solidFill>
                  <a:srgbClr val="080808"/>
                </a:solidFill>
                <a:latin typeface="Cambria" panose="02040503050406030204"/>
                <a:cs typeface="Times New Roman" panose="02020603050405020304" pitchFamily="18" charset="0"/>
              </a:rPr>
              <a:t>By</a:t>
            </a:r>
            <a:r>
              <a:rPr lang="en-US" sz="5100" b="1" dirty="0">
                <a:solidFill>
                  <a:srgbClr val="080808"/>
                </a:solidFill>
                <a:latin typeface="Cambria" panose="02040503050406030204"/>
                <a:cs typeface="Times New Roman" panose="02020603050405020304" pitchFamily="18" charset="0"/>
              </a:rPr>
              <a:t>: Mikiale T.</a:t>
            </a:r>
          </a:p>
          <a:p>
            <a:pPr algn="just"/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object 12"/>
          <p:cNvSpPr/>
          <p:nvPr/>
        </p:nvSpPr>
        <p:spPr>
          <a:xfrm>
            <a:off x="7236461" y="409840"/>
            <a:ext cx="4955539" cy="1032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4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5"/>
            <a:ext cx="10992376" cy="5666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latin typeface="Garamond" panose="02020404030301010803" pitchFamily="18" charset="0"/>
              </a:rPr>
              <a:t/>
            </a:r>
            <a:br>
              <a:rPr lang="en-US" sz="3600" b="1" dirty="0">
                <a:latin typeface="Garamond" panose="02020404030301010803" pitchFamily="18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Module for </a:t>
            </a:r>
            <a:r>
              <a:rPr lang="en-US" sz="32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Mathematical Functions ---</a:t>
            </a:r>
            <a:endParaRPr lang="en-US" sz="33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6"/>
            <a:ext cx="10992376" cy="58303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By importing </a:t>
            </a:r>
            <a:r>
              <a:rPr lang="en-US" sz="2800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math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1" y="1326524"/>
            <a:ext cx="10233075" cy="51730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118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6"/>
            <a:ext cx="10992376" cy="46364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24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>
                <a:latin typeface="Garamond" panose="02020404030301010803" pitchFamily="18" charset="0"/>
              </a:rPr>
              <a:t/>
            </a:r>
            <a:br>
              <a:rPr lang="en-US" sz="2400" b="1" dirty="0">
                <a:latin typeface="Garamond" panose="02020404030301010803" pitchFamily="18" charset="0"/>
              </a:rPr>
            </a:br>
            <a:r>
              <a:rPr lang="en-US" sz="24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Module for Mathematical Functions ---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734096"/>
            <a:ext cx="10992376" cy="59334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0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By importing </a:t>
            </a:r>
            <a:r>
              <a:rPr lang="en-US" sz="2000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math </a:t>
            </a:r>
            <a:r>
              <a:rPr lang="en-US" sz="20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1236372"/>
            <a:ext cx="10097037" cy="5293217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179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6"/>
            <a:ext cx="10992376" cy="56667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module Date Time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62885"/>
            <a:ext cx="10992376" cy="580461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0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 date in Python is not a data type of its own, but we can import a module named </a:t>
            </a:r>
            <a:r>
              <a:rPr lang="en-US" sz="2000" b="1" spc="-15" dirty="0">
                <a:solidFill>
                  <a:srgbClr val="00B05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datetime </a:t>
            </a:r>
            <a:r>
              <a:rPr lang="en-US" sz="20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to work with dates as date objects</a:t>
            </a:r>
            <a:r>
              <a:rPr lang="en-US" sz="20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0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0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0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0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0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0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0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0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When we execute the code from the example above the result will </a:t>
            </a:r>
            <a:r>
              <a:rPr lang="en-US" sz="20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be: </a:t>
            </a:r>
            <a:r>
              <a:rPr lang="en-US" sz="2000" b="1" spc="-15" dirty="0" smtClean="0">
                <a:latin typeface="Tw Cen MT" panose="020B0602020104020603" pitchFamily="34" charset="0"/>
                <a:cs typeface="Arial" panose="020B0604020202020204" pitchFamily="34" charset="0"/>
              </a:rPr>
              <a:t>2022-06-27 </a:t>
            </a:r>
            <a:r>
              <a:rPr lang="en-US" sz="2000" b="1" spc="-15" dirty="0">
                <a:latin typeface="Tw Cen MT" panose="020B0602020104020603" pitchFamily="34" charset="0"/>
                <a:cs typeface="Arial" panose="020B0604020202020204" pitchFamily="34" charset="0"/>
              </a:rPr>
              <a:t>09:40:16.122293</a:t>
            </a: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0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The date contains year, month, day, hour, minute, second, and microsecond</a:t>
            </a:r>
            <a:r>
              <a:rPr lang="en-US" sz="20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  <a:endParaRPr lang="en-US" sz="20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0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The datetime module has many methods to return information about the date object.</a:t>
            </a:r>
            <a:endParaRPr lang="en-US" sz="20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33" y="1644718"/>
            <a:ext cx="10153728" cy="3056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5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6"/>
            <a:ext cx="10992376" cy="4636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700" b="1" dirty="0" smtClean="0">
                <a:solidFill>
                  <a:srgbClr val="FF0000"/>
                </a:solidFill>
              </a:rPr>
              <a:t>module Date Time ---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734096"/>
            <a:ext cx="10992376" cy="593340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12065" marR="5080" lvl="0" indent="0" algn="just">
              <a:spcBef>
                <a:spcPts val="1345"/>
              </a:spcBef>
              <a:buClr>
                <a:srgbClr val="1CACE3"/>
              </a:buClr>
              <a:buSzPct val="97222"/>
              <a:buNone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400" spc="75" dirty="0" smtClean="0">
                <a:solidFill>
                  <a:srgbClr val="0D0D0D"/>
                </a:solidFill>
                <a:latin typeface="Tw Cen MT Condensed"/>
                <a:cs typeface="Tw Cen MT Condensed"/>
              </a:rPr>
              <a:t>The </a:t>
            </a:r>
            <a:r>
              <a:rPr lang="en-US" sz="2400" b="1" spc="75" dirty="0">
                <a:solidFill>
                  <a:srgbClr val="FF0000"/>
                </a:solidFill>
                <a:latin typeface="Tw Cen MT Condensed"/>
                <a:cs typeface="Tw Cen MT Condensed"/>
              </a:rPr>
              <a:t>datetime() </a:t>
            </a:r>
            <a:r>
              <a:rPr lang="en-US" sz="2400" spc="75" dirty="0">
                <a:solidFill>
                  <a:srgbClr val="0D0D0D"/>
                </a:solidFill>
                <a:latin typeface="Tw Cen MT Condensed"/>
                <a:cs typeface="Tw Cen MT Condensed"/>
              </a:rPr>
              <a:t>class also takes parameters for time and </a:t>
            </a:r>
            <a:r>
              <a:rPr lang="en-US" sz="2400" b="1" spc="75" dirty="0" err="1">
                <a:solidFill>
                  <a:srgbClr val="FF0000"/>
                </a:solidFill>
                <a:latin typeface="Tw Cen MT Condensed"/>
                <a:cs typeface="Tw Cen MT Condensed"/>
              </a:rPr>
              <a:t>timezone</a:t>
            </a:r>
            <a:r>
              <a:rPr lang="en-US" sz="2400" spc="75" dirty="0">
                <a:solidFill>
                  <a:srgbClr val="0D0D0D"/>
                </a:solidFill>
                <a:latin typeface="Tw Cen MT Condensed"/>
                <a:cs typeface="Tw Cen MT Condensed"/>
              </a:rPr>
              <a:t> (hour, minute, second, microsecond, </a:t>
            </a:r>
            <a:r>
              <a:rPr lang="en-US" sz="2400" spc="75" dirty="0" err="1">
                <a:solidFill>
                  <a:srgbClr val="0D0D0D"/>
                </a:solidFill>
                <a:latin typeface="Tw Cen MT Condensed"/>
                <a:cs typeface="Tw Cen MT Condensed"/>
              </a:rPr>
              <a:t>tzone</a:t>
            </a:r>
            <a:r>
              <a:rPr lang="en-US" sz="2400" spc="75" dirty="0">
                <a:solidFill>
                  <a:srgbClr val="0D0D0D"/>
                </a:solidFill>
                <a:latin typeface="Tw Cen MT Condensed"/>
                <a:cs typeface="Tw Cen MT Condensed"/>
              </a:rPr>
              <a:t>), but they are optional, and has a default value of 0, (None for </a:t>
            </a:r>
            <a:r>
              <a:rPr lang="en-US" sz="2400" spc="75" dirty="0" err="1">
                <a:solidFill>
                  <a:srgbClr val="0D0D0D"/>
                </a:solidFill>
                <a:latin typeface="Tw Cen MT Condensed"/>
                <a:cs typeface="Tw Cen MT Condensed"/>
              </a:rPr>
              <a:t>timezone</a:t>
            </a:r>
            <a:r>
              <a:rPr lang="en-US" sz="2400" spc="75" dirty="0">
                <a:solidFill>
                  <a:srgbClr val="0D0D0D"/>
                </a:solidFill>
                <a:latin typeface="Tw Cen MT Condensed"/>
                <a:cs typeface="Tw Cen MT Condensed"/>
              </a:rPr>
              <a:t>).</a:t>
            </a: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16" y="831811"/>
            <a:ext cx="10616488" cy="4731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687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28789"/>
            <a:ext cx="10992376" cy="54466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kern="0" dirty="0" smtClean="0">
                <a:solidFill>
                  <a:srgbClr val="CC9A1A"/>
                </a:solidFill>
                <a:latin typeface="Carlito"/>
              </a:rPr>
              <a:t/>
            </a:r>
            <a:br>
              <a:rPr lang="en-US" sz="3200" b="1" kern="0" dirty="0" smtClean="0">
                <a:solidFill>
                  <a:srgbClr val="CC9A1A"/>
                </a:solidFill>
                <a:latin typeface="Carlito"/>
              </a:rPr>
            </a:br>
            <a:r>
              <a:rPr lang="en-US" sz="3200" b="1" kern="0" dirty="0" smtClean="0">
                <a:solidFill>
                  <a:srgbClr val="CC9A1A"/>
                </a:solidFill>
                <a:latin typeface="Carlito"/>
              </a:rPr>
              <a:t>Examples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7"/>
            <a:ext cx="10992376" cy="58303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065" marR="5080" lvl="0" indent="0" algn="just">
              <a:spcBef>
                <a:spcPts val="1345"/>
              </a:spcBef>
              <a:buClr>
                <a:srgbClr val="1CACE3"/>
              </a:buClr>
              <a:buSzPct val="97222"/>
              <a:buNone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01" y="1094704"/>
            <a:ext cx="10420064" cy="54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28789"/>
            <a:ext cx="10992376" cy="54466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kern="0" dirty="0" smtClean="0">
                <a:solidFill>
                  <a:srgbClr val="CC9A1A"/>
                </a:solidFill>
                <a:latin typeface="Carlito"/>
              </a:rPr>
              <a:t/>
            </a:r>
            <a:br>
              <a:rPr lang="en-US" sz="3200" b="1" kern="0" dirty="0" smtClean="0">
                <a:solidFill>
                  <a:srgbClr val="CC9A1A"/>
                </a:solidFill>
                <a:latin typeface="Carlito"/>
              </a:rPr>
            </a:br>
            <a:r>
              <a:rPr lang="en-US" sz="3200" b="1" kern="0" dirty="0" smtClean="0">
                <a:solidFill>
                  <a:srgbClr val="CC9A1A"/>
                </a:solidFill>
                <a:latin typeface="Carlito"/>
              </a:rPr>
              <a:t>Examples ---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7"/>
            <a:ext cx="10992376" cy="58303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q"/>
              <a:tabLst>
                <a:tab pos="223520" algn="l"/>
              </a:tabLst>
            </a:pPr>
            <a:r>
              <a:rPr lang="en-US" sz="2400" spc="75" dirty="0" smtClean="0">
                <a:solidFill>
                  <a:srgbClr val="0D0D0D"/>
                </a:solidFill>
                <a:latin typeface="Tw Cen MT Condensed"/>
                <a:cs typeface="Tw Cen MT Condensed"/>
              </a:rPr>
              <a:t>A program to calculate </a:t>
            </a:r>
            <a:r>
              <a:rPr lang="en-US" sz="2400" b="1" spc="75" dirty="0" smtClean="0">
                <a:solidFill>
                  <a:srgbClr val="FF0000"/>
                </a:solidFill>
                <a:latin typeface="Tw Cen MT Condensed"/>
                <a:cs typeface="Tw Cen MT Condensed"/>
              </a:rPr>
              <a:t>area</a:t>
            </a:r>
            <a:r>
              <a:rPr lang="en-US" sz="2400" spc="75" dirty="0" smtClean="0">
                <a:solidFill>
                  <a:srgbClr val="0D0D0D"/>
                </a:solidFill>
                <a:latin typeface="Tw Cen MT Condensed"/>
                <a:cs typeface="Tw Cen MT Condensed"/>
              </a:rPr>
              <a:t> and </a:t>
            </a:r>
            <a:r>
              <a:rPr lang="en-US" sz="2400" spc="75" dirty="0" smtClean="0">
                <a:solidFill>
                  <a:srgbClr val="FF0000"/>
                </a:solidFill>
                <a:latin typeface="Tw Cen MT Condensed"/>
                <a:cs typeface="Tw Cen MT Condensed"/>
              </a:rPr>
              <a:t>circumstance</a:t>
            </a:r>
            <a:r>
              <a:rPr lang="en-US" sz="2400" spc="75" dirty="0" smtClean="0">
                <a:solidFill>
                  <a:srgbClr val="0D0D0D"/>
                </a:solidFill>
                <a:latin typeface="Tw Cen MT Condensed"/>
                <a:cs typeface="Tw Cen MT Condensed"/>
              </a:rPr>
              <a:t> of a circle</a:t>
            </a: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56" y="1506828"/>
            <a:ext cx="10290220" cy="49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93183"/>
            <a:ext cx="10992376" cy="54466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kern="0" dirty="0" smtClean="0">
                <a:solidFill>
                  <a:srgbClr val="CC9A1A"/>
                </a:solidFill>
                <a:latin typeface="Carlito"/>
              </a:rPr>
              <a:t/>
            </a:r>
            <a:br>
              <a:rPr lang="en-US" sz="3200" b="1" kern="0" dirty="0" smtClean="0">
                <a:solidFill>
                  <a:srgbClr val="CC9A1A"/>
                </a:solidFill>
                <a:latin typeface="Carlito"/>
              </a:rPr>
            </a:br>
            <a:r>
              <a:rPr lang="en-US" sz="3200" b="1" kern="0" dirty="0" smtClean="0">
                <a:solidFill>
                  <a:srgbClr val="CC9A1A"/>
                </a:solidFill>
                <a:latin typeface="Carlito"/>
              </a:rPr>
              <a:t>Functi</a:t>
            </a:r>
            <a:r>
              <a:rPr lang="en-US" sz="3200" b="1" kern="0" spc="5" dirty="0" smtClean="0">
                <a:solidFill>
                  <a:srgbClr val="CC9A1A"/>
                </a:solidFill>
                <a:latin typeface="Carlito"/>
              </a:rPr>
              <a:t>o</a:t>
            </a:r>
            <a:r>
              <a:rPr lang="en-US" sz="3200" b="1" kern="0" dirty="0" smtClean="0">
                <a:solidFill>
                  <a:srgbClr val="CC9A1A"/>
                </a:solidFill>
                <a:latin typeface="Carlito"/>
              </a:rPr>
              <a:t>ns In Python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7"/>
            <a:ext cx="10992376" cy="58303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21640" marR="5080" lvl="0" indent="-342900">
              <a:spcBef>
                <a:spcPts val="105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lang="en-US"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 is 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lang="en-US"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block of </a:t>
            </a:r>
            <a:r>
              <a:rPr lang="en-US"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organized, </a:t>
            </a:r>
            <a:r>
              <a:rPr lang="en-US"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reusable code that is used </a:t>
            </a:r>
            <a:r>
              <a:rPr lang="en-US"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</a:t>
            </a:r>
            <a:r>
              <a:rPr lang="en-US"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perform 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lang="en-US" sz="2400" spc="-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single, </a:t>
            </a:r>
            <a:r>
              <a:rPr lang="en-US" sz="2400" spc="-1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related 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action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.  </a:t>
            </a:r>
          </a:p>
          <a:p>
            <a:pPr marL="421640" marR="5080" lvl="0" indent="-342900">
              <a:spcBef>
                <a:spcPts val="105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Functions </a:t>
            </a:r>
            <a:r>
              <a:rPr lang="en-US"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provide better 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modularity </a:t>
            </a:r>
            <a:r>
              <a:rPr lang="en-US"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for </a:t>
            </a:r>
            <a:r>
              <a:rPr lang="en-US"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your </a:t>
            </a:r>
            <a:r>
              <a:rPr lang="en-US"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application 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 a </a:t>
            </a:r>
            <a:r>
              <a:rPr lang="en-US"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high degree of code</a:t>
            </a:r>
            <a:r>
              <a:rPr lang="en-US"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reusing.</a:t>
            </a:r>
            <a:endParaRPr lang="en-US"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78740" lvl="0" indent="0">
              <a:spcBef>
                <a:spcPts val="0"/>
              </a:spcBef>
              <a:buClrTx/>
              <a:buSzTx/>
              <a:buNone/>
            </a:pPr>
            <a:r>
              <a:rPr lang="en-US" sz="2400" b="1" spc="-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Defining a</a:t>
            </a:r>
            <a:r>
              <a:rPr lang="en-US" sz="2400" b="1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US" sz="2400" b="1" spc="-1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Function</a:t>
            </a:r>
            <a:endParaRPr lang="en-US" sz="24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165" marR="527685" lvl="1" indent="-342900">
              <a:spcBef>
                <a:spcPts val="1100"/>
              </a:spcBef>
              <a:buClrTx/>
              <a:buSzTx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 </a:t>
            </a:r>
            <a:r>
              <a:rPr lang="en-US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blocks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begin with the </a:t>
            </a:r>
            <a:r>
              <a:rPr lang="en-US" spc="-20" dirty="0">
                <a:latin typeface="Garamond" panose="02020404030301010803" pitchFamily="18" charset="0"/>
                <a:cs typeface="Carlito"/>
              </a:rPr>
              <a:t>keyword</a:t>
            </a:r>
            <a:r>
              <a:rPr lang="en-US" spc="-20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b="1" spc="-5" dirty="0" err="1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def</a:t>
            </a:r>
            <a:r>
              <a:rPr lang="en-US" b="1" spc="-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followed by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name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parentheses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(  ( )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).</a:t>
            </a:r>
          </a:p>
          <a:p>
            <a:pPr marL="812165" marR="523875" lvl="1" indent="-3429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Any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input </a:t>
            </a:r>
            <a:r>
              <a:rPr lang="en-US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parameters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or </a:t>
            </a:r>
            <a:r>
              <a:rPr lang="en-US" spc="-10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arguments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should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be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placed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within these </a:t>
            </a:r>
            <a:r>
              <a:rPr lang="en-US" spc="-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parentheses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.</a:t>
            </a:r>
          </a:p>
          <a:p>
            <a:pPr marL="812165" marR="523875" lvl="1" indent="-3429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pc="-5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You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can also  define </a:t>
            </a:r>
            <a:r>
              <a:rPr lang="en-US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parameters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inside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these</a:t>
            </a:r>
            <a:r>
              <a:rPr lang="en-US" spc="5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parentheses.</a:t>
            </a:r>
            <a:endParaRPr lang="en-US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lang="en-US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first </a:t>
            </a:r>
            <a:r>
              <a:rPr lang="en-US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statement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 </a:t>
            </a:r>
            <a:r>
              <a:rPr lang="en-US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can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be an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optional </a:t>
            </a:r>
            <a:r>
              <a:rPr lang="en-US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statement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- the </a:t>
            </a:r>
            <a:r>
              <a:rPr lang="en-US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documentation string</a:t>
            </a:r>
            <a:r>
              <a:rPr lang="en-US" spc="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the function or</a:t>
            </a:r>
            <a:r>
              <a:rPr lang="en-US" spc="-4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i="1" spc="-5" dirty="0" err="1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docstring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.</a:t>
            </a:r>
            <a:endParaRPr lang="en-US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lvl="1" indent="-3429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code block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within </a:t>
            </a:r>
            <a:r>
              <a:rPr lang="en-US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every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 </a:t>
            </a:r>
            <a:r>
              <a:rPr lang="en-US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starts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with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lang="en-US" spc="-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colon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(:)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</a:t>
            </a:r>
            <a:r>
              <a:rPr lang="en-US" spc="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indented.</a:t>
            </a:r>
            <a:endParaRPr lang="en-US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812165" marR="528320" lvl="1" indent="-3429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lang="en-US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statement </a:t>
            </a:r>
            <a:r>
              <a:rPr lang="en-US" spc="-10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return [expression] </a:t>
            </a:r>
            <a:r>
              <a:rPr lang="en-US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exits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function, optionally passing back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 </a:t>
            </a:r>
            <a:r>
              <a:rPr lang="en-US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expression </a:t>
            </a:r>
            <a:r>
              <a:rPr lang="en-US" spc="-4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lang="en-US" spc="-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caller. </a:t>
            </a:r>
          </a:p>
          <a:p>
            <a:pPr marL="812165" marR="528320" lvl="1" indent="-3429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lang="en-US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return </a:t>
            </a:r>
            <a:r>
              <a:rPr lang="en-US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statement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with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no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arguments is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 </a:t>
            </a:r>
            <a:r>
              <a:rPr lang="en-US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same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as </a:t>
            </a:r>
            <a:r>
              <a:rPr lang="en-US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return</a:t>
            </a:r>
            <a:r>
              <a:rPr lang="en-US" spc="14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None.</a:t>
            </a: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0" y="231394"/>
            <a:ext cx="2762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</a:t>
            </a:r>
            <a:r>
              <a:rPr spc="5" dirty="0"/>
              <a:t>o</a:t>
            </a:r>
            <a:r>
              <a:rPr dirty="0"/>
              <a:t>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7908" y="1023873"/>
            <a:ext cx="263309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</a:t>
            </a:r>
            <a:r>
              <a:rPr sz="2200" b="1" spc="-4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25" dirty="0">
                <a:solidFill>
                  <a:srgbClr val="CC9A1A"/>
                </a:solidFill>
                <a:latin typeface="Carlito"/>
                <a:cs typeface="Carlito"/>
              </a:rPr>
              <a:t>Syntax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08" y="2309129"/>
            <a:ext cx="7532370" cy="383694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7020">
              <a:spcBef>
                <a:spcPts val="12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</a:t>
            </a:r>
            <a:r>
              <a:rPr sz="2200" b="1" spc="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Arguments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700">
              <a:spcBef>
                <a:spcPts val="1090"/>
              </a:spcBef>
            </a:pPr>
            <a:r>
              <a:rPr sz="2000" spc="-50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can call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function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by using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any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of the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following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types of</a:t>
            </a:r>
            <a:r>
              <a:rPr sz="2000" spc="-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arguments: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marR="5080" indent="-287020"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Required arguments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: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arguments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passed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function in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correct 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positional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prstClr val="black"/>
                </a:solidFill>
                <a:latin typeface="Carlito"/>
                <a:cs typeface="Carlito"/>
              </a:rPr>
              <a:t>order.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08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5" dirty="0">
                <a:solidFill>
                  <a:prstClr val="black"/>
                </a:solidFill>
                <a:latin typeface="Carlito"/>
                <a:cs typeface="Carlito"/>
              </a:rPr>
              <a:t>Keyword 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arguments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: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function call identifies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arguments by</a:t>
            </a:r>
            <a:r>
              <a:rPr sz="2000" spc="19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 smtClean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lang="en-US" sz="2000" dirty="0" smtClean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 smtClean="0">
                <a:solidFill>
                  <a:prstClr val="black"/>
                </a:solidFill>
                <a:latin typeface="Carlito"/>
                <a:cs typeface="Carlito"/>
              </a:rPr>
              <a:t>parameter</a:t>
            </a:r>
            <a:r>
              <a:rPr sz="2000" spc="10" dirty="0" smtClean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names.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marR="5715" indent="-287020"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Default arguments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: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argument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default value 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function 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declaration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used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when 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value is not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provided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function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call.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19324" y="1618600"/>
            <a:ext cx="8069072" cy="4791544"/>
            <a:chOff x="3980688" y="1457325"/>
            <a:chExt cx="8069072" cy="4791544"/>
          </a:xfrm>
        </p:grpSpPr>
        <p:sp>
          <p:nvSpPr>
            <p:cNvPr id="9" name="object 9"/>
            <p:cNvSpPr/>
            <p:nvPr/>
          </p:nvSpPr>
          <p:spPr>
            <a:xfrm>
              <a:off x="3980688" y="1463040"/>
              <a:ext cx="3034284" cy="9768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017010" y="1498600"/>
              <a:ext cx="2908299" cy="850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012184" y="1493773"/>
              <a:ext cx="2917825" cy="860425"/>
            </a:xfrm>
            <a:custGeom>
              <a:avLst/>
              <a:gdLst/>
              <a:ahLst/>
              <a:cxnLst/>
              <a:rect l="l" t="t" r="r" b="b"/>
              <a:pathLst>
                <a:path w="2917825" h="860425">
                  <a:moveTo>
                    <a:pt x="0" y="860425"/>
                  </a:moveTo>
                  <a:lnTo>
                    <a:pt x="2917825" y="860425"/>
                  </a:lnTo>
                  <a:lnTo>
                    <a:pt x="2917825" y="0"/>
                  </a:lnTo>
                  <a:lnTo>
                    <a:pt x="0" y="0"/>
                  </a:lnTo>
                  <a:lnTo>
                    <a:pt x="0" y="8604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154667" y="3425337"/>
              <a:ext cx="2221992" cy="7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191307" y="3486480"/>
              <a:ext cx="2095500" cy="5902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186544" y="3473221"/>
              <a:ext cx="2105025" cy="600075"/>
            </a:xfrm>
            <a:custGeom>
              <a:avLst/>
              <a:gdLst/>
              <a:ahLst/>
              <a:cxnLst/>
              <a:rect l="l" t="t" r="r" b="b"/>
              <a:pathLst>
                <a:path w="2105025" h="600075">
                  <a:moveTo>
                    <a:pt x="0" y="599744"/>
                  </a:moveTo>
                  <a:lnTo>
                    <a:pt x="2105025" y="599744"/>
                  </a:lnTo>
                  <a:lnTo>
                    <a:pt x="2105025" y="0"/>
                  </a:lnTo>
                  <a:lnTo>
                    <a:pt x="0" y="0"/>
                  </a:lnTo>
                  <a:lnTo>
                    <a:pt x="0" y="599744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025925" y="5509730"/>
              <a:ext cx="2656331" cy="7391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187649" y="4405684"/>
              <a:ext cx="2529840" cy="6133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209659" y="4411958"/>
              <a:ext cx="2539365" cy="622935"/>
            </a:xfrm>
            <a:custGeom>
              <a:avLst/>
              <a:gdLst/>
              <a:ahLst/>
              <a:cxnLst/>
              <a:rect l="l" t="t" r="r" b="b"/>
              <a:pathLst>
                <a:path w="2539365" h="622935">
                  <a:moveTo>
                    <a:pt x="0" y="622884"/>
                  </a:moveTo>
                  <a:lnTo>
                    <a:pt x="2539364" y="622884"/>
                  </a:lnTo>
                  <a:lnTo>
                    <a:pt x="2539364" y="0"/>
                  </a:lnTo>
                  <a:lnTo>
                    <a:pt x="0" y="0"/>
                  </a:lnTo>
                  <a:lnTo>
                    <a:pt x="0" y="622884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991161" y="5448829"/>
              <a:ext cx="2639568" cy="7162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030269" y="5535260"/>
              <a:ext cx="2514600" cy="5902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193364" y="4432785"/>
              <a:ext cx="2524125" cy="600075"/>
            </a:xfrm>
            <a:custGeom>
              <a:avLst/>
              <a:gdLst/>
              <a:ahLst/>
              <a:cxnLst/>
              <a:rect l="l" t="t" r="r" b="b"/>
              <a:pathLst>
                <a:path w="2524125" h="600075">
                  <a:moveTo>
                    <a:pt x="0" y="599744"/>
                  </a:moveTo>
                  <a:lnTo>
                    <a:pt x="2524125" y="599744"/>
                  </a:lnTo>
                  <a:lnTo>
                    <a:pt x="2524125" y="0"/>
                  </a:lnTo>
                  <a:lnTo>
                    <a:pt x="0" y="0"/>
                  </a:lnTo>
                  <a:lnTo>
                    <a:pt x="0" y="599744"/>
                  </a:lnTo>
                  <a:close/>
                </a:path>
              </a:pathLst>
            </a:custGeom>
            <a:ln w="9524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233920" y="1466850"/>
              <a:ext cx="4806187" cy="914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224395" y="1457325"/>
              <a:ext cx="4825365" cy="933450"/>
            </a:xfrm>
            <a:custGeom>
              <a:avLst/>
              <a:gdLst/>
              <a:ahLst/>
              <a:cxnLst/>
              <a:rect l="l" t="t" r="r" b="b"/>
              <a:pathLst>
                <a:path w="4825365" h="933450">
                  <a:moveTo>
                    <a:pt x="0" y="933450"/>
                  </a:moveTo>
                  <a:lnTo>
                    <a:pt x="4825237" y="933450"/>
                  </a:lnTo>
                  <a:lnTo>
                    <a:pt x="4825237" y="0"/>
                  </a:lnTo>
                  <a:lnTo>
                    <a:pt x="0" y="0"/>
                  </a:lnTo>
                  <a:lnTo>
                    <a:pt x="0" y="933450"/>
                  </a:lnTo>
                  <a:close/>
                </a:path>
              </a:pathLst>
            </a:custGeom>
            <a:ln w="19050">
              <a:solidFill>
                <a:srgbClr val="F0BA85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6340" y="1013078"/>
            <a:ext cx="9762744" cy="5135550"/>
            <a:chOff x="1597152" y="1013078"/>
            <a:chExt cx="9762744" cy="513555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730752" y="2817876"/>
              <a:ext cx="3198876" cy="1929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589212" y="2854198"/>
              <a:ext cx="4251389" cy="32944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584449" y="2849498"/>
              <a:ext cx="4260851" cy="3299130"/>
            </a:xfrm>
            <a:custGeom>
              <a:avLst/>
              <a:gdLst/>
              <a:ahLst/>
              <a:cxnLst/>
              <a:rect l="l" t="t" r="r" b="b"/>
              <a:pathLst>
                <a:path w="3082925" h="1812925">
                  <a:moveTo>
                    <a:pt x="0" y="1812925"/>
                  </a:moveTo>
                  <a:lnTo>
                    <a:pt x="3082925" y="1812925"/>
                  </a:lnTo>
                  <a:lnTo>
                    <a:pt x="3082925" y="0"/>
                  </a:lnTo>
                  <a:lnTo>
                    <a:pt x="0" y="0"/>
                  </a:lnTo>
                  <a:lnTo>
                    <a:pt x="0" y="18129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299959" y="3198876"/>
              <a:ext cx="1229868" cy="12557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335329" y="3246747"/>
              <a:ext cx="1104900" cy="1130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330567" y="3229991"/>
              <a:ext cx="1114425" cy="1139825"/>
            </a:xfrm>
            <a:custGeom>
              <a:avLst/>
              <a:gdLst/>
              <a:ahLst/>
              <a:cxnLst/>
              <a:rect l="l" t="t" r="r" b="b"/>
              <a:pathLst>
                <a:path w="1114425" h="1139825">
                  <a:moveTo>
                    <a:pt x="0" y="1139824"/>
                  </a:moveTo>
                  <a:lnTo>
                    <a:pt x="1114425" y="1139824"/>
                  </a:lnTo>
                  <a:lnTo>
                    <a:pt x="1114425" y="0"/>
                  </a:lnTo>
                  <a:lnTo>
                    <a:pt x="0" y="0"/>
                  </a:lnTo>
                  <a:lnTo>
                    <a:pt x="0" y="11398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99609" y="244919"/>
            <a:ext cx="234099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</a:t>
            </a:r>
            <a:r>
              <a:rPr spc="5" dirty="0"/>
              <a:t>o</a:t>
            </a:r>
            <a:r>
              <a:rPr dirty="0"/>
              <a:t>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84262" y="1321732"/>
            <a:ext cx="9486900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spcBef>
                <a:spcPts val="10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Variable-length arguments: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This used when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need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 process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unspecified</a:t>
            </a:r>
            <a:r>
              <a:rPr sz="2000" spc="1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additional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arguments. </a:t>
            </a: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10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asterisk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(*) is placed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variable name 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function</a:t>
            </a:r>
            <a:r>
              <a:rPr sz="2000" spc="1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declaration.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9080" y="670461"/>
            <a:ext cx="9762744" cy="70485"/>
            <a:chOff x="1597152" y="1013078"/>
            <a:chExt cx="9762744" cy="70485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92781" y="101485"/>
            <a:ext cx="61512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Types of Functions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147292" y="782721"/>
            <a:ext cx="10563896" cy="601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Garamond" panose="02020404030301010803" pitchFamily="18" charset="0"/>
              </a:rPr>
              <a:t>T</a:t>
            </a:r>
            <a:r>
              <a:rPr lang="en-US" sz="2000" dirty="0" smtClean="0">
                <a:latin typeface="Garamond" panose="02020404030301010803" pitchFamily="18" charset="0"/>
              </a:rPr>
              <a:t>ypes </a:t>
            </a:r>
            <a:r>
              <a:rPr lang="en-US" sz="2000" dirty="0">
                <a:latin typeface="Garamond" panose="02020404030301010803" pitchFamily="18" charset="0"/>
              </a:rPr>
              <a:t>of functions in Python:</a:t>
            </a:r>
          </a:p>
          <a:p>
            <a:pPr marL="1371600" lvl="2" indent="-457200">
              <a:buAutoNum type="arabicPeriod"/>
            </a:pPr>
            <a:r>
              <a:rPr lang="en-US" sz="2000" b="1" dirty="0" smtClean="0">
                <a:latin typeface="Garamond" panose="02020404030301010803" pitchFamily="18" charset="0"/>
              </a:rPr>
              <a:t>Built-in </a:t>
            </a:r>
            <a:r>
              <a:rPr lang="en-US" sz="2000" b="1" dirty="0">
                <a:latin typeface="Garamond" panose="02020404030301010803" pitchFamily="18" charset="0"/>
              </a:rPr>
              <a:t>functions </a:t>
            </a:r>
            <a:r>
              <a:rPr lang="en-US" sz="2000" b="1" dirty="0" smtClean="0">
                <a:latin typeface="Garamond" panose="02020404030301010803" pitchFamily="18" charset="0"/>
              </a:rPr>
              <a:t>: </a:t>
            </a:r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dirty="0">
                <a:latin typeface="Garamond" panose="02020404030301010803" pitchFamily="18" charset="0"/>
              </a:rPr>
              <a:t>Python interpreter has a number of functions built into it that are always available. They are listed here in alphabetical </a:t>
            </a:r>
            <a:r>
              <a:rPr lang="en-US" sz="2000" dirty="0" smtClean="0">
                <a:latin typeface="Garamond" panose="02020404030301010803" pitchFamily="18" charset="0"/>
              </a:rPr>
              <a:t>order.</a:t>
            </a:r>
          </a:p>
          <a:p>
            <a:pPr marL="1371600" lvl="2" indent="-457200">
              <a:buAutoNum type="arabicPeriod"/>
            </a:pPr>
            <a:r>
              <a:rPr lang="en-US" sz="2000" b="1" dirty="0" smtClean="0">
                <a:latin typeface="Garamond" panose="02020404030301010803" pitchFamily="18" charset="0"/>
              </a:rPr>
              <a:t>User-Defined </a:t>
            </a:r>
            <a:r>
              <a:rPr lang="en-US" sz="2000" b="1" dirty="0">
                <a:latin typeface="Garamond" panose="02020404030301010803" pitchFamily="18" charset="0"/>
              </a:rPr>
              <a:t>Functions (UDFs): </a:t>
            </a:r>
            <a:r>
              <a:rPr lang="en-US" sz="2000" dirty="0">
                <a:latin typeface="Garamond" panose="02020404030301010803" pitchFamily="18" charset="0"/>
              </a:rPr>
              <a:t>The Functions defined by User is known as User Defined Functions. These are defined with the keyword </a:t>
            </a:r>
            <a:r>
              <a:rPr lang="en-US" sz="2000" dirty="0" smtClean="0">
                <a:latin typeface="Garamond" panose="02020404030301010803" pitchFamily="18" charset="0"/>
              </a:rPr>
              <a:t>def.</a:t>
            </a:r>
            <a:endParaRPr lang="en-US" sz="2000" dirty="0">
              <a:latin typeface="Garamond" panose="02020404030301010803" pitchFamily="18" charset="0"/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>
                <a:latin typeface="Garamond" panose="02020404030301010803" pitchFamily="18" charset="0"/>
              </a:rPr>
              <a:t>Anonymous </a:t>
            </a:r>
            <a:r>
              <a:rPr lang="en-US" sz="2000" b="1" dirty="0">
                <a:latin typeface="Garamond" panose="02020404030301010803" pitchFamily="18" charset="0"/>
              </a:rPr>
              <a:t>functions</a:t>
            </a:r>
            <a:r>
              <a:rPr lang="en-US" sz="2000" dirty="0">
                <a:latin typeface="Garamond" panose="02020404030301010803" pitchFamily="18" charset="0"/>
              </a:rPr>
              <a:t>, which are also called lambda functions because they </a:t>
            </a:r>
            <a:r>
              <a:rPr lang="en-US" sz="2000" dirty="0" smtClean="0">
                <a:latin typeface="Garamond" panose="02020404030301010803" pitchFamily="18" charset="0"/>
              </a:rPr>
              <a:t>are not </a:t>
            </a:r>
            <a:r>
              <a:rPr lang="en-US" sz="2000" dirty="0">
                <a:latin typeface="Garamond" panose="02020404030301010803" pitchFamily="18" charset="0"/>
              </a:rPr>
              <a:t>declared with the standard </a:t>
            </a:r>
            <a:r>
              <a:rPr lang="en-US" sz="2000" dirty="0" err="1">
                <a:latin typeface="Garamond" panose="02020404030301010803" pitchFamily="18" charset="0"/>
              </a:rPr>
              <a:t>def</a:t>
            </a:r>
            <a:r>
              <a:rPr lang="en-US" sz="2000" dirty="0">
                <a:latin typeface="Garamond" panose="02020404030301010803" pitchFamily="18" charset="0"/>
              </a:rPr>
              <a:t> keyword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2000" dirty="0">
              <a:latin typeface="Garamond" panose="02020404030301010803" pitchFamily="18" charset="0"/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2000" dirty="0">
              <a:latin typeface="Garamond" panose="02020404030301010803" pitchFamily="18" charset="0"/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2000" dirty="0">
              <a:latin typeface="Garamond" panose="02020404030301010803" pitchFamily="18" charset="0"/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22" y="3110865"/>
            <a:ext cx="7405246" cy="3609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12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5"/>
            <a:ext cx="10992376" cy="5666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200" b="1" kern="0" spc="-5" dirty="0" smtClean="0">
                <a:solidFill>
                  <a:srgbClr val="0070C0"/>
                </a:solidFill>
                <a:latin typeface="Carlito"/>
              </a:rPr>
              <a:t>MODULES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6"/>
            <a:ext cx="10992376" cy="58303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As you gain experience writing code, you will eventually work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on projects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that are so large that keeping all of the code in a single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file becomes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cumbersome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Instead of writing a single file, you can put related code into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separate files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called </a:t>
            </a:r>
            <a:r>
              <a:rPr lang="en-US" sz="2800" b="1" spc="-15" dirty="0">
                <a:solidFill>
                  <a:srgbClr val="00B05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modules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. </a:t>
            </a: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Individual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modules can be put together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like building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blocks to create a larger application.</a:t>
            </a: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There are four main advantages to breaking a program into modules:</a:t>
            </a:r>
          </a:p>
          <a:p>
            <a:pPr marL="1075055" marR="5080" lvl="2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r>
              <a:rPr lang="en-US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Simplicity</a:t>
            </a:r>
            <a:r>
              <a:rPr lang="en-US" b="1" spc="-15" dirty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: </a:t>
            </a:r>
            <a:r>
              <a:rPr lang="en-US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Modules are focused on a single problem.</a:t>
            </a:r>
          </a:p>
          <a:p>
            <a:pPr marL="1075055" marR="5080" lvl="2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r>
              <a:rPr lang="en-US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Maintainability</a:t>
            </a:r>
            <a:r>
              <a:rPr lang="en-US" b="1" spc="-15" dirty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: </a:t>
            </a:r>
            <a:r>
              <a:rPr lang="en-US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Small files are better than large files.</a:t>
            </a:r>
          </a:p>
          <a:p>
            <a:pPr marL="1075055" marR="5080" lvl="2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r>
              <a:rPr lang="en-US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Reusability</a:t>
            </a:r>
            <a:r>
              <a:rPr lang="en-US" b="1" spc="-15" dirty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: </a:t>
            </a:r>
            <a:r>
              <a:rPr lang="en-US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Modules reduce duplicate code.</a:t>
            </a:r>
          </a:p>
          <a:p>
            <a:pPr marL="1075055" marR="5080" lvl="2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r>
              <a:rPr lang="en-US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Scoping</a:t>
            </a:r>
            <a:r>
              <a:rPr lang="en-US" b="1" spc="-15" dirty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: </a:t>
            </a:r>
            <a:r>
              <a:rPr lang="en-US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Modules have their own namespaces.</a:t>
            </a: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28789"/>
            <a:ext cx="10992376" cy="4378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600" b="1" kern="0" dirty="0" smtClean="0">
                <a:solidFill>
                  <a:srgbClr val="CC9A1A"/>
                </a:solidFill>
                <a:latin typeface="Carlito"/>
              </a:rPr>
              <a:t/>
            </a:r>
            <a:br>
              <a:rPr lang="en-US" sz="2600" b="1" kern="0" dirty="0" smtClean="0">
                <a:solidFill>
                  <a:srgbClr val="CC9A1A"/>
                </a:solidFill>
                <a:latin typeface="Carlito"/>
              </a:rPr>
            </a:br>
            <a:r>
              <a:rPr lang="en-US" sz="2600" b="1" kern="0" dirty="0">
                <a:solidFill>
                  <a:srgbClr val="CC9A1A"/>
                </a:solidFill>
                <a:latin typeface="Carlito"/>
              </a:rPr>
              <a:t>Functi</a:t>
            </a:r>
            <a:r>
              <a:rPr lang="en-US" sz="2600" b="1" kern="0" spc="5" dirty="0">
                <a:solidFill>
                  <a:srgbClr val="CC9A1A"/>
                </a:solidFill>
                <a:latin typeface="Carlito"/>
              </a:rPr>
              <a:t>o</a:t>
            </a:r>
            <a:r>
              <a:rPr lang="en-US" sz="2600" b="1" kern="0" dirty="0">
                <a:solidFill>
                  <a:srgbClr val="CC9A1A"/>
                </a:solidFill>
                <a:latin typeface="Carlito"/>
              </a:rPr>
              <a:t>ns</a:t>
            </a:r>
            <a:r>
              <a:rPr lang="en-US" sz="2600" b="1" kern="0" dirty="0" smtClean="0">
                <a:solidFill>
                  <a:srgbClr val="CC9A1A"/>
                </a:solidFill>
                <a:latin typeface="Carlito"/>
              </a:rPr>
              <a:t>---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682580"/>
            <a:ext cx="10992376" cy="598491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q"/>
              <a:tabLst>
                <a:tab pos="223520" algn="l"/>
              </a:tabLst>
            </a:pPr>
            <a:r>
              <a:rPr lang="en-US" sz="2400" spc="75" dirty="0">
                <a:solidFill>
                  <a:srgbClr val="0D0D0D"/>
                </a:solidFill>
                <a:latin typeface="Tw Cen MT Condensed"/>
                <a:cs typeface="Tw Cen MT Condensed"/>
              </a:rPr>
              <a:t>Example: </a:t>
            </a:r>
            <a:r>
              <a:rPr lang="en-US" sz="2400" spc="75" dirty="0" smtClean="0">
                <a:solidFill>
                  <a:srgbClr val="0D0D0D"/>
                </a:solidFill>
                <a:latin typeface="Tw Cen MT Condensed"/>
                <a:cs typeface="Tw Cen MT Condensed"/>
              </a:rPr>
              <a:t>Define a function which can generate and print a tuple where the value are square of numbers between 1 and 20.</a:t>
            </a: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58" y="1493949"/>
            <a:ext cx="10272604" cy="49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28789"/>
            <a:ext cx="10992376" cy="4378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600" b="1" kern="0" dirty="0" smtClean="0">
                <a:solidFill>
                  <a:srgbClr val="CC9A1A"/>
                </a:solidFill>
                <a:latin typeface="Carlito"/>
              </a:rPr>
              <a:t/>
            </a:r>
            <a:br>
              <a:rPr lang="en-US" sz="2600" b="1" kern="0" dirty="0" smtClean="0">
                <a:solidFill>
                  <a:srgbClr val="CC9A1A"/>
                </a:solidFill>
                <a:latin typeface="Carlito"/>
              </a:rPr>
            </a:br>
            <a:r>
              <a:rPr lang="en-US" sz="2600" b="1" kern="0" dirty="0">
                <a:solidFill>
                  <a:srgbClr val="CC9A1A"/>
                </a:solidFill>
                <a:latin typeface="Carlito"/>
              </a:rPr>
              <a:t>Functi</a:t>
            </a:r>
            <a:r>
              <a:rPr lang="en-US" sz="2600" b="1" kern="0" spc="5" dirty="0">
                <a:solidFill>
                  <a:srgbClr val="CC9A1A"/>
                </a:solidFill>
                <a:latin typeface="Carlito"/>
              </a:rPr>
              <a:t>o</a:t>
            </a:r>
            <a:r>
              <a:rPr lang="en-US" sz="2600" b="1" kern="0" dirty="0">
                <a:solidFill>
                  <a:srgbClr val="CC9A1A"/>
                </a:solidFill>
                <a:latin typeface="Carlito"/>
              </a:rPr>
              <a:t>ns</a:t>
            </a:r>
            <a:r>
              <a:rPr lang="en-US" sz="2600" b="1" kern="0" dirty="0" smtClean="0">
                <a:solidFill>
                  <a:srgbClr val="CC9A1A"/>
                </a:solidFill>
                <a:latin typeface="Carlito"/>
              </a:rPr>
              <a:t>---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682580"/>
            <a:ext cx="10992376" cy="598491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q"/>
              <a:tabLst>
                <a:tab pos="223520" algn="l"/>
              </a:tabLst>
            </a:pPr>
            <a:r>
              <a:rPr lang="en-US" sz="2400" spc="75" dirty="0">
                <a:solidFill>
                  <a:srgbClr val="0D0D0D"/>
                </a:solidFill>
                <a:latin typeface="Tw Cen MT Condensed"/>
                <a:cs typeface="Tw Cen MT Condensed"/>
              </a:rPr>
              <a:t>Example: Factorial of a number</a:t>
            </a: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  <a:p>
            <a:pPr marL="354965" marR="5080" lvl="0" indent="-3429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72" y="1184856"/>
            <a:ext cx="9983531" cy="52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3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6340" y="1013078"/>
            <a:ext cx="9762744" cy="70485"/>
            <a:chOff x="1597152" y="1013078"/>
            <a:chExt cx="9762744" cy="70485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07936" y="359062"/>
            <a:ext cx="61512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 Built-in </a:t>
            </a:r>
            <a:r>
              <a:rPr lang="en-US" dirty="0"/>
              <a:t>functions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018504" y="1124801"/>
            <a:ext cx="10563896" cy="55534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Hdhh</a:t>
            </a:r>
            <a:endParaRPr lang="en-US" sz="24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40" y="1266772"/>
            <a:ext cx="9733660" cy="5111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94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5"/>
            <a:ext cx="10992376" cy="5666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200" b="1" kern="0" spc="-5" dirty="0" smtClean="0">
                <a:solidFill>
                  <a:srgbClr val="0070C0"/>
                </a:solidFill>
                <a:latin typeface="Carlito"/>
              </a:rPr>
              <a:t>Exercises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6"/>
            <a:ext cx="10992376" cy="5830373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526415" marR="5080" lvl="0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Write a 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that counts number of vowels in given string </a:t>
            </a:r>
          </a:p>
          <a:p>
            <a:pPr marL="526415" marR="5080" lvl="0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Write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 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that counts number of even and odd in a given list.</a:t>
            </a:r>
          </a:p>
          <a:p>
            <a:pPr marL="526415" marR="5080" lvl="0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Write a function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that computes the factorial of a given number. </a:t>
            </a:r>
          </a:p>
          <a:p>
            <a:pPr marL="526415" marR="5080" lvl="0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function to sum all the numbers in a list. </a:t>
            </a:r>
          </a:p>
          <a:p>
            <a:pPr marL="12065" marR="5080" lvl="0" indent="0">
              <a:spcBef>
                <a:spcPts val="1345"/>
              </a:spcBef>
              <a:buClr>
                <a:srgbClr val="1CACE3"/>
              </a:buClr>
              <a:buSzPct val="97222"/>
              <a:buNone/>
              <a:tabLst>
                <a:tab pos="223520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: [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2, 3, 0,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7]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lvl="0" indent="0">
              <a:spcBef>
                <a:spcPts val="1345"/>
              </a:spcBef>
              <a:buClr>
                <a:srgbClr val="1CACE3"/>
              </a:buClr>
              <a:buSzPct val="97222"/>
              <a:buNone/>
              <a:tabLst>
                <a:tab pos="22352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Expected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12065" marR="5080" lvl="0" indent="0">
              <a:spcBef>
                <a:spcPts val="1345"/>
              </a:spcBef>
              <a:buClr>
                <a:srgbClr val="1CACE3"/>
              </a:buClr>
              <a:buSzPct val="97222"/>
              <a:buNone/>
              <a:tabLst>
                <a:tab pos="223520" algn="l"/>
              </a:tabLst>
            </a:pPr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Write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 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converts Decimal number to Binary numbers?</a:t>
            </a:r>
          </a:p>
          <a:p>
            <a:pPr marL="12065" marR="5080" indent="0" algn="just">
              <a:spcBef>
                <a:spcPts val="1345"/>
              </a:spcBef>
              <a:buClr>
                <a:srgbClr val="1CACE3"/>
              </a:buClr>
              <a:buSzPct val="97222"/>
              <a:buNone/>
              <a:tabLst>
                <a:tab pos="223520" algn="l"/>
              </a:tabLst>
            </a:pPr>
            <a:r>
              <a:rPr lang="en-US" sz="2800" spc="-15" dirty="0" smtClean="0">
                <a:solidFill>
                  <a:srgbClr val="00B0F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6)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Write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 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that converts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to 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ecimal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numbers?</a:t>
            </a:r>
          </a:p>
          <a:p>
            <a:pPr marL="526415" marR="5080" lvl="0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6415" marR="5080" lvl="0" indent="-514350" algn="just">
              <a:spcBef>
                <a:spcPts val="1345"/>
              </a:spcBef>
              <a:buClr>
                <a:srgbClr val="1CACE3"/>
              </a:buClr>
              <a:buSzPct val="97222"/>
              <a:buFont typeface="+mj-lt"/>
              <a:buAutoNum type="arabicParenR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6340" y="1013078"/>
            <a:ext cx="9762744" cy="70485"/>
            <a:chOff x="1597152" y="1013078"/>
            <a:chExt cx="9762744" cy="70485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07936" y="359062"/>
            <a:ext cx="61512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The Anonymous Functions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018504" y="1124801"/>
            <a:ext cx="10563896" cy="56457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Garamond" panose="02020404030301010803" pitchFamily="18" charset="0"/>
              </a:rPr>
              <a:t>These functions are called anonymous because they are not declared in the standard manner by using the </a:t>
            </a:r>
            <a:r>
              <a:rPr lang="en-US" sz="2000" b="1" dirty="0" err="1">
                <a:latin typeface="Garamond" panose="02020404030301010803" pitchFamily="18" charset="0"/>
              </a:rPr>
              <a:t>def</a:t>
            </a:r>
            <a:r>
              <a:rPr lang="en-US" sz="2000" dirty="0">
                <a:latin typeface="Garamond" panose="02020404030301010803" pitchFamily="18" charset="0"/>
              </a:rPr>
              <a:t> keyword. You can use the </a:t>
            </a:r>
            <a:r>
              <a:rPr lang="en-US" sz="2000" b="1" dirty="0">
                <a:latin typeface="Garamond" panose="02020404030301010803" pitchFamily="18" charset="0"/>
              </a:rPr>
              <a:t>lambda</a:t>
            </a:r>
            <a:r>
              <a:rPr lang="en-US" sz="2000" dirty="0">
                <a:latin typeface="Garamond" panose="02020404030301010803" pitchFamily="18" charset="0"/>
              </a:rPr>
              <a:t> keyword to create small anonymous functions.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Garamond" panose="02020404030301010803" pitchFamily="18" charset="0"/>
              </a:rPr>
              <a:t>Lambda</a:t>
            </a:r>
            <a:r>
              <a:rPr lang="en-US" sz="2000" dirty="0">
                <a:latin typeface="Garamond" panose="02020404030301010803" pitchFamily="18" charset="0"/>
              </a:rPr>
              <a:t> forms can take any number of arguments but return just one value in the form of an expression. They cannot contain commands or multiple expressions.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An anonymous function cannot be a direct call to print because lambda requires an expression.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Lambda functions have their own local namespace and cannot access variables other than those in their parameter list and those in the global namespace.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Although it appears that lambdas are a one-line version of a function, they are not equivalent to inline statements in C or C++, whose purpose is to stack allocation by passing function, during invocation for performance reasons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dirty="0">
                <a:latin typeface="Garamond" panose="02020404030301010803" pitchFamily="18" charset="0"/>
              </a:rPr>
              <a:t>syntax of lambda functions contains only a single statement, which is as follows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lambda [arg1 [,arg2,.....argn]]:expression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6340" y="1013078"/>
            <a:ext cx="9762744" cy="70485"/>
            <a:chOff x="1597152" y="1013078"/>
            <a:chExt cx="9762744" cy="70485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07936" y="359062"/>
            <a:ext cx="61512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The Anonymous </a:t>
            </a:r>
            <a:r>
              <a:rPr lang="en-US" dirty="0" smtClean="0"/>
              <a:t>Functions ---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018504" y="1124801"/>
            <a:ext cx="10563896" cy="50396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Example:</a:t>
            </a:r>
            <a:endParaRPr lang="en-US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# Function definition is here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sum = lambda arg1, arg2: arg1 + </a:t>
            </a:r>
            <a:r>
              <a:rPr lang="en-US" sz="2400" b="1" dirty="0" smtClean="0">
                <a:latin typeface="Garamond" panose="02020404030301010803" pitchFamily="18" charset="0"/>
              </a:rPr>
              <a:t>arg2</a:t>
            </a:r>
            <a:endParaRPr lang="en-US" sz="2400" b="1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# Now you can call sum as a function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print ("Value of total : ", sum( 10, 20 ))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print ("Value of total : ", sum( 20, 20 </a:t>
            </a:r>
            <a:r>
              <a:rPr lang="en-US" sz="2400" b="1" dirty="0" smtClean="0">
                <a:latin typeface="Garamond" panose="02020404030301010803" pitchFamily="18" charset="0"/>
              </a:rPr>
              <a:t>))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When </a:t>
            </a:r>
            <a:r>
              <a:rPr 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the above code is executed, it produces the following result </a:t>
            </a:r>
            <a:r>
              <a:rPr lang="en-US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−</a:t>
            </a:r>
            <a:endParaRPr lang="en-US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Value of total : 30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Value of total : 40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3" y="440428"/>
            <a:ext cx="10374188" cy="6227072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6575" y="335104"/>
            <a:ext cx="34302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0070C0"/>
                </a:solidFill>
              </a:rPr>
              <a:t>MODULES ---</a:t>
            </a:r>
            <a:endParaRPr lang="en-US" spc="-5" dirty="0">
              <a:solidFill>
                <a:srgbClr val="0070C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5994" y="1231772"/>
            <a:ext cx="10141205" cy="49609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module is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 consisting of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code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that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can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define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functions, classes and 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variables.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marR="5080" indent="-287020"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module allows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organize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your code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by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grouping related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code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which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makes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code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easier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understand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r>
              <a:rPr sz="2000" spc="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use</a:t>
            </a:r>
            <a:r>
              <a:rPr sz="2000" spc="-5" dirty="0" smtClean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lang="en-US" sz="2000" spc="-5" dirty="0" smtClean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marR="5080" indent="-287020"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lang="en-US" sz="2000" dirty="0"/>
              <a:t>A </a:t>
            </a:r>
            <a:r>
              <a:rPr lang="en-US" sz="2000" b="1" dirty="0"/>
              <a:t>module </a:t>
            </a:r>
            <a:r>
              <a:rPr lang="en-US" sz="2000" dirty="0"/>
              <a:t>is a file containing Python code that can be re-used in </a:t>
            </a:r>
            <a:r>
              <a:rPr lang="en-US" sz="2000" dirty="0" smtClean="0"/>
              <a:t>other Python </a:t>
            </a:r>
            <a:r>
              <a:rPr lang="en-US" sz="2000" dirty="0"/>
              <a:t>code files. </a:t>
            </a:r>
            <a:br>
              <a:rPr lang="en-US" sz="2000" dirty="0"/>
            </a:b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0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can use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any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source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 a module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by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executing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 </a:t>
            </a:r>
            <a:r>
              <a:rPr sz="2000" b="1" i="1" spc="-5" dirty="0">
                <a:solidFill>
                  <a:srgbClr val="CC9A1A"/>
                </a:solidFill>
                <a:latin typeface="Carlito"/>
                <a:cs typeface="Carlito"/>
              </a:rPr>
              <a:t>import</a:t>
            </a:r>
            <a:r>
              <a:rPr sz="2000" b="1" i="1" spc="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statement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>
              <a:spcBef>
                <a:spcPts val="45"/>
              </a:spcBef>
              <a:buClr>
                <a:srgbClr val="CC9A1A"/>
              </a:buClr>
              <a:buFont typeface="Wingdings"/>
              <a:buChar char=""/>
            </a:pPr>
            <a:endParaRPr sz="37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Python's </a:t>
            </a:r>
            <a:r>
              <a:rPr sz="2000" b="1" i="1" spc="-5" dirty="0">
                <a:solidFill>
                  <a:srgbClr val="CC9A1A"/>
                </a:solidFill>
                <a:latin typeface="Carlito"/>
                <a:cs typeface="Carlito"/>
              </a:rPr>
              <a:t>from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statement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lets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import 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specific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attributes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module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into</a:t>
            </a:r>
            <a:r>
              <a:rPr sz="20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</a:p>
          <a:p>
            <a:pPr marL="299085"/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current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 namespace.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>
              <a:spcBef>
                <a:spcPts val="45"/>
              </a:spcBef>
            </a:pPr>
            <a:endParaRPr sz="17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i="1" spc="-5" dirty="0">
                <a:solidFill>
                  <a:srgbClr val="CC9A1A"/>
                </a:solidFill>
                <a:latin typeface="Carlito"/>
                <a:cs typeface="Carlito"/>
              </a:rPr>
              <a:t>import</a:t>
            </a:r>
            <a:r>
              <a:rPr sz="2000" b="1" i="1" spc="27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CC9A1A"/>
                </a:solidFill>
                <a:latin typeface="Carlito"/>
                <a:cs typeface="Carlito"/>
              </a:rPr>
              <a:t>*</a:t>
            </a:r>
            <a:r>
              <a:rPr sz="2000" b="1" i="1" spc="28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statement</a:t>
            </a:r>
            <a:r>
              <a:rPr sz="2000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can</a:t>
            </a:r>
            <a:r>
              <a:rPr sz="2000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be</a:t>
            </a:r>
            <a:r>
              <a:rPr sz="2000" spc="2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used</a:t>
            </a:r>
            <a:r>
              <a:rPr sz="2000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</a:t>
            </a:r>
            <a:r>
              <a:rPr sz="2000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import</a:t>
            </a:r>
            <a:r>
              <a:rPr sz="2000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all</a:t>
            </a:r>
            <a:r>
              <a:rPr sz="2000" b="1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names</a:t>
            </a:r>
            <a:r>
              <a:rPr sz="2000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from</a:t>
            </a:r>
            <a:r>
              <a:rPr sz="2000" spc="28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000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module</a:t>
            </a:r>
            <a:r>
              <a:rPr sz="2000" spc="28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into</a:t>
            </a:r>
            <a:r>
              <a:rPr sz="2000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2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current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/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namespace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01921" y="3846793"/>
            <a:ext cx="4444365" cy="2708275"/>
            <a:chOff x="4175759" y="3136392"/>
            <a:chExt cx="4444365" cy="2708275"/>
          </a:xfrm>
        </p:grpSpPr>
        <p:sp>
          <p:nvSpPr>
            <p:cNvPr id="9" name="object 9"/>
            <p:cNvSpPr/>
            <p:nvPr/>
          </p:nvSpPr>
          <p:spPr>
            <a:xfrm>
              <a:off x="4543043" y="3136392"/>
              <a:ext cx="3656076" cy="495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492" y="3172968"/>
              <a:ext cx="3530599" cy="368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574666" y="3168269"/>
              <a:ext cx="3540125" cy="377825"/>
            </a:xfrm>
            <a:custGeom>
              <a:avLst/>
              <a:gdLst/>
              <a:ahLst/>
              <a:cxnLst/>
              <a:rect l="l" t="t" r="r" b="b"/>
              <a:pathLst>
                <a:path w="3540125" h="377825">
                  <a:moveTo>
                    <a:pt x="0" y="377825"/>
                  </a:moveTo>
                  <a:lnTo>
                    <a:pt x="3540125" y="377825"/>
                  </a:lnTo>
                  <a:lnTo>
                    <a:pt x="3540125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175759" y="4328160"/>
              <a:ext cx="4443984" cy="481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211954" y="4364228"/>
              <a:ext cx="4318000" cy="355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207128" y="4359402"/>
              <a:ext cx="4327525" cy="365125"/>
            </a:xfrm>
            <a:custGeom>
              <a:avLst/>
              <a:gdLst/>
              <a:ahLst/>
              <a:cxnLst/>
              <a:rect l="l" t="t" r="r" b="b"/>
              <a:pathLst>
                <a:path w="4327525" h="365125">
                  <a:moveTo>
                    <a:pt x="0" y="365125"/>
                  </a:moveTo>
                  <a:lnTo>
                    <a:pt x="4327525" y="365125"/>
                  </a:lnTo>
                  <a:lnTo>
                    <a:pt x="4327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279135" y="5414772"/>
              <a:ext cx="2145791" cy="4297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15711" y="5450205"/>
              <a:ext cx="2019299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310885" y="5445442"/>
              <a:ext cx="2028825" cy="314325"/>
            </a:xfrm>
            <a:custGeom>
              <a:avLst/>
              <a:gdLst/>
              <a:ahLst/>
              <a:cxnLst/>
              <a:rect l="l" t="t" r="r" b="b"/>
              <a:pathLst>
                <a:path w="2028825" h="314325">
                  <a:moveTo>
                    <a:pt x="0" y="314325"/>
                  </a:moveTo>
                  <a:lnTo>
                    <a:pt x="2028825" y="314325"/>
                  </a:lnTo>
                  <a:lnTo>
                    <a:pt x="20288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5"/>
            <a:ext cx="10992376" cy="5666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 </a:t>
            </a:r>
            <a:br>
              <a:rPr lang="en-US" sz="36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Tw Cen MT" panose="020B0602020104020603" pitchFamily="34" charset="0"/>
              </a:rPr>
            </a:br>
            <a:r>
              <a:rPr lang="en-US" sz="3200" b="1" kern="0" spc="-5" dirty="0" smtClean="0">
                <a:solidFill>
                  <a:srgbClr val="0070C0"/>
                </a:solidFill>
                <a:latin typeface="Carlito"/>
              </a:rPr>
              <a:t>MODULES---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6"/>
            <a:ext cx="10992376" cy="58303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 </a:t>
            </a:r>
            <a:r>
              <a:rPr lang="en-US" sz="2800" b="1" spc="-15" dirty="0">
                <a:solidFill>
                  <a:srgbClr val="00B05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namespace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is a collection of names, such as variable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names, function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names, and class names. </a:t>
            </a: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Every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Python module has its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own </a:t>
            </a:r>
            <a:r>
              <a:rPr lang="en-US" sz="2800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namespace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. Variables,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functions, and classes in a module can be accessed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from within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the same module by just typing their name. </a:t>
            </a: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To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access a name in an imported module from the calling module,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type the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imported module’s name followed by a dot (.) and the name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you want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to use:</a:t>
            </a:r>
          </a:p>
          <a:p>
            <a:pPr marL="12065" marR="5080" lvl="0" indent="0" algn="just">
              <a:spcBef>
                <a:spcPts val="1345"/>
              </a:spcBef>
              <a:buClr>
                <a:srgbClr val="1CACE3"/>
              </a:buClr>
              <a:buSzPct val="97222"/>
              <a:buNone/>
              <a:tabLst>
                <a:tab pos="223520" algn="l"/>
              </a:tabLst>
            </a:pPr>
            <a:r>
              <a:rPr lang="en-US" sz="2800" b="1" spc="-15" dirty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Note: </a:t>
            </a:r>
            <a:r>
              <a:rPr lang="en-US" sz="2800" b="1" spc="-15" dirty="0">
                <a:latin typeface="Tw Cen MT" panose="020B0602020104020603" pitchFamily="34" charset="0"/>
                <a:cs typeface="Arial" panose="020B0604020202020204" pitchFamily="34" charset="0"/>
              </a:rPr>
              <a:t>The </a:t>
            </a:r>
            <a:r>
              <a:rPr lang="en-US" sz="2800" b="1" spc="-15" dirty="0">
                <a:solidFill>
                  <a:srgbClr val="00B05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name</a:t>
            </a:r>
            <a:r>
              <a:rPr lang="en-US" sz="2800" b="1" spc="-15" dirty="0">
                <a:latin typeface="Tw Cen MT" panose="020B0602020104020603" pitchFamily="34" charset="0"/>
                <a:cs typeface="Arial" panose="020B0604020202020204" pitchFamily="34" charset="0"/>
              </a:rPr>
              <a:t> used to import a module is the same as the </a:t>
            </a:r>
            <a:r>
              <a:rPr lang="en-US" sz="2800" b="1" spc="-15" dirty="0">
                <a:solidFill>
                  <a:srgbClr val="00B05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module’s</a:t>
            </a:r>
          </a:p>
          <a:p>
            <a:pPr marL="12065" marR="5080" lvl="0" indent="0" algn="just">
              <a:spcBef>
                <a:spcPts val="1345"/>
              </a:spcBef>
              <a:buClr>
                <a:srgbClr val="1CACE3"/>
              </a:buClr>
              <a:buSzPct val="97222"/>
              <a:buNone/>
              <a:tabLst>
                <a:tab pos="223520" algn="l"/>
              </a:tabLst>
            </a:pPr>
            <a:r>
              <a:rPr lang="en-US" sz="2800" b="1" spc="-15" dirty="0">
                <a:solidFill>
                  <a:srgbClr val="00B05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file name</a:t>
            </a:r>
            <a:r>
              <a:rPr lang="en-US" sz="2800" b="1" spc="-15" dirty="0"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  <a:endParaRPr lang="en-US" sz="2800" b="1" spc="-15" dirty="0" smtClean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5"/>
            <a:ext cx="10992376" cy="5666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200" b="1" kern="0" spc="-5" dirty="0">
                <a:solidFill>
                  <a:srgbClr val="CC9A1A"/>
                </a:solidFill>
                <a:latin typeface="Carlito"/>
              </a:rPr>
              <a:t>Working With Packages</a:t>
            </a:r>
            <a:endParaRPr lang="en-US" sz="33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6"/>
            <a:ext cx="10992376" cy="58303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69265" marR="5080" lvl="0" indent="-457200" algn="just">
              <a:lnSpc>
                <a:spcPct val="150000"/>
              </a:lnSpc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Modules allow you to divide a program in to individual files that can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be reused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as needed. </a:t>
            </a: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69265" marR="5080" lvl="0" indent="-457200" algn="just">
              <a:lnSpc>
                <a:spcPct val="150000"/>
              </a:lnSpc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Related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code can be organized into a single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 and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kept separate from other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code.</a:t>
            </a:r>
          </a:p>
          <a:p>
            <a:pPr marL="469265" marR="5080" lvl="0" indent="-457200" algn="just">
              <a:lnSpc>
                <a:spcPct val="150000"/>
              </a:lnSpc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Package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take this organizational structure one step further by allowing you to group related modules under a single namespace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</a:p>
          <a:p>
            <a:pPr marL="469265" marR="5080" lvl="0" indent="-457200" algn="just">
              <a:lnSpc>
                <a:spcPct val="150000"/>
              </a:lnSpc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 </a:t>
            </a:r>
            <a:r>
              <a:rPr lang="en-US" sz="2800" spc="-15" dirty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package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is a folder that contains one or more Python modules.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It must </a:t>
            </a:r>
            <a:r>
              <a:rPr lang="en-US" sz="2800" spc="-15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also contain a special module called </a:t>
            </a:r>
            <a:r>
              <a:rPr lang="en-US" sz="2800" spc="-15" dirty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__init__.py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</a:p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endParaRPr lang="en-US" sz="2800" spc="-15" dirty="0" smtClean="0">
              <a:solidFill>
                <a:prstClr val="black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03031"/>
            <a:ext cx="10992376" cy="50227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7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27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7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7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7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7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7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7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7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7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7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27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700" b="1" dirty="0">
                <a:latin typeface="Garamond" panose="02020404030301010803" pitchFamily="18" charset="0"/>
              </a:rPr>
              <a:t/>
            </a:r>
            <a:br>
              <a:rPr lang="en-US" sz="2700" b="1" dirty="0">
                <a:latin typeface="Garamond" panose="02020404030301010803" pitchFamily="18" charset="0"/>
              </a:rPr>
            </a:br>
            <a:r>
              <a:rPr lang="en-US" sz="2700" b="1" dirty="0" smtClean="0">
                <a:latin typeface="Garamond" panose="02020404030301010803" pitchFamily="18" charset="0"/>
              </a:rPr>
              <a:t/>
            </a:r>
            <a:br>
              <a:rPr lang="en-US" sz="2700" b="1" dirty="0" smtClean="0">
                <a:latin typeface="Garamond" panose="02020404030301010803" pitchFamily="18" charset="0"/>
              </a:rPr>
            </a:br>
            <a:r>
              <a:rPr lang="en-US" sz="27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Module for Mathematical Functions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695460"/>
            <a:ext cx="10992376" cy="59720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2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By importing </a:t>
            </a:r>
            <a:r>
              <a:rPr lang="en-US" sz="2200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math </a:t>
            </a:r>
            <a:r>
              <a:rPr lang="en-US" sz="22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13" y="1120462"/>
            <a:ext cx="10264984" cy="54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5"/>
            <a:ext cx="10992376" cy="5666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latin typeface="Garamond" panose="02020404030301010803" pitchFamily="18" charset="0"/>
              </a:rPr>
              <a:t/>
            </a:r>
            <a:br>
              <a:rPr lang="en-US" sz="3600" b="1" dirty="0">
                <a:latin typeface="Garamond" panose="02020404030301010803" pitchFamily="18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Module for </a:t>
            </a:r>
            <a:r>
              <a:rPr lang="en-US" sz="32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Mathematical Functions ---</a:t>
            </a:r>
            <a:endParaRPr lang="en-US" sz="33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6"/>
            <a:ext cx="10992376" cy="58303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By importing </a:t>
            </a:r>
            <a:r>
              <a:rPr lang="en-US" sz="2800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math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14" y="1640468"/>
            <a:ext cx="10148720" cy="456983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015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5"/>
            <a:ext cx="10992376" cy="5666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latin typeface="Garamond" panose="02020404030301010803" pitchFamily="18" charset="0"/>
              </a:rPr>
              <a:t/>
            </a:r>
            <a:br>
              <a:rPr lang="en-US" sz="3600" b="1" dirty="0">
                <a:latin typeface="Garamond" panose="02020404030301010803" pitchFamily="18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Module for </a:t>
            </a:r>
            <a:r>
              <a:rPr lang="en-US" sz="32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Mathematical Functions---</a:t>
            </a:r>
            <a:endParaRPr lang="en-US" sz="33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6"/>
            <a:ext cx="10992376" cy="58303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By importing </a:t>
            </a:r>
            <a:r>
              <a:rPr lang="en-US" sz="2800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math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1374280"/>
            <a:ext cx="10238703" cy="5129551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32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4672" y="167425"/>
            <a:ext cx="10992376" cy="5666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b="1" dirty="0">
                <a:latin typeface="Garamond" panose="02020404030301010803" pitchFamily="18" charset="0"/>
              </a:rPr>
              <a:t/>
            </a:r>
            <a:br>
              <a:rPr lang="en-US" sz="3600" b="1" dirty="0">
                <a:latin typeface="Garamond" panose="02020404030301010803" pitchFamily="18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Module for </a:t>
            </a:r>
            <a:r>
              <a:rPr lang="en-US" sz="32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Mathematical Functions ---</a:t>
            </a:r>
            <a:endParaRPr lang="en-US" sz="33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04672" y="837126"/>
            <a:ext cx="10992376" cy="58303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69265" marR="5080" lvl="0" indent="-457200" algn="just">
              <a:spcBef>
                <a:spcPts val="1345"/>
              </a:spcBef>
              <a:buClr>
                <a:srgbClr val="1CACE3"/>
              </a:buClr>
              <a:buSzPct val="97222"/>
              <a:buFont typeface="Wingdings" panose="05000000000000000000" pitchFamily="2" charset="2"/>
              <a:buChar char="§"/>
              <a:tabLst>
                <a:tab pos="223520" algn="l"/>
              </a:tabLst>
            </a:pP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By importing </a:t>
            </a:r>
            <a:r>
              <a:rPr lang="en-US" sz="2800" b="1" spc="-15" dirty="0" smtClean="0">
                <a:solidFill>
                  <a:srgbClr val="FF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math </a:t>
            </a:r>
            <a:r>
              <a:rPr lang="en-US" sz="2800" spc="-15" dirty="0" smtClean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module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spc="75" dirty="0" smtClean="0">
              <a:solidFill>
                <a:srgbClr val="0D0D0D"/>
              </a:solidFill>
              <a:latin typeface="Tw Cen MT Condensed"/>
              <a:cs typeface="Tw Cen M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1" y="1326977"/>
            <a:ext cx="10194437" cy="511192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835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3.xml><?xml version="1.0" encoding="utf-8"?>
<a:theme xmlns:a="http://schemas.openxmlformats.org/drawingml/2006/main" name="1_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4.xml><?xml version="1.0" encoding="utf-8"?>
<a:theme xmlns:a="http://schemas.openxmlformats.org/drawingml/2006/main" name="2_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1127</Words>
  <Application>Microsoft Office PowerPoint</Application>
  <PresentationFormat>Widescreen</PresentationFormat>
  <Paragraphs>229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Calibri</vt:lpstr>
      <vt:lpstr>Cambria</vt:lpstr>
      <vt:lpstr>Carlito</vt:lpstr>
      <vt:lpstr>Garamond</vt:lpstr>
      <vt:lpstr>Times New Roman</vt:lpstr>
      <vt:lpstr>Tw Cen MT</vt:lpstr>
      <vt:lpstr>Tw Cen MT Condensed</vt:lpstr>
      <vt:lpstr>Wingdings</vt:lpstr>
      <vt:lpstr>Wingdings 2</vt:lpstr>
      <vt:lpstr>1_Office Theme</vt:lpstr>
      <vt:lpstr>Business plan presentation</vt:lpstr>
      <vt:lpstr>1_Business plan presentation</vt:lpstr>
      <vt:lpstr>2_Business plan presentation</vt:lpstr>
      <vt:lpstr>CHAPTER-FOUR</vt:lpstr>
      <vt:lpstr>   MODULES</vt:lpstr>
      <vt:lpstr>MODULES ---</vt:lpstr>
      <vt:lpstr>   MODULES---</vt:lpstr>
      <vt:lpstr>   Working With Packages</vt:lpstr>
      <vt:lpstr>         Module for Mathematical Functions</vt:lpstr>
      <vt:lpstr>        Module for Mathematical Functions ---</vt:lpstr>
      <vt:lpstr>        Module for Mathematical Functions---</vt:lpstr>
      <vt:lpstr>        Module for Mathematical Functions ---</vt:lpstr>
      <vt:lpstr>        Module for Mathematical Functions ---</vt:lpstr>
      <vt:lpstr>        Module for Mathematical Functions ---</vt:lpstr>
      <vt:lpstr>module Date Time</vt:lpstr>
      <vt:lpstr>module Date Time ---</vt:lpstr>
      <vt:lpstr> Examples</vt:lpstr>
      <vt:lpstr> Examples ---</vt:lpstr>
      <vt:lpstr> Functions In Python</vt:lpstr>
      <vt:lpstr>Functions</vt:lpstr>
      <vt:lpstr>Functions</vt:lpstr>
      <vt:lpstr>Types of Functions</vt:lpstr>
      <vt:lpstr> Functions---</vt:lpstr>
      <vt:lpstr> Functions---</vt:lpstr>
      <vt:lpstr> Built-in functions</vt:lpstr>
      <vt:lpstr>   Exercises</vt:lpstr>
      <vt:lpstr>The Anonymous Functions</vt:lpstr>
      <vt:lpstr>The Anonymous Functions ---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42</cp:revision>
  <dcterms:created xsi:type="dcterms:W3CDTF">2021-10-14T08:57:10Z</dcterms:created>
  <dcterms:modified xsi:type="dcterms:W3CDTF">2022-07-01T04:36:58Z</dcterms:modified>
</cp:coreProperties>
</file>