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</p:sldMasterIdLst>
  <p:notesMasterIdLst>
    <p:notesMasterId r:id="rId31"/>
  </p:notesMasterIdLst>
  <p:sldIdLst>
    <p:sldId id="286" r:id="rId4"/>
    <p:sldId id="267" r:id="rId5"/>
    <p:sldId id="268" r:id="rId6"/>
    <p:sldId id="269" r:id="rId7"/>
    <p:sldId id="270" r:id="rId8"/>
    <p:sldId id="271" r:id="rId9"/>
    <p:sldId id="258" r:id="rId10"/>
    <p:sldId id="273" r:id="rId11"/>
    <p:sldId id="259" r:id="rId12"/>
    <p:sldId id="282" r:id="rId13"/>
    <p:sldId id="260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1" r:id="rId24"/>
    <p:sldId id="284" r:id="rId25"/>
    <p:sldId id="285" r:id="rId26"/>
    <p:sldId id="262" r:id="rId27"/>
    <p:sldId id="263" r:id="rId28"/>
    <p:sldId id="265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3633-BBB7-45AC-9759-B5D124736A4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E0805-ED07-4159-AA1D-AD4FDF1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6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C71C-B7C9-4EF7-9403-2AE19EF7EB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8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FC48-756B-4DAA-B3EE-B31010B1A3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8512-50F7-41AA-86CE-C246AC65927F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CDE-FD87-49E2-B172-8E11477C57CF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185-82C2-43E0-87A7-96F57C23FCD3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B977-DB1D-4162-A20E-002A3CFBE009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224D-C434-436D-89BD-B3A7E53C1EB1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1230-BDE9-42A9-8EC0-CB6DD5F9E045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878B-EDC5-461E-8D08-2D3115154EDC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E04-AC9D-48FE-A0ED-8B4899E4C00B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3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1E5-508A-4DFC-9334-9A8F73FCA4D7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C450-74B7-4F0F-93EE-8F48C74E5A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62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F15-3254-4187-B3E5-605987596B87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F478-69DC-4D6A-8845-C82E346FCD40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4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E742-CC95-4E4B-AB04-42A2448E51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5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4DFE-2403-4613-956A-82F9D216BB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77F7-7286-4D83-BF1B-31B65B713B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0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B854-4558-4DE5-8D05-4770BDBFE5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4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DEC5-5E35-4DB8-BFA1-CF8823785D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486A-5299-40B0-B24A-5AD7947EAB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0F62-72DB-4943-B727-34EDF1FFBE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9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643" y="231394"/>
            <a:ext cx="341071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8275" y="2973958"/>
            <a:ext cx="7199630" cy="297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68608" y="6602731"/>
            <a:ext cx="11461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B63-E60E-41ED-AEDE-408C3B0E04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2634" y="244806"/>
            <a:ext cx="4781127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48936" y="6464986"/>
            <a:ext cx="229616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8083-1E5C-4F99-B719-3C5AFE159D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2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3EABFA-C45A-40A3-A9ED-887F0390D1AA}" type="datetime1">
              <a:rPr lang="en-US" smtClean="0">
                <a:solidFill>
                  <a:srgbClr val="696464"/>
                </a:solidFill>
              </a:rPr>
              <a:pPr/>
              <a:t>7/4/2022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4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70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0" Type="http://schemas.openxmlformats.org/officeDocument/2006/relationships/image" Target="../media/image87.png"/><Relationship Id="rId4" Type="http://schemas.openxmlformats.org/officeDocument/2006/relationships/image" Target="../media/image83.png"/><Relationship Id="rId9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88.png"/><Relationship Id="rId3" Type="http://schemas.openxmlformats.org/officeDocument/2006/relationships/image" Target="../media/image70.png"/><Relationship Id="rId7" Type="http://schemas.openxmlformats.org/officeDocument/2006/relationships/image" Target="../media/image94.png"/><Relationship Id="rId12" Type="http://schemas.openxmlformats.org/officeDocument/2006/relationships/image" Target="../media/image8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86.png"/><Relationship Id="rId5" Type="http://schemas.openxmlformats.org/officeDocument/2006/relationships/image" Target="../media/image92.png"/><Relationship Id="rId10" Type="http://schemas.openxmlformats.org/officeDocument/2006/relationships/image" Target="../media/image96.jp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10.jp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115.png"/><Relationship Id="rId5" Type="http://schemas.openxmlformats.org/officeDocument/2006/relationships/image" Target="../media/image70.png"/><Relationship Id="rId10" Type="http://schemas.openxmlformats.org/officeDocument/2006/relationships/image" Target="../media/image114.png"/><Relationship Id="rId4" Type="http://schemas.openxmlformats.org/officeDocument/2006/relationships/image" Target="../media/image69.png"/><Relationship Id="rId9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4672" y="1505931"/>
            <a:ext cx="10777728" cy="14700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Carlito"/>
              </a:rPr>
              <a:t>FIVE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Carlit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4672" y="3200400"/>
            <a:ext cx="10777728" cy="346710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sz="4000" b="1" spc="-5" dirty="0" smtClean="0">
                <a:solidFill>
                  <a:srgbClr val="1F497D">
                    <a:lumMod val="50000"/>
                  </a:srgbClr>
                </a:solidFill>
                <a:latin typeface="Carlito"/>
                <a:cs typeface="Carlito"/>
              </a:rPr>
              <a:t>File</a:t>
            </a:r>
            <a:r>
              <a:rPr lang="en-US" sz="4000" b="1" dirty="0" smtClean="0">
                <a:solidFill>
                  <a:srgbClr val="1F497D">
                    <a:lumMod val="50000"/>
                  </a:srgbClr>
                </a:solidFill>
                <a:latin typeface="Carlito"/>
                <a:cs typeface="Carlito"/>
              </a:rPr>
              <a:t> </a:t>
            </a:r>
            <a:r>
              <a:rPr lang="en-US" sz="4000" b="1" spc="-5" dirty="0" smtClean="0">
                <a:solidFill>
                  <a:srgbClr val="1F497D">
                    <a:lumMod val="50000"/>
                  </a:srgbClr>
                </a:solidFill>
                <a:latin typeface="Carlito"/>
                <a:cs typeface="Carlito"/>
              </a:rPr>
              <a:t>Handling</a:t>
            </a: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sz="4000" b="1" spc="-5" dirty="0" smtClean="0">
                <a:solidFill>
                  <a:srgbClr val="1F497D">
                    <a:lumMod val="50000"/>
                  </a:srgbClr>
                </a:solidFill>
                <a:latin typeface="Carlito"/>
                <a:cs typeface="Carlito"/>
              </a:rPr>
              <a:t>    </a:t>
            </a:r>
            <a:r>
              <a:rPr lang="en-US" sz="4000" b="1" spc="-5" dirty="0">
                <a:solidFill>
                  <a:srgbClr val="1F497D">
                    <a:lumMod val="50000"/>
                  </a:srgbClr>
                </a:solidFill>
                <a:latin typeface="Carlito"/>
                <a:cs typeface="Carlito"/>
              </a:rPr>
              <a:t>&amp;</a:t>
            </a: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sz="4000" b="1" spc="-5" dirty="0">
                <a:solidFill>
                  <a:srgbClr val="1F497D">
                    <a:lumMod val="50000"/>
                  </a:srgbClr>
                </a:solidFill>
                <a:latin typeface="Carlito"/>
                <a:cs typeface="Carlito"/>
              </a:rPr>
              <a:t>  </a:t>
            </a:r>
            <a:r>
              <a:rPr lang="en-US" sz="4000" b="1" spc="-20" dirty="0">
                <a:solidFill>
                  <a:srgbClr val="1F497D">
                    <a:lumMod val="50000"/>
                  </a:srgbClr>
                </a:solidFill>
                <a:latin typeface="Carlito"/>
                <a:cs typeface="Carlito"/>
              </a:rPr>
              <a:t>Exception</a:t>
            </a:r>
            <a:r>
              <a:rPr lang="en-US" sz="4000" b="1" spc="30" dirty="0">
                <a:solidFill>
                  <a:srgbClr val="1F497D">
                    <a:lumMod val="50000"/>
                  </a:srgbClr>
                </a:solidFill>
                <a:latin typeface="Carlito"/>
                <a:cs typeface="Carlito"/>
              </a:rPr>
              <a:t> </a:t>
            </a:r>
            <a:r>
              <a:rPr lang="en-US" sz="4000" b="1" spc="-5" dirty="0" smtClean="0">
                <a:solidFill>
                  <a:srgbClr val="1F497D">
                    <a:lumMod val="50000"/>
                  </a:srgbClr>
                </a:solidFill>
                <a:latin typeface="Carlito"/>
                <a:cs typeface="Carlito"/>
              </a:rPr>
              <a:t>Handling In Python</a:t>
            </a:r>
            <a:endParaRPr lang="en-US" sz="4000" dirty="0">
              <a:solidFill>
                <a:srgbClr val="1F497D">
                  <a:lumMod val="50000"/>
                </a:srgbClr>
              </a:solidFill>
              <a:latin typeface="Carlito"/>
              <a:cs typeface="Carlito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</a:p>
          <a:p>
            <a:pPr lvl="0" algn="r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</a:t>
            </a:r>
            <a:r>
              <a:rPr lang="en-US" sz="3600" b="1" dirty="0" smtClean="0">
                <a:solidFill>
                  <a:srgbClr val="FF0000"/>
                </a:solidFill>
                <a:latin typeface="Cambria" panose="02040503050406030204"/>
                <a:cs typeface="Times New Roman" panose="02020603050405020304" pitchFamily="18" charset="0"/>
              </a:rPr>
              <a:t>By</a:t>
            </a:r>
            <a:r>
              <a:rPr lang="en-US" sz="3600" b="1" dirty="0">
                <a:solidFill>
                  <a:srgbClr val="FF0000"/>
                </a:solidFill>
                <a:latin typeface="Cambria" panose="02040503050406030204"/>
                <a:cs typeface="Times New Roman" panose="02020603050405020304" pitchFamily="18" charset="0"/>
              </a:rPr>
              <a:t>: Mikiale T.</a:t>
            </a:r>
          </a:p>
          <a:p>
            <a:pPr algn="just"/>
            <a:endParaRPr lang="en-US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object 12"/>
          <p:cNvSpPr/>
          <p:nvPr/>
        </p:nvSpPr>
        <p:spPr>
          <a:xfrm>
            <a:off x="6928102" y="248854"/>
            <a:ext cx="4955539" cy="1032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9068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3194" y="424405"/>
            <a:ext cx="96892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80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r>
              <a:rPr lang="en-US" spc="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40" dirty="0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r>
              <a:rPr lang="en-US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25" dirty="0" smtClean="0">
                <a:solidFill>
                  <a:srgbClr val="FF0000"/>
                </a:solidFill>
                <a:latin typeface="Arial"/>
                <a:cs typeface="Arial"/>
              </a:rPr>
              <a:t>for File</a:t>
            </a:r>
            <a:r>
              <a:rPr lang="en-US" spc="-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114" dirty="0">
                <a:solidFill>
                  <a:srgbClr val="FF0000"/>
                </a:solidFill>
                <a:latin typeface="Arial"/>
                <a:cs typeface="Arial"/>
              </a:rPr>
              <a:t>Handling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68" y="1281049"/>
            <a:ext cx="9762744" cy="54397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73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8600" y="260703"/>
            <a:ext cx="41277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405944" y="1047693"/>
            <a:ext cx="10210800" cy="5722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54965" indent="-342900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prstClr val="black"/>
                </a:solidFill>
                <a:latin typeface="Garamond" panose="02020404030301010803" pitchFamily="18" charset="0"/>
              </a:rPr>
              <a:t>Python has several built-in modules and functions for handling files</a:t>
            </a:r>
          </a:p>
          <a:p>
            <a:pPr marL="354965" indent="-342900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prstClr val="black"/>
                </a:solidFill>
                <a:latin typeface="Garamond" panose="02020404030301010803" pitchFamily="18" charset="0"/>
              </a:rPr>
              <a:t>Reading and writing data to files using Python is pretty straightforward. </a:t>
            </a:r>
          </a:p>
          <a:p>
            <a:pPr marL="354965" indent="-342900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prstClr val="black"/>
                </a:solidFill>
                <a:latin typeface="Garamond" panose="02020404030301010803" pitchFamily="18" charset="0"/>
              </a:rPr>
              <a:t>To do this, you must first open files in the appropriate mode. </a:t>
            </a:r>
          </a:p>
          <a:p>
            <a:pPr marL="812165" lvl="1" indent="-342900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prstClr val="black"/>
                </a:solidFill>
                <a:latin typeface="Garamond" panose="02020404030301010803" pitchFamily="18" charset="0"/>
              </a:rPr>
              <a:t>Here’s an example of how to use Python’s “with open(…) as …” pattern to open a text file and read its contents:</a:t>
            </a:r>
          </a:p>
          <a:p>
            <a:pPr marL="469265" lvl="1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             </a:t>
            </a:r>
            <a:r>
              <a:rPr lang="en-US" sz="2000" b="1" spc="-5" dirty="0">
                <a:solidFill>
                  <a:srgbClr val="00B050"/>
                </a:solidFill>
                <a:latin typeface="Garamond" panose="02020404030301010803" pitchFamily="18" charset="0"/>
                <a:cs typeface="Carlito"/>
              </a:rPr>
              <a:t>with open('data.txt', 'r') as f:</a:t>
            </a:r>
          </a:p>
          <a:p>
            <a:pPr marL="469265" lvl="1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r>
              <a:rPr lang="en-US" sz="2000" b="1" spc="-5" dirty="0">
                <a:solidFill>
                  <a:srgbClr val="00B050"/>
                </a:solidFill>
                <a:latin typeface="Garamond" panose="02020404030301010803" pitchFamily="18" charset="0"/>
                <a:cs typeface="Carlito"/>
              </a:rPr>
              <a:t>             	data = </a:t>
            </a:r>
            <a:r>
              <a:rPr lang="en-US" sz="2000" b="1" spc="-5" dirty="0" err="1">
                <a:solidFill>
                  <a:srgbClr val="00B050"/>
                </a:solidFill>
                <a:latin typeface="Garamond" panose="02020404030301010803" pitchFamily="18" charset="0"/>
                <a:cs typeface="Carlito"/>
              </a:rPr>
              <a:t>f.read</a:t>
            </a:r>
            <a:r>
              <a:rPr lang="en-US" sz="2000" b="1" spc="-5" dirty="0">
                <a:solidFill>
                  <a:srgbClr val="00B050"/>
                </a:solidFill>
                <a:latin typeface="Garamond" panose="02020404030301010803" pitchFamily="18" charset="0"/>
                <a:cs typeface="Carlito"/>
              </a:rPr>
              <a:t>()</a:t>
            </a:r>
          </a:p>
          <a:p>
            <a:pPr marL="812165" lvl="1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open() takes a filename and a mode as its arguments. r opens the file in read only mode. </a:t>
            </a:r>
          </a:p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To write data to a file, pass in w as an argument instead:</a:t>
            </a:r>
          </a:p>
          <a:p>
            <a:pPr marL="469265" lvl="1">
              <a:spcBef>
                <a:spcPts val="22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r>
              <a:rPr lang="en-US" sz="2000" b="1" spc="-5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with open('data.txt', 'w') as f:</a:t>
            </a:r>
          </a:p>
          <a:p>
            <a:pPr marL="926465" lvl="2">
              <a:spcBef>
                <a:spcPts val="22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r>
              <a:rPr lang="en-US" sz="2000" b="1" spc="-5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 data = 'some data to be written to the file'</a:t>
            </a:r>
          </a:p>
          <a:p>
            <a:pPr marL="926465" lvl="2">
              <a:spcBef>
                <a:spcPts val="22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r>
              <a:rPr lang="en-US" sz="2000" b="1" spc="-5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lang="en-US" sz="2000" b="1" spc="-5" dirty="0" err="1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f.write</a:t>
            </a:r>
            <a:r>
              <a:rPr lang="en-US" sz="2000" b="1" spc="-5" dirty="0">
                <a:solidFill>
                  <a:srgbClr val="FF0000"/>
                </a:solidFill>
                <a:latin typeface="Garamond" panose="02020404030301010803" pitchFamily="18" charset="0"/>
                <a:cs typeface="Carlito"/>
              </a:rPr>
              <a:t>(data)</a:t>
            </a: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458" y="36067"/>
            <a:ext cx="556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40" dirty="0"/>
              <a:t>Opening </a:t>
            </a:r>
            <a:r>
              <a:rPr sz="3600" spc="-200" dirty="0"/>
              <a:t>&amp; </a:t>
            </a:r>
            <a:r>
              <a:rPr sz="3600" spc="-175" dirty="0"/>
              <a:t>Closing </a:t>
            </a:r>
            <a:r>
              <a:rPr sz="3600" spc="-95" dirty="0"/>
              <a:t>Files. </a:t>
            </a:r>
            <a:r>
              <a:rPr sz="3600" dirty="0"/>
              <a:t>.</a:t>
            </a:r>
            <a:r>
              <a:rPr sz="3600" spc="415" dirty="0"/>
              <a:t> </a:t>
            </a:r>
            <a:r>
              <a:rPr sz="3600" dirty="0"/>
              <a:t>.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666875" y="752411"/>
            <a:ext cx="8696960" cy="1643380"/>
            <a:chOff x="142875" y="752411"/>
            <a:chExt cx="8696960" cy="1643380"/>
          </a:xfrm>
        </p:grpSpPr>
        <p:sp>
          <p:nvSpPr>
            <p:cNvPr id="4" name="object 4"/>
            <p:cNvSpPr/>
            <p:nvPr/>
          </p:nvSpPr>
          <p:spPr>
            <a:xfrm>
              <a:off x="189379" y="823632"/>
              <a:ext cx="8542192" cy="776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7637" y="757173"/>
              <a:ext cx="8687435" cy="847725"/>
            </a:xfrm>
            <a:custGeom>
              <a:avLst/>
              <a:gdLst/>
              <a:ahLst/>
              <a:cxnLst/>
              <a:rect l="l" t="t" r="r" b="b"/>
              <a:pathLst>
                <a:path w="8687435" h="847725">
                  <a:moveTo>
                    <a:pt x="0" y="847725"/>
                  </a:moveTo>
                  <a:lnTo>
                    <a:pt x="8687308" y="847725"/>
                  </a:lnTo>
                  <a:lnTo>
                    <a:pt x="8687308" y="0"/>
                  </a:lnTo>
                  <a:lnTo>
                    <a:pt x="0" y="0"/>
                  </a:lnTo>
                  <a:lnTo>
                    <a:pt x="0" y="847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629155" y="1575815"/>
              <a:ext cx="6790944" cy="740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88008" y="1556004"/>
              <a:ext cx="6926580" cy="839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76400" y="1600174"/>
              <a:ext cx="6696583" cy="6463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76400" y="1600174"/>
              <a:ext cx="6696709" cy="646430"/>
            </a:xfrm>
            <a:custGeom>
              <a:avLst/>
              <a:gdLst/>
              <a:ahLst/>
              <a:cxnLst/>
              <a:rect l="l" t="t" r="r" b="b"/>
              <a:pathLst>
                <a:path w="6696709" h="646430">
                  <a:moveTo>
                    <a:pt x="0" y="646328"/>
                  </a:moveTo>
                  <a:lnTo>
                    <a:pt x="6696583" y="646328"/>
                  </a:lnTo>
                  <a:lnTo>
                    <a:pt x="6696583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05162" y="1618234"/>
            <a:ext cx="6687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78105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Here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point is that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the file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“Hello.txt”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is used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here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pre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built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stored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folder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where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Python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installed.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32603" y="688849"/>
            <a:ext cx="2352040" cy="565785"/>
            <a:chOff x="3308603" y="688848"/>
            <a:chExt cx="2352040" cy="565785"/>
          </a:xfrm>
        </p:grpSpPr>
        <p:sp>
          <p:nvSpPr>
            <p:cNvPr id="12" name="object 12"/>
            <p:cNvSpPr/>
            <p:nvPr/>
          </p:nvSpPr>
          <p:spPr>
            <a:xfrm>
              <a:off x="3348227" y="708660"/>
              <a:ext cx="2311907" cy="464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308603" y="688848"/>
              <a:ext cx="1891283" cy="565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396360" y="733031"/>
              <a:ext cx="2217039" cy="369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396360" y="733031"/>
              <a:ext cx="2217420" cy="369570"/>
            </a:xfrm>
            <a:custGeom>
              <a:avLst/>
              <a:gdLst/>
              <a:ahLst/>
              <a:cxnLst/>
              <a:rect l="l" t="t" r="r" b="b"/>
              <a:pathLst>
                <a:path w="2217420" h="369569">
                  <a:moveTo>
                    <a:pt x="0" y="369328"/>
                  </a:moveTo>
                  <a:lnTo>
                    <a:pt x="2217039" y="369328"/>
                  </a:lnTo>
                  <a:lnTo>
                    <a:pt x="2217039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20360" y="757174"/>
            <a:ext cx="2217420" cy="283411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2075">
              <a:spcBef>
                <a:spcPts val="5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Opened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76400" y="2641146"/>
            <a:ext cx="8487410" cy="1256030"/>
            <a:chOff x="152400" y="2641146"/>
            <a:chExt cx="8487410" cy="1256030"/>
          </a:xfrm>
        </p:grpSpPr>
        <p:sp>
          <p:nvSpPr>
            <p:cNvPr id="18" name="object 18"/>
            <p:cNvSpPr/>
            <p:nvPr/>
          </p:nvSpPr>
          <p:spPr>
            <a:xfrm>
              <a:off x="152400" y="2641146"/>
              <a:ext cx="8486811" cy="9429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337816" y="3351275"/>
              <a:ext cx="2311908" cy="4632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96667" y="3331463"/>
              <a:ext cx="1994916" cy="5654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1" name="object 21"/>
          <p:cNvSpPr/>
          <p:nvPr/>
        </p:nvSpPr>
        <p:spPr>
          <a:xfrm>
            <a:off x="3908933" y="3375393"/>
            <a:ext cx="2217039" cy="3693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666875" y="2619311"/>
          <a:ext cx="8544560" cy="1038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105"/>
                <a:gridCol w="2216785"/>
                <a:gridCol w="4090670"/>
              </a:tblGrid>
              <a:tr h="75131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14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file is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closed.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9525">
                      <a:solidFill>
                        <a:srgbClr val="BD4A47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  <a:lnT w="9525">
                      <a:solidFill>
                        <a:srgbClr val="BD4A47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D4A4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588007" y="4006596"/>
            <a:ext cx="5684520" cy="2175510"/>
            <a:chOff x="64007" y="4006596"/>
            <a:chExt cx="5684520" cy="2175510"/>
          </a:xfrm>
        </p:grpSpPr>
        <p:sp>
          <p:nvSpPr>
            <p:cNvPr id="24" name="object 24"/>
            <p:cNvSpPr/>
            <p:nvPr/>
          </p:nvSpPr>
          <p:spPr>
            <a:xfrm>
              <a:off x="247103" y="4478020"/>
              <a:ext cx="5479795" cy="16941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83921" y="4414837"/>
              <a:ext cx="5559425" cy="1762125"/>
            </a:xfrm>
            <a:custGeom>
              <a:avLst/>
              <a:gdLst/>
              <a:ahLst/>
              <a:cxnLst/>
              <a:rect l="l" t="t" r="r" b="b"/>
              <a:pathLst>
                <a:path w="5559425" h="1762125">
                  <a:moveTo>
                    <a:pt x="0" y="1762125"/>
                  </a:moveTo>
                  <a:lnTo>
                    <a:pt x="5559425" y="1762125"/>
                  </a:lnTo>
                  <a:lnTo>
                    <a:pt x="5559425" y="0"/>
                  </a:lnTo>
                  <a:lnTo>
                    <a:pt x="0" y="0"/>
                  </a:lnTo>
                  <a:lnTo>
                    <a:pt x="0" y="1762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05155" y="4026408"/>
              <a:ext cx="5554980" cy="4632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4007" y="4006596"/>
              <a:ext cx="5173980" cy="5654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52400" y="4050271"/>
              <a:ext cx="5461000" cy="3693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52400" y="4050271"/>
              <a:ext cx="5461000" cy="369570"/>
            </a:xfrm>
            <a:custGeom>
              <a:avLst/>
              <a:gdLst/>
              <a:ahLst/>
              <a:cxnLst/>
              <a:rect l="l" t="t" r="r" b="b"/>
              <a:pathLst>
                <a:path w="5461000" h="369570">
                  <a:moveTo>
                    <a:pt x="0" y="369328"/>
                  </a:moveTo>
                  <a:lnTo>
                    <a:pt x="5461000" y="369328"/>
                  </a:lnTo>
                  <a:lnTo>
                    <a:pt x="5461000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438961" y="4375404"/>
            <a:ext cx="2724150" cy="1806575"/>
            <a:chOff x="5914961" y="4375403"/>
            <a:chExt cx="2724150" cy="1806575"/>
          </a:xfrm>
        </p:grpSpPr>
        <p:sp>
          <p:nvSpPr>
            <p:cNvPr id="31" name="object 31"/>
            <p:cNvSpPr/>
            <p:nvPr/>
          </p:nvSpPr>
          <p:spPr>
            <a:xfrm>
              <a:off x="5962649" y="4991099"/>
              <a:ext cx="2667000" cy="11811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919723" y="4976812"/>
              <a:ext cx="2714625" cy="1200150"/>
            </a:xfrm>
            <a:custGeom>
              <a:avLst/>
              <a:gdLst/>
              <a:ahLst/>
              <a:cxnLst/>
              <a:rect l="l" t="t" r="r" b="b"/>
              <a:pathLst>
                <a:path w="2714625" h="1200150">
                  <a:moveTo>
                    <a:pt x="0" y="1200150"/>
                  </a:moveTo>
                  <a:lnTo>
                    <a:pt x="2714625" y="1200150"/>
                  </a:lnTo>
                  <a:lnTo>
                    <a:pt x="2714625" y="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129527" y="4404329"/>
              <a:ext cx="2295143" cy="4465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765035" y="4375403"/>
              <a:ext cx="1075944" cy="5654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168516" y="4419587"/>
              <a:ext cx="2217039" cy="36932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92516" y="4419587"/>
            <a:ext cx="2217420" cy="308418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spcBef>
                <a:spcPts val="24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Output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07922" y="4050271"/>
            <a:ext cx="5429885" cy="308418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9690">
              <a:spcBef>
                <a:spcPts val="245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program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describing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functions of file</a:t>
            </a:r>
            <a:r>
              <a:rPr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handling.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8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9714" y="36067"/>
            <a:ext cx="297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4" dirty="0"/>
              <a:t>Reading </a:t>
            </a:r>
            <a:r>
              <a:rPr sz="3600" dirty="0"/>
              <a:t>a</a:t>
            </a:r>
            <a:r>
              <a:rPr sz="3600" spc="-15" dirty="0"/>
              <a:t> </a:t>
            </a:r>
            <a:r>
              <a:rPr sz="3600" spc="-100" dirty="0"/>
              <a:t>File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819276" y="676211"/>
            <a:ext cx="8053705" cy="1924050"/>
            <a:chOff x="295275" y="676211"/>
            <a:chExt cx="8053705" cy="1924050"/>
          </a:xfrm>
        </p:grpSpPr>
        <p:sp>
          <p:nvSpPr>
            <p:cNvPr id="4" name="object 4"/>
            <p:cNvSpPr/>
            <p:nvPr/>
          </p:nvSpPr>
          <p:spPr>
            <a:xfrm>
              <a:off x="327211" y="775447"/>
              <a:ext cx="5580478" cy="1815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00037" y="680973"/>
              <a:ext cx="5791835" cy="1914525"/>
            </a:xfrm>
            <a:custGeom>
              <a:avLst/>
              <a:gdLst/>
              <a:ahLst/>
              <a:cxnLst/>
              <a:rect l="l" t="t" r="r" b="b"/>
              <a:pathLst>
                <a:path w="5791835" h="1914525">
                  <a:moveTo>
                    <a:pt x="0" y="1914525"/>
                  </a:moveTo>
                  <a:lnTo>
                    <a:pt x="5791708" y="1914525"/>
                  </a:lnTo>
                  <a:lnTo>
                    <a:pt x="5791708" y="0"/>
                  </a:lnTo>
                  <a:lnTo>
                    <a:pt x="0" y="0"/>
                  </a:lnTo>
                  <a:lnTo>
                    <a:pt x="0" y="1914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036564" y="1429511"/>
              <a:ext cx="2311908" cy="740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166103" y="1409700"/>
              <a:ext cx="2104644" cy="839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083427" y="1453616"/>
              <a:ext cx="2217038" cy="6463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083427" y="1453616"/>
              <a:ext cx="2217420" cy="646430"/>
            </a:xfrm>
            <a:custGeom>
              <a:avLst/>
              <a:gdLst/>
              <a:ahLst/>
              <a:cxnLst/>
              <a:rect l="l" t="t" r="r" b="b"/>
              <a:pathLst>
                <a:path w="2217420" h="646430">
                  <a:moveTo>
                    <a:pt x="0" y="646328"/>
                  </a:moveTo>
                  <a:lnTo>
                    <a:pt x="2217038" y="646328"/>
                  </a:lnTo>
                  <a:lnTo>
                    <a:pt x="2217038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822043" y="2809811"/>
            <a:ext cx="8442098" cy="1085850"/>
            <a:chOff x="298043" y="2809811"/>
            <a:chExt cx="8079740" cy="1085850"/>
          </a:xfrm>
        </p:grpSpPr>
        <p:sp>
          <p:nvSpPr>
            <p:cNvPr id="11" name="object 11"/>
            <p:cNvSpPr/>
            <p:nvPr/>
          </p:nvSpPr>
          <p:spPr>
            <a:xfrm>
              <a:off x="324237" y="2886074"/>
              <a:ext cx="5767419" cy="10001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02806" y="2814573"/>
              <a:ext cx="5793740" cy="1076325"/>
            </a:xfrm>
            <a:custGeom>
              <a:avLst/>
              <a:gdLst/>
              <a:ahLst/>
              <a:cxnLst/>
              <a:rect l="l" t="t" r="r" b="b"/>
              <a:pathLst>
                <a:path w="5793740" h="1076325">
                  <a:moveTo>
                    <a:pt x="0" y="1076325"/>
                  </a:moveTo>
                  <a:lnTo>
                    <a:pt x="5793613" y="1076325"/>
                  </a:lnTo>
                  <a:lnTo>
                    <a:pt x="5793613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065519" y="3144011"/>
              <a:ext cx="2311907" cy="4632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08648" y="3124199"/>
              <a:ext cx="1075944" cy="5654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112382" y="3168129"/>
              <a:ext cx="2217039" cy="3693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112382" y="3168129"/>
              <a:ext cx="2217420" cy="369570"/>
            </a:xfrm>
            <a:custGeom>
              <a:avLst/>
              <a:gdLst/>
              <a:ahLst/>
              <a:cxnLst/>
              <a:rect l="l" t="t" r="r" b="b"/>
              <a:pathLst>
                <a:path w="2217420" h="369570">
                  <a:moveTo>
                    <a:pt x="0" y="369328"/>
                  </a:moveTo>
                  <a:lnTo>
                    <a:pt x="2217039" y="369328"/>
                  </a:lnTo>
                  <a:lnTo>
                    <a:pt x="2217039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824038" y="4057650"/>
            <a:ext cx="8657822" cy="2286000"/>
            <a:chOff x="533400" y="4191000"/>
            <a:chExt cx="8657822" cy="2286000"/>
          </a:xfrm>
        </p:grpSpPr>
        <p:sp>
          <p:nvSpPr>
            <p:cNvPr id="18" name="object 18"/>
            <p:cNvSpPr/>
            <p:nvPr/>
          </p:nvSpPr>
          <p:spPr>
            <a:xfrm>
              <a:off x="533400" y="4191000"/>
              <a:ext cx="6942328" cy="2286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582155" y="5157216"/>
              <a:ext cx="2311907" cy="10180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787896" y="5137403"/>
              <a:ext cx="1952244" cy="11186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629400" y="5181600"/>
              <a:ext cx="2561822" cy="92332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629400" y="5181600"/>
              <a:ext cx="2561822" cy="923925"/>
            </a:xfrm>
            <a:custGeom>
              <a:avLst/>
              <a:gdLst/>
              <a:ahLst/>
              <a:cxnLst/>
              <a:rect l="l" t="t" r="r" b="b"/>
              <a:pathLst>
                <a:path w="2217420" h="923925">
                  <a:moveTo>
                    <a:pt x="0" y="923328"/>
                  </a:moveTo>
                  <a:lnTo>
                    <a:pt x="2217038" y="923328"/>
                  </a:lnTo>
                  <a:lnTo>
                    <a:pt x="2217038" y="0"/>
                  </a:lnTo>
                  <a:lnTo>
                    <a:pt x="0" y="0"/>
                  </a:lnTo>
                  <a:lnTo>
                    <a:pt x="0" y="923328"/>
                  </a:lnTo>
                  <a:close/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00669" y="3186429"/>
            <a:ext cx="12436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Output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4668" y="1471677"/>
            <a:ext cx="28973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248285" indent="-13716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Program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read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“Hello.txt”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File.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53402" y="5200650"/>
            <a:ext cx="2561822" cy="565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ctr">
              <a:lnSpc>
                <a:spcPct val="98600"/>
              </a:lnSpc>
              <a:spcBef>
                <a:spcPts val="130"/>
              </a:spcBef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Hello.txt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was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created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using  notepad.</a:t>
            </a:r>
            <a:r>
              <a:rPr spc="-5" dirty="0">
                <a:solidFill>
                  <a:srgbClr val="FFFFFF"/>
                </a:solidFill>
                <a:latin typeface="Mukti Narrow"/>
                <a:cs typeface="Mukti Narrow"/>
              </a:rPr>
              <a:t>|</a:t>
            </a:r>
            <a:endParaRPr dirty="0">
              <a:solidFill>
                <a:prstClr val="black"/>
              </a:solidFill>
              <a:latin typeface="Mukti Narrow"/>
              <a:cs typeface="Mukti Narrow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2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0239" y="36067"/>
            <a:ext cx="373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4" dirty="0"/>
              <a:t>Reading </a:t>
            </a:r>
            <a:r>
              <a:rPr sz="3600" dirty="0"/>
              <a:t>a </a:t>
            </a:r>
            <a:r>
              <a:rPr sz="3600" spc="-100" dirty="0"/>
              <a:t>File </a:t>
            </a:r>
            <a:r>
              <a:rPr sz="3600" dirty="0"/>
              <a:t>. .</a:t>
            </a:r>
            <a:r>
              <a:rPr sz="3600" spc="65" dirty="0"/>
              <a:t> </a:t>
            </a:r>
            <a:r>
              <a:rPr sz="3600" dirty="0"/>
              <a:t>.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753094" y="2150365"/>
            <a:ext cx="2294255" cy="565785"/>
            <a:chOff x="4229093" y="2150364"/>
            <a:chExt cx="2294255" cy="565785"/>
          </a:xfrm>
        </p:grpSpPr>
        <p:sp>
          <p:nvSpPr>
            <p:cNvPr id="4" name="object 4"/>
            <p:cNvSpPr/>
            <p:nvPr/>
          </p:nvSpPr>
          <p:spPr>
            <a:xfrm>
              <a:off x="4229093" y="2179290"/>
              <a:ext cx="2293632" cy="44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863083" y="2150364"/>
              <a:ext cx="1075943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267199" y="2194928"/>
              <a:ext cx="221703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91200" y="2194929"/>
            <a:ext cx="2217420" cy="308417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635" algn="ctr">
              <a:spcBef>
                <a:spcPts val="244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Output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77094" y="794005"/>
            <a:ext cx="2294255" cy="1114425"/>
            <a:chOff x="5753093" y="794004"/>
            <a:chExt cx="2294255" cy="1114425"/>
          </a:xfrm>
        </p:grpSpPr>
        <p:sp>
          <p:nvSpPr>
            <p:cNvPr id="9" name="object 9"/>
            <p:cNvSpPr/>
            <p:nvPr/>
          </p:nvSpPr>
          <p:spPr>
            <a:xfrm>
              <a:off x="5753093" y="822946"/>
              <a:ext cx="2293632" cy="9997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807963" y="794004"/>
              <a:ext cx="2237232" cy="11140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91199" y="838161"/>
              <a:ext cx="2217038" cy="923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15200" y="838161"/>
            <a:ext cx="2217420" cy="861774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97485" marR="188595" indent="-635" algn="ctr">
              <a:spcBef>
                <a:spcPts val="240"/>
              </a:spcBef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Reading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first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10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characters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“Hello.txt”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49908" y="828738"/>
            <a:ext cx="5255895" cy="2095500"/>
            <a:chOff x="425907" y="828738"/>
            <a:chExt cx="5255895" cy="2095500"/>
          </a:xfrm>
        </p:grpSpPr>
        <p:sp>
          <p:nvSpPr>
            <p:cNvPr id="14" name="object 14"/>
            <p:cNvSpPr/>
            <p:nvPr/>
          </p:nvSpPr>
          <p:spPr>
            <a:xfrm>
              <a:off x="472617" y="915288"/>
              <a:ext cx="3839056" cy="11871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52437" y="833500"/>
              <a:ext cx="3971925" cy="1320165"/>
            </a:xfrm>
            <a:custGeom>
              <a:avLst/>
              <a:gdLst/>
              <a:ahLst/>
              <a:cxnLst/>
              <a:rect l="l" t="t" r="r" b="b"/>
              <a:pathLst>
                <a:path w="3971925" h="1320164">
                  <a:moveTo>
                    <a:pt x="0" y="1320038"/>
                  </a:moveTo>
                  <a:lnTo>
                    <a:pt x="3971925" y="1320038"/>
                  </a:lnTo>
                  <a:lnTo>
                    <a:pt x="3971925" y="0"/>
                  </a:lnTo>
                  <a:lnTo>
                    <a:pt x="0" y="0"/>
                  </a:lnTo>
                  <a:lnTo>
                    <a:pt x="0" y="13200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50830" y="2298468"/>
              <a:ext cx="3587719" cy="6159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30669" y="2201379"/>
              <a:ext cx="3613150" cy="718185"/>
            </a:xfrm>
            <a:custGeom>
              <a:avLst/>
              <a:gdLst/>
              <a:ahLst/>
              <a:cxnLst/>
              <a:rect l="l" t="t" r="r" b="b"/>
              <a:pathLst>
                <a:path w="3613150" h="718185">
                  <a:moveTo>
                    <a:pt x="0" y="717842"/>
                  </a:moveTo>
                  <a:lnTo>
                    <a:pt x="3612641" y="717842"/>
                  </a:lnTo>
                  <a:lnTo>
                    <a:pt x="3612641" y="0"/>
                  </a:lnTo>
                  <a:lnTo>
                    <a:pt x="0" y="0"/>
                  </a:lnTo>
                  <a:lnTo>
                    <a:pt x="0" y="71784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988563" y="1110995"/>
              <a:ext cx="2692908" cy="4236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200272" y="1214322"/>
              <a:ext cx="2439035" cy="171450"/>
            </a:xfrm>
            <a:custGeom>
              <a:avLst/>
              <a:gdLst/>
              <a:ahLst/>
              <a:cxnLst/>
              <a:rect l="l" t="t" r="r" b="b"/>
              <a:pathLst>
                <a:path w="2439035" h="171450">
                  <a:moveTo>
                    <a:pt x="149689" y="0"/>
                  </a:moveTo>
                  <a:lnTo>
                    <a:pt x="142493" y="2464"/>
                  </a:lnTo>
                  <a:lnTo>
                    <a:pt x="0" y="85522"/>
                  </a:lnTo>
                  <a:lnTo>
                    <a:pt x="142493" y="168707"/>
                  </a:lnTo>
                  <a:lnTo>
                    <a:pt x="149689" y="171100"/>
                  </a:lnTo>
                  <a:lnTo>
                    <a:pt x="157003" y="170612"/>
                  </a:lnTo>
                  <a:lnTo>
                    <a:pt x="163603" y="167457"/>
                  </a:lnTo>
                  <a:lnTo>
                    <a:pt x="168655" y="161849"/>
                  </a:lnTo>
                  <a:lnTo>
                    <a:pt x="171049" y="154656"/>
                  </a:lnTo>
                  <a:lnTo>
                    <a:pt x="170561" y="147355"/>
                  </a:lnTo>
                  <a:lnTo>
                    <a:pt x="167405" y="140793"/>
                  </a:lnTo>
                  <a:lnTo>
                    <a:pt x="161798" y="135814"/>
                  </a:lnTo>
                  <a:lnTo>
                    <a:pt x="108240" y="104572"/>
                  </a:lnTo>
                  <a:lnTo>
                    <a:pt x="37845" y="104572"/>
                  </a:lnTo>
                  <a:lnTo>
                    <a:pt x="37845" y="66472"/>
                  </a:lnTo>
                  <a:lnTo>
                    <a:pt x="108457" y="66472"/>
                  </a:lnTo>
                  <a:lnTo>
                    <a:pt x="161798" y="35357"/>
                  </a:lnTo>
                  <a:lnTo>
                    <a:pt x="167405" y="30307"/>
                  </a:lnTo>
                  <a:lnTo>
                    <a:pt x="170560" y="23721"/>
                  </a:lnTo>
                  <a:lnTo>
                    <a:pt x="171049" y="16444"/>
                  </a:lnTo>
                  <a:lnTo>
                    <a:pt x="168655" y="9322"/>
                  </a:lnTo>
                  <a:lnTo>
                    <a:pt x="163603" y="3643"/>
                  </a:lnTo>
                  <a:lnTo>
                    <a:pt x="157003" y="464"/>
                  </a:lnTo>
                  <a:lnTo>
                    <a:pt x="149689" y="0"/>
                  </a:lnTo>
                  <a:close/>
                </a:path>
                <a:path w="2439035" h="171450">
                  <a:moveTo>
                    <a:pt x="108457" y="66472"/>
                  </a:moveTo>
                  <a:lnTo>
                    <a:pt x="37845" y="66472"/>
                  </a:lnTo>
                  <a:lnTo>
                    <a:pt x="37845" y="104572"/>
                  </a:lnTo>
                  <a:lnTo>
                    <a:pt x="108240" y="104572"/>
                  </a:lnTo>
                  <a:lnTo>
                    <a:pt x="103885" y="102032"/>
                  </a:lnTo>
                  <a:lnTo>
                    <a:pt x="47497" y="102032"/>
                  </a:lnTo>
                  <a:lnTo>
                    <a:pt x="47497" y="69139"/>
                  </a:lnTo>
                  <a:lnTo>
                    <a:pt x="103885" y="69139"/>
                  </a:lnTo>
                  <a:lnTo>
                    <a:pt x="108457" y="66472"/>
                  </a:lnTo>
                  <a:close/>
                </a:path>
                <a:path w="2439035" h="171450">
                  <a:moveTo>
                    <a:pt x="2438527" y="66472"/>
                  </a:moveTo>
                  <a:lnTo>
                    <a:pt x="108457" y="66472"/>
                  </a:lnTo>
                  <a:lnTo>
                    <a:pt x="75691" y="85586"/>
                  </a:lnTo>
                  <a:lnTo>
                    <a:pt x="108240" y="104572"/>
                  </a:lnTo>
                  <a:lnTo>
                    <a:pt x="2438527" y="104572"/>
                  </a:lnTo>
                  <a:lnTo>
                    <a:pt x="2438527" y="66472"/>
                  </a:lnTo>
                  <a:close/>
                </a:path>
                <a:path w="2439035" h="171450">
                  <a:moveTo>
                    <a:pt x="47497" y="69139"/>
                  </a:moveTo>
                  <a:lnTo>
                    <a:pt x="47497" y="102032"/>
                  </a:lnTo>
                  <a:lnTo>
                    <a:pt x="75691" y="85586"/>
                  </a:lnTo>
                  <a:lnTo>
                    <a:pt x="47497" y="69139"/>
                  </a:lnTo>
                  <a:close/>
                </a:path>
                <a:path w="2439035" h="171450">
                  <a:moveTo>
                    <a:pt x="75691" y="85586"/>
                  </a:moveTo>
                  <a:lnTo>
                    <a:pt x="47497" y="102032"/>
                  </a:lnTo>
                  <a:lnTo>
                    <a:pt x="103885" y="102032"/>
                  </a:lnTo>
                  <a:lnTo>
                    <a:pt x="75691" y="85586"/>
                  </a:lnTo>
                  <a:close/>
                </a:path>
                <a:path w="2439035" h="171450">
                  <a:moveTo>
                    <a:pt x="103885" y="69139"/>
                  </a:moveTo>
                  <a:lnTo>
                    <a:pt x="47497" y="69139"/>
                  </a:lnTo>
                  <a:lnTo>
                    <a:pt x="75691" y="85586"/>
                  </a:lnTo>
                  <a:lnTo>
                    <a:pt x="103885" y="6913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31340" y="3070986"/>
            <a:ext cx="8757920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spcBef>
                <a:spcPts val="95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We can also use readline( ) function which can read one </a:t>
            </a:r>
            <a:r>
              <a:rPr sz="2200" spc="-10" dirty="0">
                <a:solidFill>
                  <a:srgbClr val="6F2F9F"/>
                </a:solidFill>
                <a:latin typeface="Arial"/>
                <a:cs typeface="Arial"/>
              </a:rPr>
              <a:t>line </a:t>
            </a: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at a  time from the</a:t>
            </a:r>
            <a:r>
              <a:rPr sz="2200" spc="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F2F9F"/>
                </a:solidFill>
                <a:latin typeface="Arial"/>
                <a:cs typeface="Arial"/>
              </a:rPr>
              <a:t>file.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469900" indent="-457200">
              <a:spcBef>
                <a:spcPts val="530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Same readlines( ) function is used to read many</a:t>
            </a:r>
            <a:r>
              <a:rPr sz="2200" spc="1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lines.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19276" y="4562476"/>
            <a:ext cx="2447925" cy="1228725"/>
            <a:chOff x="295275" y="4562475"/>
            <a:chExt cx="2447925" cy="1228725"/>
          </a:xfrm>
        </p:grpSpPr>
        <p:sp>
          <p:nvSpPr>
            <p:cNvPr id="22" name="object 22"/>
            <p:cNvSpPr/>
            <p:nvPr/>
          </p:nvSpPr>
          <p:spPr>
            <a:xfrm>
              <a:off x="304800" y="4572000"/>
              <a:ext cx="2428875" cy="11906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00037" y="4567237"/>
              <a:ext cx="2438400" cy="1219200"/>
            </a:xfrm>
            <a:custGeom>
              <a:avLst/>
              <a:gdLst/>
              <a:ahLst/>
              <a:cxnLst/>
              <a:rect l="l" t="t" r="r" b="b"/>
              <a:pathLst>
                <a:path w="2438400" h="1219200">
                  <a:moveTo>
                    <a:pt x="0" y="1219200"/>
                  </a:moveTo>
                  <a:lnTo>
                    <a:pt x="2438400" y="121920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666875" y="5905499"/>
            <a:ext cx="3333750" cy="885825"/>
            <a:chOff x="142875" y="5905498"/>
            <a:chExt cx="3333750" cy="885825"/>
          </a:xfrm>
        </p:grpSpPr>
        <p:sp>
          <p:nvSpPr>
            <p:cNvPr id="25" name="object 25"/>
            <p:cNvSpPr/>
            <p:nvPr/>
          </p:nvSpPr>
          <p:spPr>
            <a:xfrm>
              <a:off x="171450" y="5953123"/>
              <a:ext cx="3295650" cy="8286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47637" y="5910261"/>
              <a:ext cx="3324225" cy="876300"/>
            </a:xfrm>
            <a:custGeom>
              <a:avLst/>
              <a:gdLst/>
              <a:ahLst/>
              <a:cxnLst/>
              <a:rect l="l" t="t" r="r" b="b"/>
              <a:pathLst>
                <a:path w="3324225" h="876300">
                  <a:moveTo>
                    <a:pt x="0" y="876299"/>
                  </a:moveTo>
                  <a:lnTo>
                    <a:pt x="3324225" y="876299"/>
                  </a:lnTo>
                  <a:lnTo>
                    <a:pt x="3324225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074853" y="4333812"/>
            <a:ext cx="2466975" cy="1209675"/>
            <a:chOff x="5550852" y="4333811"/>
            <a:chExt cx="2466975" cy="1209675"/>
          </a:xfrm>
        </p:grpSpPr>
        <p:sp>
          <p:nvSpPr>
            <p:cNvPr id="28" name="object 28"/>
            <p:cNvSpPr/>
            <p:nvPr/>
          </p:nvSpPr>
          <p:spPr>
            <a:xfrm>
              <a:off x="5579364" y="4371974"/>
              <a:ext cx="2371724" cy="11334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555615" y="4338573"/>
              <a:ext cx="2457450" cy="1200150"/>
            </a:xfrm>
            <a:custGeom>
              <a:avLst/>
              <a:gdLst/>
              <a:ahLst/>
              <a:cxnLst/>
              <a:rect l="l" t="t" r="r" b="b"/>
              <a:pathLst>
                <a:path w="2457450" h="1200150">
                  <a:moveTo>
                    <a:pt x="0" y="1200150"/>
                  </a:moveTo>
                  <a:lnTo>
                    <a:pt x="2457450" y="1200150"/>
                  </a:lnTo>
                  <a:lnTo>
                    <a:pt x="2457450" y="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067236" y="5674182"/>
            <a:ext cx="5605780" cy="952500"/>
            <a:chOff x="3543236" y="5674182"/>
            <a:chExt cx="5605780" cy="952500"/>
          </a:xfrm>
        </p:grpSpPr>
        <p:sp>
          <p:nvSpPr>
            <p:cNvPr id="31" name="object 31"/>
            <p:cNvSpPr/>
            <p:nvPr/>
          </p:nvSpPr>
          <p:spPr>
            <a:xfrm>
              <a:off x="3600449" y="5683707"/>
              <a:ext cx="5543549" cy="9334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547998" y="5678944"/>
              <a:ext cx="5596255" cy="942975"/>
            </a:xfrm>
            <a:custGeom>
              <a:avLst/>
              <a:gdLst/>
              <a:ahLst/>
              <a:cxnLst/>
              <a:rect l="l" t="t" r="r" b="b"/>
              <a:pathLst>
                <a:path w="5596255" h="942975">
                  <a:moveTo>
                    <a:pt x="0" y="942975"/>
                  </a:moveTo>
                  <a:lnTo>
                    <a:pt x="5596000" y="942975"/>
                  </a:lnTo>
                </a:path>
                <a:path w="5596255" h="942975">
                  <a:moveTo>
                    <a:pt x="5596000" y="0"/>
                  </a:moveTo>
                  <a:lnTo>
                    <a:pt x="0" y="0"/>
                  </a:lnTo>
                  <a:lnTo>
                    <a:pt x="0" y="9429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7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415" y="36067"/>
            <a:ext cx="320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70" dirty="0"/>
              <a:t>Writing </a:t>
            </a:r>
            <a:r>
              <a:rPr sz="3600" spc="-200" dirty="0"/>
              <a:t>to </a:t>
            </a:r>
            <a:r>
              <a:rPr sz="3600" dirty="0"/>
              <a:t>a</a:t>
            </a:r>
            <a:r>
              <a:rPr sz="3600" spc="250" dirty="0"/>
              <a:t> </a:t>
            </a:r>
            <a:r>
              <a:rPr sz="3600" spc="-100" dirty="0"/>
              <a:t>File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693158" y="5137404"/>
            <a:ext cx="2294255" cy="565785"/>
            <a:chOff x="169157" y="5137403"/>
            <a:chExt cx="2294255" cy="565785"/>
          </a:xfrm>
        </p:grpSpPr>
        <p:sp>
          <p:nvSpPr>
            <p:cNvPr id="4" name="object 4"/>
            <p:cNvSpPr/>
            <p:nvPr/>
          </p:nvSpPr>
          <p:spPr>
            <a:xfrm>
              <a:off x="169157" y="5166329"/>
              <a:ext cx="2293632" cy="44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03148" y="5137403"/>
              <a:ext cx="1075944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07060" y="5181587"/>
              <a:ext cx="221703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31060" y="5181588"/>
            <a:ext cx="2217420" cy="309059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Output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6959" y="2947416"/>
            <a:ext cx="4516120" cy="2063750"/>
            <a:chOff x="4632959" y="2947416"/>
            <a:chExt cx="4516120" cy="2063750"/>
          </a:xfrm>
        </p:grpSpPr>
        <p:sp>
          <p:nvSpPr>
            <p:cNvPr id="9" name="object 9"/>
            <p:cNvSpPr/>
            <p:nvPr/>
          </p:nvSpPr>
          <p:spPr>
            <a:xfrm>
              <a:off x="4657337" y="2976372"/>
              <a:ext cx="2293632" cy="722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632959" y="2947416"/>
              <a:ext cx="2395728" cy="839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695824" y="2991586"/>
              <a:ext cx="2217038" cy="646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695824" y="2991586"/>
              <a:ext cx="2217420" cy="646430"/>
            </a:xfrm>
            <a:custGeom>
              <a:avLst/>
              <a:gdLst/>
              <a:ahLst/>
              <a:cxnLst/>
              <a:rect l="l" t="t" r="r" b="b"/>
              <a:pathLst>
                <a:path w="2217420" h="646429">
                  <a:moveTo>
                    <a:pt x="0" y="646328"/>
                  </a:moveTo>
                  <a:lnTo>
                    <a:pt x="2217038" y="646328"/>
                  </a:lnTo>
                  <a:lnTo>
                    <a:pt x="2217038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885947" y="4200144"/>
              <a:ext cx="4258052" cy="7223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094731" y="4171188"/>
              <a:ext cx="3931919" cy="8397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924424" y="4215104"/>
              <a:ext cx="4219575" cy="646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924424" y="4215104"/>
              <a:ext cx="4219575" cy="646430"/>
            </a:xfrm>
            <a:custGeom>
              <a:avLst/>
              <a:gdLst/>
              <a:ahLst/>
              <a:cxnLst/>
              <a:rect l="l" t="t" r="r" b="b"/>
              <a:pathLst>
                <a:path w="4219575" h="646429">
                  <a:moveTo>
                    <a:pt x="0" y="646328"/>
                  </a:moveTo>
                  <a:lnTo>
                    <a:pt x="4219575" y="646328"/>
                  </a:lnTo>
                  <a:lnTo>
                    <a:pt x="4219575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53187" y="4233798"/>
            <a:ext cx="421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0845" marR="344170" indent="-1335405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This “Hello.txt” is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created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using above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program.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2740" y="501198"/>
            <a:ext cx="8988425" cy="30829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spcBef>
                <a:spcPts val="350"/>
              </a:spcBef>
              <a:buFontTx/>
              <a:buChar char="•"/>
              <a:tabLst>
                <a:tab pos="354965" algn="l"/>
                <a:tab pos="355600" algn="l"/>
                <a:tab pos="767651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We can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write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characters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into file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using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following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two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methods	-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870585" lvl="1" indent="-457834">
              <a:spcBef>
                <a:spcPts val="219"/>
              </a:spcBef>
              <a:buFontTx/>
              <a:buAutoNum type="arabicPeriod"/>
              <a:tabLst>
                <a:tab pos="870585" algn="l"/>
                <a:tab pos="871219" algn="l"/>
              </a:tabLst>
            </a:pPr>
            <a:r>
              <a:rPr sz="1700" spc="-5" dirty="0">
                <a:solidFill>
                  <a:srgbClr val="6F2F9F"/>
                </a:solidFill>
                <a:latin typeface="Arial"/>
                <a:cs typeface="Arial"/>
              </a:rPr>
              <a:t>write</a:t>
            </a:r>
            <a:r>
              <a:rPr sz="1700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F2F9F"/>
                </a:solidFill>
                <a:latin typeface="Arial"/>
                <a:cs typeface="Arial"/>
              </a:rPr>
              <a:t>(string)</a:t>
            </a:r>
            <a:endParaRPr sz="1700">
              <a:solidFill>
                <a:prstClr val="black"/>
              </a:solidFill>
              <a:latin typeface="Arial"/>
              <a:cs typeface="Arial"/>
            </a:endParaRPr>
          </a:p>
          <a:p>
            <a:pPr marL="870585" lvl="1" indent="-457834">
              <a:spcBef>
                <a:spcPts val="200"/>
              </a:spcBef>
              <a:buFontTx/>
              <a:buAutoNum type="arabicPeriod"/>
              <a:tabLst>
                <a:tab pos="870585" algn="l"/>
                <a:tab pos="871219" algn="l"/>
              </a:tabLst>
            </a:pPr>
            <a:r>
              <a:rPr sz="1700" dirty="0">
                <a:solidFill>
                  <a:srgbClr val="6F2F9F"/>
                </a:solidFill>
                <a:latin typeface="Arial"/>
                <a:cs typeface="Arial"/>
              </a:rPr>
              <a:t>writelines (sequence of</a:t>
            </a:r>
            <a:r>
              <a:rPr sz="1700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6F2F9F"/>
                </a:solidFill>
                <a:latin typeface="Arial"/>
                <a:cs typeface="Arial"/>
              </a:rPr>
              <a:t>lines)</a:t>
            </a:r>
            <a:endParaRPr sz="17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923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5" dirty="0">
                <a:solidFill>
                  <a:prstClr val="black"/>
                </a:solidFill>
                <a:latin typeface="Arial"/>
                <a:cs typeface="Arial"/>
              </a:rPr>
              <a:t>write( 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it takes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 sting as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argument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adds to </a:t>
            </a:r>
            <a:r>
              <a:rPr sz="2000" spc="-1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file.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have to use  ‘\n’ in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string for end of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line character</a:t>
            </a:r>
            <a:r>
              <a:rPr sz="2000" spc="-1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715" indent="-342900">
              <a:lnSpc>
                <a:spcPct val="923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  <a:tab pos="2009139" algn="l"/>
                <a:tab pos="2295525" algn="l"/>
              </a:tabLst>
            </a:pPr>
            <a:r>
              <a:rPr sz="2800" b="1" spc="-130" dirty="0">
                <a:solidFill>
                  <a:prstClr val="black"/>
                </a:solidFill>
                <a:latin typeface="Arial"/>
                <a:cs typeface="Arial"/>
              </a:rPr>
              <a:t>writelines	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(	)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want to write list, tupleinto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file then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use  writelines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( )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function.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5233670" marR="2263775" indent="-499109">
              <a:spcBef>
                <a:spcPts val="9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program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to write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in  “Hello.txt”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66875" y="5747259"/>
            <a:ext cx="3752850" cy="460375"/>
            <a:chOff x="142875" y="5747258"/>
            <a:chExt cx="3752850" cy="460375"/>
          </a:xfrm>
        </p:grpSpPr>
        <p:sp>
          <p:nvSpPr>
            <p:cNvPr id="20" name="object 20"/>
            <p:cNvSpPr/>
            <p:nvPr/>
          </p:nvSpPr>
          <p:spPr>
            <a:xfrm>
              <a:off x="200269" y="5756783"/>
              <a:ext cx="3685930" cy="4292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47637" y="5752020"/>
              <a:ext cx="3743325" cy="450850"/>
            </a:xfrm>
            <a:custGeom>
              <a:avLst/>
              <a:gdLst/>
              <a:ahLst/>
              <a:cxnLst/>
              <a:rect l="l" t="t" r="r" b="b"/>
              <a:pathLst>
                <a:path w="3743325" h="450850">
                  <a:moveTo>
                    <a:pt x="0" y="450659"/>
                  </a:moveTo>
                  <a:lnTo>
                    <a:pt x="3743325" y="450659"/>
                  </a:lnTo>
                  <a:lnTo>
                    <a:pt x="3743325" y="0"/>
                  </a:lnTo>
                  <a:lnTo>
                    <a:pt x="0" y="0"/>
                  </a:lnTo>
                  <a:lnTo>
                    <a:pt x="0" y="4506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666876" y="2962212"/>
            <a:ext cx="8772525" cy="3689985"/>
            <a:chOff x="142875" y="2962211"/>
            <a:chExt cx="8772525" cy="3689985"/>
          </a:xfrm>
        </p:grpSpPr>
        <p:sp>
          <p:nvSpPr>
            <p:cNvPr id="23" name="object 23"/>
            <p:cNvSpPr/>
            <p:nvPr/>
          </p:nvSpPr>
          <p:spPr>
            <a:xfrm>
              <a:off x="152400" y="2971799"/>
              <a:ext cx="4543425" cy="20288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47637" y="2966973"/>
              <a:ext cx="4552950" cy="2038350"/>
            </a:xfrm>
            <a:custGeom>
              <a:avLst/>
              <a:gdLst/>
              <a:ahLst/>
              <a:cxnLst/>
              <a:rect l="l" t="t" r="r" b="b"/>
              <a:pathLst>
                <a:path w="4552950" h="2038350">
                  <a:moveTo>
                    <a:pt x="0" y="2038350"/>
                  </a:moveTo>
                  <a:lnTo>
                    <a:pt x="4552950" y="2038350"/>
                  </a:lnTo>
                  <a:lnTo>
                    <a:pt x="4552950" y="0"/>
                  </a:lnTo>
                  <a:lnTo>
                    <a:pt x="0" y="0"/>
                  </a:lnTo>
                  <a:lnTo>
                    <a:pt x="0" y="2038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286375" y="4861445"/>
              <a:ext cx="3629025" cy="1790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2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1536" y="752411"/>
            <a:ext cx="8809355" cy="2725420"/>
            <a:chOff x="197535" y="752411"/>
            <a:chExt cx="8809355" cy="2725420"/>
          </a:xfrm>
        </p:grpSpPr>
        <p:sp>
          <p:nvSpPr>
            <p:cNvPr id="3" name="object 3"/>
            <p:cNvSpPr/>
            <p:nvPr/>
          </p:nvSpPr>
          <p:spPr>
            <a:xfrm>
              <a:off x="207060" y="761999"/>
              <a:ext cx="8781923" cy="2476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02298" y="757173"/>
              <a:ext cx="8791575" cy="2524125"/>
            </a:xfrm>
            <a:custGeom>
              <a:avLst/>
              <a:gdLst/>
              <a:ahLst/>
              <a:cxnLst/>
              <a:rect l="l" t="t" r="r" b="b"/>
              <a:pathLst>
                <a:path w="8791575" h="2524125">
                  <a:moveTo>
                    <a:pt x="0" y="2524125"/>
                  </a:moveTo>
                  <a:lnTo>
                    <a:pt x="8791448" y="2524125"/>
                  </a:lnTo>
                  <a:lnTo>
                    <a:pt x="8791448" y="0"/>
                  </a:lnTo>
                  <a:lnTo>
                    <a:pt x="0" y="0"/>
                  </a:lnTo>
                  <a:lnTo>
                    <a:pt x="0" y="2524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330951" y="2657856"/>
              <a:ext cx="3675888" cy="740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641848" y="2638044"/>
              <a:ext cx="3112007" cy="839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378576" y="2681706"/>
              <a:ext cx="3581400" cy="6463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378576" y="2681706"/>
              <a:ext cx="3581400" cy="646430"/>
            </a:xfrm>
            <a:custGeom>
              <a:avLst/>
              <a:gdLst/>
              <a:ahLst/>
              <a:cxnLst/>
              <a:rect l="l" t="t" r="r" b="b"/>
              <a:pathLst>
                <a:path w="3581400" h="646429">
                  <a:moveTo>
                    <a:pt x="0" y="646328"/>
                  </a:moveTo>
                  <a:lnTo>
                    <a:pt x="3581400" y="646328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39946" y="36067"/>
            <a:ext cx="3834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70" dirty="0"/>
              <a:t>Writing </a:t>
            </a:r>
            <a:r>
              <a:rPr sz="3600" spc="-200" dirty="0"/>
              <a:t>to </a:t>
            </a:r>
            <a:r>
              <a:rPr sz="3600" dirty="0"/>
              <a:t>a </a:t>
            </a:r>
            <a:r>
              <a:rPr sz="3600" spc="-80" dirty="0"/>
              <a:t>File. </a:t>
            </a:r>
            <a:r>
              <a:rPr sz="3600" dirty="0"/>
              <a:t>.</a:t>
            </a:r>
            <a:r>
              <a:rPr sz="3600" spc="300" dirty="0"/>
              <a:t> </a:t>
            </a:r>
            <a:r>
              <a:rPr sz="3600" dirty="0"/>
              <a:t>.</a:t>
            </a:r>
            <a:endParaRPr sz="3600"/>
          </a:p>
        </p:txBody>
      </p:sp>
      <p:grpSp>
        <p:nvGrpSpPr>
          <p:cNvPr id="10" name="object 10"/>
          <p:cNvGrpSpPr/>
          <p:nvPr/>
        </p:nvGrpSpPr>
        <p:grpSpPr>
          <a:xfrm>
            <a:off x="1693158" y="3461004"/>
            <a:ext cx="2294255" cy="565785"/>
            <a:chOff x="169157" y="3461003"/>
            <a:chExt cx="2294255" cy="565785"/>
          </a:xfrm>
        </p:grpSpPr>
        <p:sp>
          <p:nvSpPr>
            <p:cNvPr id="11" name="object 11"/>
            <p:cNvSpPr/>
            <p:nvPr/>
          </p:nvSpPr>
          <p:spPr>
            <a:xfrm>
              <a:off x="169157" y="3489929"/>
              <a:ext cx="2293632" cy="4465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03148" y="3461003"/>
              <a:ext cx="1075944" cy="56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07060" y="3505187"/>
              <a:ext cx="2217039" cy="369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31060" y="3505187"/>
            <a:ext cx="2217420" cy="308418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Output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2577" y="2681707"/>
            <a:ext cx="3615690" cy="600075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R="23495" algn="ctr">
              <a:spcBef>
                <a:spcPts val="244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Program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writelines()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  <a:p>
            <a:pPr marR="24130" algn="ctr"/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function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77094" y="4733545"/>
            <a:ext cx="2059305" cy="1114425"/>
            <a:chOff x="5753093" y="4733544"/>
            <a:chExt cx="2059305" cy="1114425"/>
          </a:xfrm>
        </p:grpSpPr>
        <p:sp>
          <p:nvSpPr>
            <p:cNvPr id="17" name="object 17"/>
            <p:cNvSpPr/>
            <p:nvPr/>
          </p:nvSpPr>
          <p:spPr>
            <a:xfrm>
              <a:off x="5753093" y="4762486"/>
              <a:ext cx="2042173" cy="9997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789676" y="4733544"/>
              <a:ext cx="2022348" cy="11140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791200" y="4777574"/>
              <a:ext cx="1966341" cy="9233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791200" y="4777574"/>
              <a:ext cx="1966595" cy="923925"/>
            </a:xfrm>
            <a:custGeom>
              <a:avLst/>
              <a:gdLst/>
              <a:ahLst/>
              <a:cxnLst/>
              <a:rect l="l" t="t" r="r" b="b"/>
              <a:pathLst>
                <a:path w="1966595" h="923925">
                  <a:moveTo>
                    <a:pt x="0" y="923328"/>
                  </a:moveTo>
                  <a:lnTo>
                    <a:pt x="1966341" y="923328"/>
                  </a:lnTo>
                  <a:lnTo>
                    <a:pt x="1966341" y="0"/>
                  </a:lnTo>
                  <a:lnTo>
                    <a:pt x="0" y="0"/>
                  </a:lnTo>
                  <a:lnTo>
                    <a:pt x="0" y="923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105212" y="3495662"/>
            <a:ext cx="3625215" cy="530860"/>
            <a:chOff x="2581211" y="3495662"/>
            <a:chExt cx="3625215" cy="530860"/>
          </a:xfrm>
        </p:grpSpPr>
        <p:sp>
          <p:nvSpPr>
            <p:cNvPr id="22" name="object 22"/>
            <p:cNvSpPr/>
            <p:nvPr/>
          </p:nvSpPr>
          <p:spPr>
            <a:xfrm>
              <a:off x="2602981" y="3517432"/>
              <a:ext cx="3593602" cy="4994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85973" y="3500424"/>
              <a:ext cx="3615690" cy="521334"/>
            </a:xfrm>
            <a:custGeom>
              <a:avLst/>
              <a:gdLst/>
              <a:ahLst/>
              <a:cxnLst/>
              <a:rect l="l" t="t" r="r" b="b"/>
              <a:pathLst>
                <a:path w="3615690" h="521335">
                  <a:moveTo>
                    <a:pt x="0" y="521157"/>
                  </a:moveTo>
                  <a:lnTo>
                    <a:pt x="3615309" y="521157"/>
                  </a:lnTo>
                  <a:lnTo>
                    <a:pt x="3615309" y="0"/>
                  </a:lnTo>
                  <a:lnTo>
                    <a:pt x="0" y="0"/>
                  </a:lnTo>
                  <a:lnTo>
                    <a:pt x="0" y="5211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24"/>
          <p:cNvSpPr/>
          <p:nvPr/>
        </p:nvSpPr>
        <p:spPr>
          <a:xfrm>
            <a:off x="1935695" y="4130979"/>
            <a:ext cx="4876800" cy="2493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82079" y="4853559"/>
            <a:ext cx="163385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810"/>
              </a:lnSpc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“Hello.txt”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  <a:p>
            <a:pPr marL="82550" marR="5080" indent="-70485"/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created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above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program.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2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1405" y="36067"/>
            <a:ext cx="3329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70" dirty="0"/>
              <a:t>Writing </a:t>
            </a:r>
            <a:r>
              <a:rPr sz="3600" spc="-200" dirty="0"/>
              <a:t>to </a:t>
            </a:r>
            <a:r>
              <a:rPr sz="3600" dirty="0"/>
              <a:t>a</a:t>
            </a:r>
            <a:r>
              <a:rPr sz="3600" spc="245" dirty="0"/>
              <a:t> </a:t>
            </a:r>
            <a:r>
              <a:rPr sz="3600" spc="-80" dirty="0"/>
              <a:t>File.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693158" y="3461004"/>
            <a:ext cx="2294255" cy="565785"/>
            <a:chOff x="169157" y="3461003"/>
            <a:chExt cx="2294255" cy="565785"/>
          </a:xfrm>
        </p:grpSpPr>
        <p:sp>
          <p:nvSpPr>
            <p:cNvPr id="4" name="object 4"/>
            <p:cNvSpPr/>
            <p:nvPr/>
          </p:nvSpPr>
          <p:spPr>
            <a:xfrm>
              <a:off x="169157" y="3489929"/>
              <a:ext cx="2293632" cy="44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03148" y="3461003"/>
              <a:ext cx="1075944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07060" y="3505187"/>
              <a:ext cx="221703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31060" y="3505187"/>
            <a:ext cx="2217420" cy="308418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Output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0971" y="536449"/>
            <a:ext cx="8799830" cy="779145"/>
            <a:chOff x="156971" y="536448"/>
            <a:chExt cx="8799830" cy="779145"/>
          </a:xfrm>
        </p:grpSpPr>
        <p:sp>
          <p:nvSpPr>
            <p:cNvPr id="9" name="object 9"/>
            <p:cNvSpPr/>
            <p:nvPr/>
          </p:nvSpPr>
          <p:spPr>
            <a:xfrm>
              <a:off x="156971" y="585216"/>
              <a:ext cx="8799576" cy="586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219" y="536448"/>
              <a:ext cx="5682996" cy="7787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03974" y="609663"/>
              <a:ext cx="8705850" cy="4924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27974" y="609663"/>
            <a:ext cx="8705850" cy="431528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540" algn="ctr">
              <a:spcBef>
                <a:spcPts val="245"/>
              </a:spcBef>
            </a:pP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Hello.txt file is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opened using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“with”.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35695" y="4130979"/>
            <a:ext cx="4876800" cy="2493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83571" y="3419411"/>
            <a:ext cx="2638425" cy="628650"/>
            <a:chOff x="2659570" y="3419411"/>
            <a:chExt cx="2638425" cy="628650"/>
          </a:xfrm>
        </p:grpSpPr>
        <p:sp>
          <p:nvSpPr>
            <p:cNvPr id="15" name="object 15"/>
            <p:cNvSpPr/>
            <p:nvPr/>
          </p:nvSpPr>
          <p:spPr>
            <a:xfrm>
              <a:off x="2716783" y="3476624"/>
              <a:ext cx="2571749" cy="5143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64332" y="3424173"/>
              <a:ext cx="2628900" cy="619125"/>
            </a:xfrm>
            <a:custGeom>
              <a:avLst/>
              <a:gdLst/>
              <a:ahLst/>
              <a:cxnLst/>
              <a:rect l="l" t="t" r="r" b="b"/>
              <a:pathLst>
                <a:path w="2628900" h="619125">
                  <a:moveTo>
                    <a:pt x="0" y="619125"/>
                  </a:moveTo>
                  <a:lnTo>
                    <a:pt x="2628899" y="619125"/>
                  </a:lnTo>
                  <a:lnTo>
                    <a:pt x="2628899" y="0"/>
                  </a:lnTo>
                  <a:lnTo>
                    <a:pt x="0" y="0"/>
                  </a:lnTo>
                  <a:lnTo>
                    <a:pt x="0" y="619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68603" y="1209611"/>
            <a:ext cx="8674735" cy="1771650"/>
            <a:chOff x="244602" y="1209611"/>
            <a:chExt cx="8674735" cy="1771650"/>
          </a:xfrm>
        </p:grpSpPr>
        <p:sp>
          <p:nvSpPr>
            <p:cNvPr id="18" name="object 18"/>
            <p:cNvSpPr/>
            <p:nvPr/>
          </p:nvSpPr>
          <p:spPr>
            <a:xfrm>
              <a:off x="254127" y="1219200"/>
              <a:ext cx="8655685" cy="1752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49364" y="1214374"/>
              <a:ext cx="8665210" cy="1762125"/>
            </a:xfrm>
            <a:custGeom>
              <a:avLst/>
              <a:gdLst/>
              <a:ahLst/>
              <a:cxnLst/>
              <a:rect l="l" t="t" r="r" b="b"/>
              <a:pathLst>
                <a:path w="8665210" h="1762125">
                  <a:moveTo>
                    <a:pt x="0" y="1762125"/>
                  </a:moveTo>
                  <a:lnTo>
                    <a:pt x="8665210" y="1762125"/>
                  </a:lnTo>
                  <a:lnTo>
                    <a:pt x="8665210" y="0"/>
                  </a:lnTo>
                  <a:lnTo>
                    <a:pt x="0" y="0"/>
                  </a:lnTo>
                  <a:lnTo>
                    <a:pt x="0" y="1762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77094" y="4733545"/>
            <a:ext cx="2059305" cy="1114425"/>
            <a:chOff x="5753093" y="4733544"/>
            <a:chExt cx="2059305" cy="1114425"/>
          </a:xfrm>
        </p:grpSpPr>
        <p:sp>
          <p:nvSpPr>
            <p:cNvPr id="21" name="object 21"/>
            <p:cNvSpPr/>
            <p:nvPr/>
          </p:nvSpPr>
          <p:spPr>
            <a:xfrm>
              <a:off x="5753093" y="4762486"/>
              <a:ext cx="2042173" cy="9997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789676" y="4733544"/>
              <a:ext cx="2022348" cy="11140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791200" y="4777574"/>
              <a:ext cx="1966341" cy="92332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791200" y="4777574"/>
              <a:ext cx="1966595" cy="923925"/>
            </a:xfrm>
            <a:custGeom>
              <a:avLst/>
              <a:gdLst/>
              <a:ahLst/>
              <a:cxnLst/>
              <a:rect l="l" t="t" r="r" b="b"/>
              <a:pathLst>
                <a:path w="1966595" h="923925">
                  <a:moveTo>
                    <a:pt x="0" y="923328"/>
                  </a:moveTo>
                  <a:lnTo>
                    <a:pt x="1966341" y="923328"/>
                  </a:lnTo>
                  <a:lnTo>
                    <a:pt x="1966341" y="0"/>
                  </a:lnTo>
                  <a:lnTo>
                    <a:pt x="0" y="0"/>
                  </a:lnTo>
                  <a:lnTo>
                    <a:pt x="0" y="923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82079" y="4853559"/>
            <a:ext cx="163385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810"/>
              </a:lnSpc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“Hello.txt”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  <a:p>
            <a:pPr marL="82550" marR="5080" indent="-70485"/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created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above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program.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1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6225" y="36067"/>
            <a:ext cx="3938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80" dirty="0"/>
              <a:t>Appending </a:t>
            </a:r>
            <a:r>
              <a:rPr sz="3600" spc="-195" dirty="0"/>
              <a:t>in </a:t>
            </a:r>
            <a:r>
              <a:rPr sz="3600" dirty="0"/>
              <a:t>a</a:t>
            </a:r>
            <a:r>
              <a:rPr sz="3600" spc="235" dirty="0"/>
              <a:t> </a:t>
            </a:r>
            <a:r>
              <a:rPr sz="3600" spc="-95" dirty="0"/>
              <a:t>File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8232642" y="3403092"/>
            <a:ext cx="2294255" cy="565785"/>
            <a:chOff x="6708641" y="3403091"/>
            <a:chExt cx="2294255" cy="565785"/>
          </a:xfrm>
        </p:grpSpPr>
        <p:sp>
          <p:nvSpPr>
            <p:cNvPr id="4" name="object 4"/>
            <p:cNvSpPr/>
            <p:nvPr/>
          </p:nvSpPr>
          <p:spPr>
            <a:xfrm>
              <a:off x="6708641" y="3432018"/>
              <a:ext cx="2293632" cy="44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342631" y="3403091"/>
              <a:ext cx="1075944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47382" y="3447656"/>
              <a:ext cx="2217038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747382" y="3447656"/>
              <a:ext cx="2217420" cy="369570"/>
            </a:xfrm>
            <a:custGeom>
              <a:avLst/>
              <a:gdLst/>
              <a:ahLst/>
              <a:cxnLst/>
              <a:rect l="l" t="t" r="r" b="b"/>
              <a:pathLst>
                <a:path w="2217420" h="369570">
                  <a:moveTo>
                    <a:pt x="0" y="369328"/>
                  </a:moveTo>
                  <a:lnTo>
                    <a:pt x="2217038" y="369328"/>
                  </a:lnTo>
                  <a:lnTo>
                    <a:pt x="2217038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76146" y="3466338"/>
            <a:ext cx="2207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Output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38516" y="1937005"/>
            <a:ext cx="2394585" cy="840105"/>
            <a:chOff x="6414515" y="1937004"/>
            <a:chExt cx="2394585" cy="840105"/>
          </a:xfrm>
        </p:grpSpPr>
        <p:sp>
          <p:nvSpPr>
            <p:cNvPr id="10" name="object 10"/>
            <p:cNvSpPr/>
            <p:nvPr/>
          </p:nvSpPr>
          <p:spPr>
            <a:xfrm>
              <a:off x="6438893" y="1965960"/>
              <a:ext cx="2293632" cy="7223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414515" y="1937004"/>
              <a:ext cx="2394204" cy="839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476999" y="1981174"/>
              <a:ext cx="2217038" cy="646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01000" y="1981174"/>
            <a:ext cx="2217420" cy="862416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18110">
              <a:spcBef>
                <a:spcPts val="245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program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append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  <a:p>
            <a:pPr marL="150495"/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“Hello.Txt”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43704" y="4835653"/>
            <a:ext cx="3084830" cy="840105"/>
            <a:chOff x="5219704" y="4835652"/>
            <a:chExt cx="3084830" cy="840105"/>
          </a:xfrm>
        </p:grpSpPr>
        <p:sp>
          <p:nvSpPr>
            <p:cNvPr id="15" name="object 15"/>
            <p:cNvSpPr/>
            <p:nvPr/>
          </p:nvSpPr>
          <p:spPr>
            <a:xfrm>
              <a:off x="5219704" y="4864608"/>
              <a:ext cx="3055610" cy="7223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242560" y="4835652"/>
              <a:ext cx="3061716" cy="8397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257800" y="4879314"/>
              <a:ext cx="2979038" cy="646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81800" y="4879315"/>
            <a:ext cx="2979420" cy="863057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72720" marR="153670" indent="-7620">
              <a:spcBef>
                <a:spcPts val="25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new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is appended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into  Hello.txt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by above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program.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2740" y="538759"/>
            <a:ext cx="8987155" cy="15011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 algn="just">
              <a:spcBef>
                <a:spcPts val="630"/>
              </a:spcBef>
              <a:buFontTx/>
              <a:buChar char="•"/>
              <a:tabLst>
                <a:tab pos="35560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Append means adding something new to existing</a:t>
            </a:r>
            <a:r>
              <a:rPr sz="2200" spc="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file.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2900" algn="just">
              <a:spcBef>
                <a:spcPts val="530"/>
              </a:spcBef>
              <a:buClr>
                <a:srgbClr val="6F2F9F"/>
              </a:buClr>
              <a:buFont typeface="Arial"/>
              <a:buChar char="•"/>
              <a:tabLst>
                <a:tab pos="433705" algn="l"/>
              </a:tabLst>
            </a:pPr>
            <a:r>
              <a:rPr dirty="0">
                <a:solidFill>
                  <a:prstClr val="black"/>
                </a:solidFill>
              </a:rPr>
              <a:t>	</a:t>
            </a: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‘a’ mode is used to accomplish this </a:t>
            </a:r>
            <a:r>
              <a:rPr sz="2200" dirty="0">
                <a:solidFill>
                  <a:srgbClr val="6F2F9F"/>
                </a:solidFill>
                <a:latin typeface="Arial"/>
                <a:cs typeface="Arial"/>
              </a:rPr>
              <a:t>task. </a:t>
            </a: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It means opening a </a:t>
            </a:r>
            <a:r>
              <a:rPr sz="2200" dirty="0">
                <a:solidFill>
                  <a:srgbClr val="6F2F9F"/>
                </a:solidFill>
                <a:latin typeface="Arial"/>
                <a:cs typeface="Arial"/>
              </a:rPr>
              <a:t>file </a:t>
            </a: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in  </a:t>
            </a:r>
            <a:r>
              <a:rPr sz="2200" spc="-10" dirty="0">
                <a:solidFill>
                  <a:srgbClr val="6F2F9F"/>
                </a:solidFill>
                <a:latin typeface="Arial"/>
                <a:cs typeface="Arial"/>
              </a:rPr>
              <a:t>write </a:t>
            </a:r>
            <a:r>
              <a:rPr sz="2200" dirty="0">
                <a:solidFill>
                  <a:srgbClr val="6F2F9F"/>
                </a:solidFill>
                <a:latin typeface="Arial"/>
                <a:cs typeface="Arial"/>
              </a:rPr>
              <a:t>mode </a:t>
            </a: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and if </a:t>
            </a:r>
            <a:r>
              <a:rPr sz="2200" dirty="0">
                <a:solidFill>
                  <a:srgbClr val="6F2F9F"/>
                </a:solidFill>
                <a:latin typeface="Arial"/>
                <a:cs typeface="Arial"/>
              </a:rPr>
              <a:t>file </a:t>
            </a: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is existing </a:t>
            </a:r>
            <a:r>
              <a:rPr sz="2200" spc="-10" dirty="0">
                <a:solidFill>
                  <a:srgbClr val="6F2F9F"/>
                </a:solidFill>
                <a:latin typeface="Arial"/>
                <a:cs typeface="Arial"/>
              </a:rPr>
              <a:t>then </a:t>
            </a: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adding data to the end of the  file.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10208" y="1984565"/>
            <a:ext cx="7800975" cy="4615180"/>
            <a:chOff x="286207" y="1984565"/>
            <a:chExt cx="7800975" cy="4615180"/>
          </a:xfrm>
        </p:grpSpPr>
        <p:sp>
          <p:nvSpPr>
            <p:cNvPr id="21" name="object 21"/>
            <p:cNvSpPr/>
            <p:nvPr/>
          </p:nvSpPr>
          <p:spPr>
            <a:xfrm>
              <a:off x="295732" y="1994153"/>
              <a:ext cx="6026023" cy="19050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90969" y="1989327"/>
              <a:ext cx="6035675" cy="1914525"/>
            </a:xfrm>
            <a:custGeom>
              <a:avLst/>
              <a:gdLst/>
              <a:ahLst/>
              <a:cxnLst/>
              <a:rect l="l" t="t" r="r" b="b"/>
              <a:pathLst>
                <a:path w="6035675" h="1914525">
                  <a:moveTo>
                    <a:pt x="0" y="1914525"/>
                  </a:moveTo>
                  <a:lnTo>
                    <a:pt x="6035548" y="1914525"/>
                  </a:lnTo>
                  <a:lnTo>
                    <a:pt x="6035548" y="0"/>
                  </a:lnTo>
                  <a:lnTo>
                    <a:pt x="0" y="0"/>
                  </a:lnTo>
                  <a:lnTo>
                    <a:pt x="0" y="1914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144391" y="3806075"/>
              <a:ext cx="3932809" cy="55993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139565" y="3801376"/>
              <a:ext cx="3942715" cy="569595"/>
            </a:xfrm>
            <a:custGeom>
              <a:avLst/>
              <a:gdLst/>
              <a:ahLst/>
              <a:cxnLst/>
              <a:rect l="l" t="t" r="r" b="b"/>
              <a:pathLst>
                <a:path w="3942715" h="569595">
                  <a:moveTo>
                    <a:pt x="0" y="569455"/>
                  </a:moveTo>
                  <a:lnTo>
                    <a:pt x="3942334" y="569455"/>
                  </a:lnTo>
                  <a:lnTo>
                    <a:pt x="3942334" y="0"/>
                  </a:lnTo>
                  <a:lnTo>
                    <a:pt x="0" y="0"/>
                  </a:lnTo>
                  <a:lnTo>
                    <a:pt x="0" y="5694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95732" y="4404093"/>
              <a:ext cx="4646041" cy="219532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11903" y="6754165"/>
            <a:ext cx="17214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Neha </a:t>
            </a:r>
            <a:r>
              <a:rPr sz="1200" spc="-15" dirty="0">
                <a:solidFill>
                  <a:srgbClr val="888888"/>
                </a:solidFill>
                <a:latin typeface="Carlito"/>
                <a:cs typeface="Carlito"/>
              </a:rPr>
              <a:t>Tyagi,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KV No-5,</a:t>
            </a:r>
            <a:r>
              <a:rPr sz="1200" spc="-9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Jaipur</a:t>
            </a:r>
            <a:endParaRPr sz="12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3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32079" y="4398429"/>
            <a:ext cx="3500120" cy="1957070"/>
            <a:chOff x="5208079" y="4398429"/>
            <a:chExt cx="3500120" cy="1957070"/>
          </a:xfrm>
        </p:grpSpPr>
        <p:sp>
          <p:nvSpPr>
            <p:cNvPr id="3" name="object 3"/>
            <p:cNvSpPr/>
            <p:nvPr/>
          </p:nvSpPr>
          <p:spPr>
            <a:xfrm>
              <a:off x="5217540" y="4407954"/>
              <a:ext cx="3481070" cy="1937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212841" y="4403191"/>
              <a:ext cx="3490595" cy="1947545"/>
            </a:xfrm>
            <a:custGeom>
              <a:avLst/>
              <a:gdLst/>
              <a:ahLst/>
              <a:cxnLst/>
              <a:rect l="l" t="t" r="r" b="b"/>
              <a:pathLst>
                <a:path w="3490595" h="1947545">
                  <a:moveTo>
                    <a:pt x="0" y="1947164"/>
                  </a:moveTo>
                  <a:lnTo>
                    <a:pt x="3490594" y="1947164"/>
                  </a:lnTo>
                  <a:lnTo>
                    <a:pt x="3490594" y="0"/>
                  </a:lnTo>
                  <a:lnTo>
                    <a:pt x="0" y="0"/>
                  </a:lnTo>
                  <a:lnTo>
                    <a:pt x="0" y="19471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93157" y="713753"/>
            <a:ext cx="6667500" cy="3846195"/>
            <a:chOff x="169157" y="713752"/>
            <a:chExt cx="6667500" cy="3846195"/>
          </a:xfrm>
        </p:grpSpPr>
        <p:sp>
          <p:nvSpPr>
            <p:cNvPr id="6" name="object 6"/>
            <p:cNvSpPr/>
            <p:nvPr/>
          </p:nvSpPr>
          <p:spPr>
            <a:xfrm>
              <a:off x="199796" y="713752"/>
              <a:ext cx="6636505" cy="31281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9157" y="4023330"/>
              <a:ext cx="2293632" cy="4465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03148" y="3994404"/>
              <a:ext cx="1075944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07060" y="4038587"/>
              <a:ext cx="2217039" cy="3693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7060" y="4038587"/>
              <a:ext cx="2217420" cy="369570"/>
            </a:xfrm>
            <a:custGeom>
              <a:avLst/>
              <a:gdLst/>
              <a:ahLst/>
              <a:cxnLst/>
              <a:rect l="l" t="t" r="r" b="b"/>
              <a:pathLst>
                <a:path w="2217420" h="369570">
                  <a:moveTo>
                    <a:pt x="0" y="369328"/>
                  </a:moveTo>
                  <a:lnTo>
                    <a:pt x="2217039" y="369328"/>
                  </a:lnTo>
                  <a:lnTo>
                    <a:pt x="2217039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83434" y="36067"/>
            <a:ext cx="594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70" dirty="0"/>
              <a:t>Writing </a:t>
            </a:r>
            <a:r>
              <a:rPr sz="3600" spc="-100" dirty="0"/>
              <a:t>User </a:t>
            </a:r>
            <a:r>
              <a:rPr sz="3600" spc="-155" dirty="0"/>
              <a:t>Input </a:t>
            </a:r>
            <a:r>
              <a:rPr sz="3600" spc="-200" dirty="0"/>
              <a:t>to </a:t>
            </a:r>
            <a:r>
              <a:rPr sz="3600" spc="-130" dirty="0"/>
              <a:t>the</a:t>
            </a:r>
            <a:r>
              <a:rPr sz="3600" spc="425" dirty="0"/>
              <a:t> </a:t>
            </a:r>
            <a:r>
              <a:rPr sz="3600" spc="-80" dirty="0"/>
              <a:t>File.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1723796" y="4057269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Output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34555" y="1031747"/>
            <a:ext cx="3615054" cy="1967864"/>
            <a:chOff x="5210555" y="1031747"/>
            <a:chExt cx="3615054" cy="1967864"/>
          </a:xfrm>
        </p:grpSpPr>
        <p:sp>
          <p:nvSpPr>
            <p:cNvPr id="14" name="object 14"/>
            <p:cNvSpPr/>
            <p:nvPr/>
          </p:nvSpPr>
          <p:spPr>
            <a:xfrm>
              <a:off x="5210555" y="1080515"/>
              <a:ext cx="3532632" cy="1787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218175" y="1031747"/>
              <a:ext cx="3607308" cy="19674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6" name="object 16"/>
          <p:cNvSpPr/>
          <p:nvPr/>
        </p:nvSpPr>
        <p:spPr>
          <a:xfrm>
            <a:off x="6781801" y="1104772"/>
            <a:ext cx="3438525" cy="16927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714271" y="660718"/>
          <a:ext cx="8648698" cy="3235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2855"/>
                <a:gridCol w="1751964"/>
                <a:gridCol w="1833879"/>
              </a:tblGrid>
              <a:tr h="439293">
                <a:tc gridSpan="2">
                  <a:txBody>
                    <a:bodyPr/>
                    <a:lstStyle/>
                    <a:p>
                      <a:pPr marR="140335"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BD4A47"/>
                      </a:solidFill>
                      <a:prstDash val="solid"/>
                    </a:lnB>
                  </a:tcPr>
                </a:tc>
              </a:tr>
              <a:tr h="1692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8285" indent="-45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Taking</a:t>
                      </a:r>
                      <a:r>
                        <a:rPr sz="26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 user</a:t>
                      </a:r>
                      <a:r>
                        <a:rPr sz="26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772160" indent="-93345">
                        <a:lnSpc>
                          <a:spcPct val="100000"/>
                        </a:lnSpc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to  “Stude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D4A4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BD4A47"/>
                      </a:solidFill>
                      <a:prstDash val="solid"/>
                    </a:lnT>
                    <a:lnB w="9525">
                      <a:solidFill>
                        <a:srgbClr val="BD4A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marR="194945" indent="212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6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from  writing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this  the </a:t>
                      </a:r>
                      <a:r>
                        <a:rPr sz="2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 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nt.txt”.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  <a:lnT w="9525">
                      <a:solidFill>
                        <a:srgbClr val="BD4A47"/>
                      </a:solidFill>
                      <a:prstDash val="solid"/>
                    </a:lnT>
                    <a:lnB w="9525">
                      <a:solidFill>
                        <a:srgbClr val="BD4A47"/>
                      </a:solidFill>
                      <a:prstDash val="solid"/>
                    </a:lnB>
                  </a:tcPr>
                </a:tc>
              </a:tr>
              <a:tr h="1103376">
                <a:tc gridSpan="2">
                  <a:txBody>
                    <a:bodyPr/>
                    <a:lstStyle/>
                    <a:p>
                      <a:pPr marR="140335"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BD4A4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8791956" y="3252216"/>
            <a:ext cx="1880870" cy="1388745"/>
            <a:chOff x="7267956" y="3252215"/>
            <a:chExt cx="1880870" cy="1388745"/>
          </a:xfrm>
        </p:grpSpPr>
        <p:sp>
          <p:nvSpPr>
            <p:cNvPr id="19" name="object 19"/>
            <p:cNvSpPr/>
            <p:nvPr/>
          </p:nvSpPr>
          <p:spPr>
            <a:xfrm>
              <a:off x="7267956" y="3272027"/>
              <a:ext cx="1876044" cy="1295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356348" y="3252215"/>
              <a:ext cx="1787652" cy="13883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315200" y="3295980"/>
              <a:ext cx="1828799" cy="1200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315200" y="3295980"/>
              <a:ext cx="1828800" cy="1200785"/>
            </a:xfrm>
            <a:custGeom>
              <a:avLst/>
              <a:gdLst/>
              <a:ahLst/>
              <a:cxnLst/>
              <a:rect l="l" t="t" r="r" b="b"/>
              <a:pathLst>
                <a:path w="1828800" h="1200785">
                  <a:moveTo>
                    <a:pt x="0" y="1200327"/>
                  </a:moveTo>
                  <a:lnTo>
                    <a:pt x="1828799" y="1200327"/>
                  </a:lnTo>
                </a:path>
                <a:path w="1828800" h="1200785">
                  <a:moveTo>
                    <a:pt x="1828799" y="0"/>
                  </a:moveTo>
                  <a:lnTo>
                    <a:pt x="0" y="0"/>
                  </a:lnTo>
                  <a:lnTo>
                    <a:pt x="0" y="1200327"/>
                  </a:lnTo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049005" y="3314447"/>
            <a:ext cx="154622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Student File is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created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using 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above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program.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14271" y="4431068"/>
            <a:ext cx="4685030" cy="1924050"/>
            <a:chOff x="190271" y="4431068"/>
            <a:chExt cx="4685030" cy="1924050"/>
          </a:xfrm>
        </p:grpSpPr>
        <p:sp>
          <p:nvSpPr>
            <p:cNvPr id="25" name="object 25"/>
            <p:cNvSpPr/>
            <p:nvPr/>
          </p:nvSpPr>
          <p:spPr>
            <a:xfrm>
              <a:off x="199796" y="4440593"/>
              <a:ext cx="4665726" cy="1905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95033" y="4435830"/>
              <a:ext cx="4675505" cy="1914525"/>
            </a:xfrm>
            <a:custGeom>
              <a:avLst/>
              <a:gdLst/>
              <a:ahLst/>
              <a:cxnLst/>
              <a:rect l="l" t="t" r="r" b="b"/>
              <a:pathLst>
                <a:path w="4675505" h="1914525">
                  <a:moveTo>
                    <a:pt x="0" y="1914524"/>
                  </a:moveTo>
                  <a:lnTo>
                    <a:pt x="4675251" y="1914524"/>
                  </a:lnTo>
                  <a:lnTo>
                    <a:pt x="4675251" y="0"/>
                  </a:lnTo>
                  <a:lnTo>
                    <a:pt x="0" y="0"/>
                  </a:lnTo>
                  <a:lnTo>
                    <a:pt x="0" y="1914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11903" y="6754165"/>
            <a:ext cx="17214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Neha </a:t>
            </a:r>
            <a:r>
              <a:rPr sz="1200" spc="-15" dirty="0">
                <a:solidFill>
                  <a:srgbClr val="888888"/>
                </a:solidFill>
                <a:latin typeface="Carlito"/>
                <a:cs typeface="Carlito"/>
              </a:rPr>
              <a:t>Tyagi,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KV No-5,</a:t>
            </a:r>
            <a:r>
              <a:rPr sz="1200" spc="-9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Jaipur</a:t>
            </a:r>
            <a:endParaRPr sz="12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989" y="141922"/>
            <a:ext cx="10414783" cy="574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dirty="0">
                <a:latin typeface="Carlito"/>
                <a:cs typeface="Carlito"/>
              </a:rPr>
              <a:t>File</a:t>
            </a:r>
            <a:r>
              <a:rPr sz="3600" spc="-5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Handling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9300" y="5245100"/>
            <a:ext cx="1231900" cy="1320800"/>
            <a:chOff x="6845300" y="5245100"/>
            <a:chExt cx="1016000" cy="1320800"/>
          </a:xfrm>
        </p:grpSpPr>
        <p:sp>
          <p:nvSpPr>
            <p:cNvPr id="4" name="object 4"/>
            <p:cNvSpPr/>
            <p:nvPr/>
          </p:nvSpPr>
          <p:spPr>
            <a:xfrm>
              <a:off x="6858000" y="5257800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495300" y="0"/>
                  </a:moveTo>
                  <a:lnTo>
                    <a:pt x="428088" y="1970"/>
                  </a:lnTo>
                  <a:lnTo>
                    <a:pt x="363625" y="7711"/>
                  </a:lnTo>
                  <a:lnTo>
                    <a:pt x="302502" y="16964"/>
                  </a:lnTo>
                  <a:lnTo>
                    <a:pt x="245307" y="29473"/>
                  </a:lnTo>
                  <a:lnTo>
                    <a:pt x="192632" y="44981"/>
                  </a:lnTo>
                  <a:lnTo>
                    <a:pt x="145065" y="63230"/>
                  </a:lnTo>
                  <a:lnTo>
                    <a:pt x="103198" y="83963"/>
                  </a:lnTo>
                  <a:lnTo>
                    <a:pt x="67620" y="106924"/>
                  </a:lnTo>
                  <a:lnTo>
                    <a:pt x="17691" y="158500"/>
                  </a:lnTo>
                  <a:lnTo>
                    <a:pt x="0" y="215900"/>
                  </a:lnTo>
                  <a:lnTo>
                    <a:pt x="0" y="1079500"/>
                  </a:lnTo>
                  <a:lnTo>
                    <a:pt x="17691" y="1136895"/>
                  </a:lnTo>
                  <a:lnTo>
                    <a:pt x="67620" y="1188469"/>
                  </a:lnTo>
                  <a:lnTo>
                    <a:pt x="103198" y="1211430"/>
                  </a:lnTo>
                  <a:lnTo>
                    <a:pt x="145065" y="1232165"/>
                  </a:lnTo>
                  <a:lnTo>
                    <a:pt x="192632" y="1250415"/>
                  </a:lnTo>
                  <a:lnTo>
                    <a:pt x="245307" y="1265923"/>
                  </a:lnTo>
                  <a:lnTo>
                    <a:pt x="302502" y="1278433"/>
                  </a:lnTo>
                  <a:lnTo>
                    <a:pt x="363625" y="1287687"/>
                  </a:lnTo>
                  <a:lnTo>
                    <a:pt x="428088" y="1293429"/>
                  </a:lnTo>
                  <a:lnTo>
                    <a:pt x="495300" y="1295400"/>
                  </a:lnTo>
                  <a:lnTo>
                    <a:pt x="562511" y="1293429"/>
                  </a:lnTo>
                  <a:lnTo>
                    <a:pt x="626974" y="1287687"/>
                  </a:lnTo>
                  <a:lnTo>
                    <a:pt x="688097" y="1278433"/>
                  </a:lnTo>
                  <a:lnTo>
                    <a:pt x="745292" y="1265923"/>
                  </a:lnTo>
                  <a:lnTo>
                    <a:pt x="797967" y="1250415"/>
                  </a:lnTo>
                  <a:lnTo>
                    <a:pt x="845534" y="1232165"/>
                  </a:lnTo>
                  <a:lnTo>
                    <a:pt x="887401" y="1211430"/>
                  </a:lnTo>
                  <a:lnTo>
                    <a:pt x="922979" y="1188469"/>
                  </a:lnTo>
                  <a:lnTo>
                    <a:pt x="972908" y="1136895"/>
                  </a:lnTo>
                  <a:lnTo>
                    <a:pt x="990600" y="1079500"/>
                  </a:lnTo>
                  <a:lnTo>
                    <a:pt x="990600" y="215900"/>
                  </a:lnTo>
                  <a:lnTo>
                    <a:pt x="972908" y="158500"/>
                  </a:lnTo>
                  <a:lnTo>
                    <a:pt x="922979" y="106924"/>
                  </a:lnTo>
                  <a:lnTo>
                    <a:pt x="887401" y="83963"/>
                  </a:lnTo>
                  <a:lnTo>
                    <a:pt x="845534" y="63230"/>
                  </a:lnTo>
                  <a:lnTo>
                    <a:pt x="797967" y="44981"/>
                  </a:lnTo>
                  <a:lnTo>
                    <a:pt x="745292" y="29473"/>
                  </a:lnTo>
                  <a:lnTo>
                    <a:pt x="688097" y="16964"/>
                  </a:lnTo>
                  <a:lnTo>
                    <a:pt x="626974" y="7711"/>
                  </a:lnTo>
                  <a:lnTo>
                    <a:pt x="562511" y="197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0" y="5257800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990600" y="215900"/>
                  </a:moveTo>
                  <a:lnTo>
                    <a:pt x="972908" y="273295"/>
                  </a:lnTo>
                  <a:lnTo>
                    <a:pt x="922979" y="324869"/>
                  </a:lnTo>
                  <a:lnTo>
                    <a:pt x="887401" y="347830"/>
                  </a:lnTo>
                  <a:lnTo>
                    <a:pt x="845534" y="368565"/>
                  </a:lnTo>
                  <a:lnTo>
                    <a:pt x="797967" y="386815"/>
                  </a:lnTo>
                  <a:lnTo>
                    <a:pt x="745292" y="402323"/>
                  </a:lnTo>
                  <a:lnTo>
                    <a:pt x="688097" y="414833"/>
                  </a:lnTo>
                  <a:lnTo>
                    <a:pt x="626974" y="424087"/>
                  </a:lnTo>
                  <a:lnTo>
                    <a:pt x="562511" y="429829"/>
                  </a:lnTo>
                  <a:lnTo>
                    <a:pt x="495300" y="431800"/>
                  </a:lnTo>
                  <a:lnTo>
                    <a:pt x="428088" y="429829"/>
                  </a:lnTo>
                  <a:lnTo>
                    <a:pt x="363625" y="424087"/>
                  </a:lnTo>
                  <a:lnTo>
                    <a:pt x="302502" y="414833"/>
                  </a:lnTo>
                  <a:lnTo>
                    <a:pt x="245307" y="402323"/>
                  </a:lnTo>
                  <a:lnTo>
                    <a:pt x="192632" y="386815"/>
                  </a:lnTo>
                  <a:lnTo>
                    <a:pt x="145065" y="368565"/>
                  </a:lnTo>
                  <a:lnTo>
                    <a:pt x="103198" y="347830"/>
                  </a:lnTo>
                  <a:lnTo>
                    <a:pt x="67620" y="324869"/>
                  </a:lnTo>
                  <a:lnTo>
                    <a:pt x="17691" y="273295"/>
                  </a:lnTo>
                  <a:lnTo>
                    <a:pt x="4521" y="245196"/>
                  </a:lnTo>
                  <a:lnTo>
                    <a:pt x="0" y="215900"/>
                  </a:lnTo>
                </a:path>
                <a:path w="990600" h="1295400">
                  <a:moveTo>
                    <a:pt x="0" y="215900"/>
                  </a:moveTo>
                  <a:lnTo>
                    <a:pt x="17691" y="158500"/>
                  </a:lnTo>
                  <a:lnTo>
                    <a:pt x="67620" y="106924"/>
                  </a:lnTo>
                  <a:lnTo>
                    <a:pt x="103198" y="83963"/>
                  </a:lnTo>
                  <a:lnTo>
                    <a:pt x="145065" y="63230"/>
                  </a:lnTo>
                  <a:lnTo>
                    <a:pt x="192632" y="44981"/>
                  </a:lnTo>
                  <a:lnTo>
                    <a:pt x="245307" y="29473"/>
                  </a:lnTo>
                  <a:lnTo>
                    <a:pt x="302502" y="16964"/>
                  </a:lnTo>
                  <a:lnTo>
                    <a:pt x="363625" y="7711"/>
                  </a:lnTo>
                  <a:lnTo>
                    <a:pt x="428088" y="1970"/>
                  </a:lnTo>
                  <a:lnTo>
                    <a:pt x="495300" y="0"/>
                  </a:lnTo>
                  <a:lnTo>
                    <a:pt x="562511" y="1970"/>
                  </a:lnTo>
                  <a:lnTo>
                    <a:pt x="626974" y="7711"/>
                  </a:lnTo>
                  <a:lnTo>
                    <a:pt x="688097" y="16964"/>
                  </a:lnTo>
                  <a:lnTo>
                    <a:pt x="745292" y="29473"/>
                  </a:lnTo>
                  <a:lnTo>
                    <a:pt x="797967" y="44981"/>
                  </a:lnTo>
                  <a:lnTo>
                    <a:pt x="845534" y="63230"/>
                  </a:lnTo>
                  <a:lnTo>
                    <a:pt x="887401" y="83963"/>
                  </a:lnTo>
                  <a:lnTo>
                    <a:pt x="922979" y="106924"/>
                  </a:lnTo>
                  <a:lnTo>
                    <a:pt x="972908" y="158500"/>
                  </a:lnTo>
                  <a:lnTo>
                    <a:pt x="990600" y="215900"/>
                  </a:lnTo>
                  <a:lnTo>
                    <a:pt x="990600" y="1079500"/>
                  </a:lnTo>
                  <a:lnTo>
                    <a:pt x="972908" y="1136895"/>
                  </a:lnTo>
                  <a:lnTo>
                    <a:pt x="922979" y="1188469"/>
                  </a:lnTo>
                  <a:lnTo>
                    <a:pt x="887401" y="1211430"/>
                  </a:lnTo>
                  <a:lnTo>
                    <a:pt x="845534" y="1232165"/>
                  </a:lnTo>
                  <a:lnTo>
                    <a:pt x="797967" y="1250415"/>
                  </a:lnTo>
                  <a:lnTo>
                    <a:pt x="745292" y="1265923"/>
                  </a:lnTo>
                  <a:lnTo>
                    <a:pt x="688097" y="1278433"/>
                  </a:lnTo>
                  <a:lnTo>
                    <a:pt x="626974" y="1287687"/>
                  </a:lnTo>
                  <a:lnTo>
                    <a:pt x="562511" y="1293429"/>
                  </a:lnTo>
                  <a:lnTo>
                    <a:pt x="495300" y="1295400"/>
                  </a:lnTo>
                  <a:lnTo>
                    <a:pt x="428088" y="1293429"/>
                  </a:lnTo>
                  <a:lnTo>
                    <a:pt x="363625" y="1287687"/>
                  </a:lnTo>
                  <a:lnTo>
                    <a:pt x="302502" y="1278433"/>
                  </a:lnTo>
                  <a:lnTo>
                    <a:pt x="245307" y="1265923"/>
                  </a:lnTo>
                  <a:lnTo>
                    <a:pt x="192632" y="1250415"/>
                  </a:lnTo>
                  <a:lnTo>
                    <a:pt x="145065" y="1232165"/>
                  </a:lnTo>
                  <a:lnTo>
                    <a:pt x="103198" y="1211430"/>
                  </a:lnTo>
                  <a:lnTo>
                    <a:pt x="67620" y="1188469"/>
                  </a:lnTo>
                  <a:lnTo>
                    <a:pt x="17691" y="1136895"/>
                  </a:lnTo>
                  <a:lnTo>
                    <a:pt x="0" y="1079500"/>
                  </a:lnTo>
                  <a:lnTo>
                    <a:pt x="0" y="215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40826" y="5712358"/>
            <a:ext cx="602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Disk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16500" y="5397500"/>
            <a:ext cx="2311400" cy="863600"/>
            <a:chOff x="3492500" y="5397500"/>
            <a:chExt cx="2311400" cy="863600"/>
          </a:xfrm>
        </p:grpSpPr>
        <p:sp>
          <p:nvSpPr>
            <p:cNvPr id="8" name="object 8"/>
            <p:cNvSpPr/>
            <p:nvPr/>
          </p:nvSpPr>
          <p:spPr>
            <a:xfrm>
              <a:off x="3505200" y="5410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21463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55"/>
                  </a:lnTo>
                  <a:lnTo>
                    <a:pt x="26936" y="781004"/>
                  </a:lnTo>
                  <a:lnTo>
                    <a:pt x="57168" y="811245"/>
                  </a:lnTo>
                  <a:lnTo>
                    <a:pt x="95520" y="831077"/>
                  </a:lnTo>
                  <a:lnTo>
                    <a:pt x="139700" y="838200"/>
                  </a:lnTo>
                  <a:lnTo>
                    <a:pt x="2146300" y="838200"/>
                  </a:lnTo>
                  <a:lnTo>
                    <a:pt x="2190430" y="831077"/>
                  </a:lnTo>
                  <a:lnTo>
                    <a:pt x="2228776" y="811245"/>
                  </a:lnTo>
                  <a:lnTo>
                    <a:pt x="2259027" y="781004"/>
                  </a:lnTo>
                  <a:lnTo>
                    <a:pt x="2278871" y="742655"/>
                  </a:lnTo>
                  <a:lnTo>
                    <a:pt x="2286000" y="698500"/>
                  </a:lnTo>
                  <a:lnTo>
                    <a:pt x="2286000" y="139700"/>
                  </a:lnTo>
                  <a:lnTo>
                    <a:pt x="2278871" y="95520"/>
                  </a:lnTo>
                  <a:lnTo>
                    <a:pt x="2259027" y="57168"/>
                  </a:lnTo>
                  <a:lnTo>
                    <a:pt x="2228776" y="26936"/>
                  </a:lnTo>
                  <a:lnTo>
                    <a:pt x="2190430" y="7116"/>
                  </a:lnTo>
                  <a:lnTo>
                    <a:pt x="2146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05200" y="5410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146300" y="0"/>
                  </a:lnTo>
                  <a:lnTo>
                    <a:pt x="2190430" y="7116"/>
                  </a:lnTo>
                  <a:lnTo>
                    <a:pt x="2228776" y="26936"/>
                  </a:lnTo>
                  <a:lnTo>
                    <a:pt x="2259027" y="57168"/>
                  </a:lnTo>
                  <a:lnTo>
                    <a:pt x="2278871" y="95520"/>
                  </a:lnTo>
                  <a:lnTo>
                    <a:pt x="2286000" y="139700"/>
                  </a:lnTo>
                  <a:lnTo>
                    <a:pt x="2286000" y="698500"/>
                  </a:lnTo>
                  <a:lnTo>
                    <a:pt x="2278871" y="742655"/>
                  </a:lnTo>
                  <a:lnTo>
                    <a:pt x="2259027" y="781004"/>
                  </a:lnTo>
                  <a:lnTo>
                    <a:pt x="2228776" y="811245"/>
                  </a:lnTo>
                  <a:lnTo>
                    <a:pt x="2190430" y="831077"/>
                  </a:lnTo>
                  <a:lnTo>
                    <a:pt x="2146300" y="838200"/>
                  </a:lnTo>
                  <a:lnTo>
                    <a:pt x="139700" y="838200"/>
                  </a:lnTo>
                  <a:lnTo>
                    <a:pt x="95520" y="831077"/>
                  </a:lnTo>
                  <a:lnTo>
                    <a:pt x="57168" y="811245"/>
                  </a:lnTo>
                  <a:lnTo>
                    <a:pt x="26936" y="781004"/>
                  </a:lnTo>
                  <a:lnTo>
                    <a:pt x="7116" y="742655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9989" y="865073"/>
            <a:ext cx="10414783" cy="58201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812165" marR="5080" lvl="1" indent="-342900" algn="just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6235" algn="l"/>
              </a:tabLst>
            </a:pP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have seen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yet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only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transient programs.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programs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which run  for a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short period of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time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and give some output and after that their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data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  disappeared.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And when </a:t>
            </a:r>
            <a:r>
              <a:rPr sz="2200" spc="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we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again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run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those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programs then </a:t>
            </a:r>
            <a:r>
              <a:rPr sz="2200" spc="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have to use 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new</a:t>
            </a:r>
            <a:r>
              <a:rPr sz="22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data.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165" marR="6350" lvl="1" indent="-342900" algn="just">
              <a:spcBef>
                <a:spcPts val="480"/>
              </a:spcBef>
              <a:buFont typeface="Wingdings" panose="05000000000000000000" pitchFamily="2" charset="2"/>
              <a:buChar char="§"/>
              <a:tabLst>
                <a:tab pos="356235" algn="l"/>
              </a:tabLst>
            </a:pP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This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is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because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the data is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entered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in primary memory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which </a:t>
            </a:r>
            <a:r>
              <a:rPr sz="2200" spc="-1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is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temporary 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memory and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its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data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is</a:t>
            </a:r>
            <a:r>
              <a:rPr sz="2200" spc="-1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volatile.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165" marR="5080" lvl="1" indent="-342900" algn="just">
              <a:spcBef>
                <a:spcPts val="484"/>
              </a:spcBef>
              <a:buFont typeface="Wingdings" panose="05000000000000000000" pitchFamily="2" charset="2"/>
              <a:buChar char="§"/>
              <a:tabLst>
                <a:tab pos="356235" algn="l"/>
              </a:tabLst>
            </a:pP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Those programs which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are persistent i.e. they are always in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running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or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run  for a long time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then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their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data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stored in permanent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storage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(e.g.  harddisk)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.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If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program is closed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or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restarted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then the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data used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will be  retrieved.</a:t>
            </a:r>
          </a:p>
          <a:p>
            <a:pPr marL="812165" marR="5080" lvl="1" indent="-342900" algn="just">
              <a:spcBef>
                <a:spcPts val="480"/>
              </a:spcBef>
              <a:buFont typeface="Wingdings" panose="05000000000000000000" pitchFamily="2" charset="2"/>
              <a:buChar char="§"/>
              <a:tabLst>
                <a:tab pos="356235" algn="l"/>
              </a:tabLst>
            </a:pP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For </a:t>
            </a:r>
            <a:r>
              <a:rPr sz="2200" spc="-1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this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purpose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the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program should have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the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capability to read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or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write 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the text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files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or data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files.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These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files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can be saved </a:t>
            </a:r>
            <a:r>
              <a:rPr sz="2200" spc="-5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in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permanent</a:t>
            </a:r>
            <a:r>
              <a:rPr sz="2200" spc="-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storage.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165" marR="5080" lvl="1" indent="-342900" algn="just">
              <a:spcBef>
                <a:spcPts val="480"/>
              </a:spcBef>
              <a:buFont typeface="Wingdings" panose="05000000000000000000" pitchFamily="2" charset="2"/>
              <a:buChar char="§"/>
              <a:tabLst>
                <a:tab pos="356235" algn="l"/>
              </a:tabLst>
            </a:pP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 meaning of File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I/O (input-output) </a:t>
            </a:r>
            <a:r>
              <a:rPr sz="2200" spc="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to transfer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data </a:t>
            </a:r>
            <a:r>
              <a:rPr sz="22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from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Primary 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memory </a:t>
            </a:r>
            <a:r>
              <a:rPr sz="22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to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secondary memory and</a:t>
            </a:r>
            <a:r>
              <a:rPr sz="2200" spc="-1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vice-versa</a:t>
            </a:r>
            <a:r>
              <a:rPr sz="2200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.</a:t>
            </a:r>
            <a:endParaRPr lang="en-US" sz="2200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3535" algn="just">
              <a:spcBef>
                <a:spcPts val="480"/>
              </a:spcBef>
              <a:buFontTx/>
              <a:buChar char="•"/>
              <a:tabLst>
                <a:tab pos="356235" algn="l"/>
              </a:tabLst>
            </a:pPr>
            <a:endParaRPr lang="en-US" sz="2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3535" algn="just">
              <a:spcBef>
                <a:spcPts val="480"/>
              </a:spcBef>
              <a:buFontTx/>
              <a:buChar char="•"/>
              <a:tabLst>
                <a:tab pos="356235" algn="l"/>
              </a:tabLst>
            </a:pPr>
            <a:endParaRPr lang="en-US"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065" marR="5080" algn="just">
              <a:spcBef>
                <a:spcPts val="480"/>
              </a:spcBef>
              <a:tabLst>
                <a:tab pos="356235" algn="l"/>
              </a:tabLst>
            </a:pPr>
            <a:endParaRPr lang="en-US" sz="2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3535" algn="just">
              <a:spcBef>
                <a:spcPts val="480"/>
              </a:spcBef>
              <a:buFontTx/>
              <a:buChar char="•"/>
              <a:tabLst>
                <a:tab pos="356235" algn="l"/>
              </a:tabLst>
            </a:pPr>
            <a:endParaRPr 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5265" y="5473868"/>
            <a:ext cx="20163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spcBef>
                <a:spcPts val="100"/>
              </a:spcBef>
            </a:pPr>
            <a:r>
              <a:rPr spc="-5" dirty="0" smtClean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lang="en-US" sz="1400" spc="-15" dirty="0">
                <a:solidFill>
                  <a:srgbClr val="FFFFFF"/>
                </a:solidFill>
                <a:latin typeface="Carlito"/>
                <a:cs typeface="Carlito"/>
              </a:rPr>
              <a:t>Program </a:t>
            </a:r>
            <a:r>
              <a:rPr sz="1400" spc="-5" dirty="0" smtClean="0">
                <a:solidFill>
                  <a:srgbClr val="FFFFFF"/>
                </a:solidFill>
                <a:latin typeface="Carlito"/>
                <a:cs typeface="Carlito"/>
              </a:rPr>
              <a:t>Random</a:t>
            </a:r>
            <a:r>
              <a:rPr sz="1400" spc="-4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Access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Memory)</a:t>
            </a:r>
            <a:endParaRPr sz="14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92809" y="5374731"/>
            <a:ext cx="1964055" cy="1206500"/>
            <a:chOff x="368808" y="5374731"/>
            <a:chExt cx="1964055" cy="1206500"/>
          </a:xfrm>
        </p:grpSpPr>
        <p:sp>
          <p:nvSpPr>
            <p:cNvPr id="13" name="object 13"/>
            <p:cNvSpPr/>
            <p:nvPr/>
          </p:nvSpPr>
          <p:spPr>
            <a:xfrm>
              <a:off x="1219551" y="5374731"/>
              <a:ext cx="1112754" cy="12059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09956" y="5771388"/>
              <a:ext cx="856488" cy="4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68808" y="5751576"/>
              <a:ext cx="841248" cy="5654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5795225"/>
              <a:ext cx="762000" cy="3693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1200" y="5795226"/>
            <a:ext cx="762000" cy="309059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spcBef>
                <a:spcPts val="25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45407" y="5373624"/>
            <a:ext cx="4980940" cy="841375"/>
            <a:chOff x="2121407" y="5373623"/>
            <a:chExt cx="4980940" cy="841375"/>
          </a:xfrm>
        </p:grpSpPr>
        <p:sp>
          <p:nvSpPr>
            <p:cNvPr id="19" name="object 19"/>
            <p:cNvSpPr/>
            <p:nvPr/>
          </p:nvSpPr>
          <p:spPr>
            <a:xfrm>
              <a:off x="2292095" y="5373623"/>
              <a:ext cx="1424940" cy="423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005" y="5477021"/>
              <a:ext cx="1171575" cy="171450"/>
            </a:xfrm>
            <a:custGeom>
              <a:avLst/>
              <a:gdLst/>
              <a:ahLst/>
              <a:cxnLst/>
              <a:rect l="l" t="t" r="r" b="b"/>
              <a:pathLst>
                <a:path w="1171575" h="171450">
                  <a:moveTo>
                    <a:pt x="1095530" y="85584"/>
                  </a:moveTo>
                  <a:lnTo>
                    <a:pt x="1009522" y="135793"/>
                  </a:lnTo>
                  <a:lnTo>
                    <a:pt x="1003915" y="140826"/>
                  </a:lnTo>
                  <a:lnTo>
                    <a:pt x="1000759" y="147404"/>
                  </a:lnTo>
                  <a:lnTo>
                    <a:pt x="1000271" y="154692"/>
                  </a:lnTo>
                  <a:lnTo>
                    <a:pt x="1002665" y="161854"/>
                  </a:lnTo>
                  <a:lnTo>
                    <a:pt x="1007717" y="167501"/>
                  </a:lnTo>
                  <a:lnTo>
                    <a:pt x="1014317" y="170674"/>
                  </a:lnTo>
                  <a:lnTo>
                    <a:pt x="1021631" y="171151"/>
                  </a:lnTo>
                  <a:lnTo>
                    <a:pt x="1028827" y="168712"/>
                  </a:lnTo>
                  <a:lnTo>
                    <a:pt x="1138668" y="104628"/>
                  </a:lnTo>
                  <a:lnTo>
                    <a:pt x="1133474" y="104628"/>
                  </a:lnTo>
                  <a:lnTo>
                    <a:pt x="1133474" y="102088"/>
                  </a:lnTo>
                  <a:lnTo>
                    <a:pt x="1123822" y="102088"/>
                  </a:lnTo>
                  <a:lnTo>
                    <a:pt x="1095530" y="85584"/>
                  </a:lnTo>
                  <a:close/>
                </a:path>
                <a:path w="1171575" h="171450">
                  <a:moveTo>
                    <a:pt x="1062862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1062909" y="104628"/>
                  </a:lnTo>
                  <a:lnTo>
                    <a:pt x="1095530" y="85584"/>
                  </a:lnTo>
                  <a:lnTo>
                    <a:pt x="1062862" y="66528"/>
                  </a:lnTo>
                  <a:close/>
                </a:path>
                <a:path w="1171575" h="171450">
                  <a:moveTo>
                    <a:pt x="1138688" y="66528"/>
                  </a:moveTo>
                  <a:lnTo>
                    <a:pt x="1133474" y="66528"/>
                  </a:lnTo>
                  <a:lnTo>
                    <a:pt x="1133474" y="104628"/>
                  </a:lnTo>
                  <a:lnTo>
                    <a:pt x="1138668" y="104628"/>
                  </a:lnTo>
                  <a:lnTo>
                    <a:pt x="1171320" y="85578"/>
                  </a:lnTo>
                  <a:lnTo>
                    <a:pt x="1138688" y="66528"/>
                  </a:lnTo>
                  <a:close/>
                </a:path>
                <a:path w="1171575" h="171450">
                  <a:moveTo>
                    <a:pt x="1123822" y="69068"/>
                  </a:moveTo>
                  <a:lnTo>
                    <a:pt x="1095530" y="85584"/>
                  </a:lnTo>
                  <a:lnTo>
                    <a:pt x="1123822" y="102088"/>
                  </a:lnTo>
                  <a:lnTo>
                    <a:pt x="1123822" y="69068"/>
                  </a:lnTo>
                  <a:close/>
                </a:path>
                <a:path w="1171575" h="171450">
                  <a:moveTo>
                    <a:pt x="1133474" y="69068"/>
                  </a:moveTo>
                  <a:lnTo>
                    <a:pt x="1123822" y="69068"/>
                  </a:lnTo>
                  <a:lnTo>
                    <a:pt x="1123822" y="102088"/>
                  </a:lnTo>
                  <a:lnTo>
                    <a:pt x="1133474" y="102088"/>
                  </a:lnTo>
                  <a:lnTo>
                    <a:pt x="1133474" y="69068"/>
                  </a:lnTo>
                  <a:close/>
                </a:path>
                <a:path w="1171575" h="171450">
                  <a:moveTo>
                    <a:pt x="1021631" y="0"/>
                  </a:moveTo>
                  <a:lnTo>
                    <a:pt x="1014317" y="488"/>
                  </a:lnTo>
                  <a:lnTo>
                    <a:pt x="1007717" y="3643"/>
                  </a:lnTo>
                  <a:lnTo>
                    <a:pt x="1002665" y="9251"/>
                  </a:lnTo>
                  <a:lnTo>
                    <a:pt x="1000271" y="16446"/>
                  </a:lnTo>
                  <a:lnTo>
                    <a:pt x="1000760" y="23760"/>
                  </a:lnTo>
                  <a:lnTo>
                    <a:pt x="1003915" y="30360"/>
                  </a:lnTo>
                  <a:lnTo>
                    <a:pt x="1009522" y="35413"/>
                  </a:lnTo>
                  <a:lnTo>
                    <a:pt x="1095541" y="85578"/>
                  </a:lnTo>
                  <a:lnTo>
                    <a:pt x="1123822" y="69068"/>
                  </a:lnTo>
                  <a:lnTo>
                    <a:pt x="1133474" y="69068"/>
                  </a:lnTo>
                  <a:lnTo>
                    <a:pt x="1133474" y="66528"/>
                  </a:lnTo>
                  <a:lnTo>
                    <a:pt x="1138688" y="66528"/>
                  </a:lnTo>
                  <a:lnTo>
                    <a:pt x="1028827" y="2393"/>
                  </a:lnTo>
                  <a:lnTo>
                    <a:pt x="102163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644895" y="5373623"/>
              <a:ext cx="1424940" cy="423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686805" y="5477021"/>
              <a:ext cx="1171575" cy="171450"/>
            </a:xfrm>
            <a:custGeom>
              <a:avLst/>
              <a:gdLst/>
              <a:ahLst/>
              <a:cxnLst/>
              <a:rect l="l" t="t" r="r" b="b"/>
              <a:pathLst>
                <a:path w="1171575" h="171450">
                  <a:moveTo>
                    <a:pt x="1095530" y="85584"/>
                  </a:moveTo>
                  <a:lnTo>
                    <a:pt x="1009523" y="135793"/>
                  </a:lnTo>
                  <a:lnTo>
                    <a:pt x="1003915" y="140826"/>
                  </a:lnTo>
                  <a:lnTo>
                    <a:pt x="1000760" y="147404"/>
                  </a:lnTo>
                  <a:lnTo>
                    <a:pt x="1000271" y="154692"/>
                  </a:lnTo>
                  <a:lnTo>
                    <a:pt x="1002665" y="161854"/>
                  </a:lnTo>
                  <a:lnTo>
                    <a:pt x="1007717" y="167501"/>
                  </a:lnTo>
                  <a:lnTo>
                    <a:pt x="1014317" y="170674"/>
                  </a:lnTo>
                  <a:lnTo>
                    <a:pt x="1021631" y="171151"/>
                  </a:lnTo>
                  <a:lnTo>
                    <a:pt x="1028826" y="168712"/>
                  </a:lnTo>
                  <a:lnTo>
                    <a:pt x="1138668" y="104628"/>
                  </a:lnTo>
                  <a:lnTo>
                    <a:pt x="1133475" y="104628"/>
                  </a:lnTo>
                  <a:lnTo>
                    <a:pt x="1133475" y="102088"/>
                  </a:lnTo>
                  <a:lnTo>
                    <a:pt x="1123823" y="102088"/>
                  </a:lnTo>
                  <a:lnTo>
                    <a:pt x="1095530" y="85584"/>
                  </a:lnTo>
                  <a:close/>
                </a:path>
                <a:path w="1171575" h="171450">
                  <a:moveTo>
                    <a:pt x="1062863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1062909" y="104628"/>
                  </a:lnTo>
                  <a:lnTo>
                    <a:pt x="1095530" y="85584"/>
                  </a:lnTo>
                  <a:lnTo>
                    <a:pt x="1062863" y="66528"/>
                  </a:lnTo>
                  <a:close/>
                </a:path>
                <a:path w="1171575" h="171450">
                  <a:moveTo>
                    <a:pt x="1138688" y="66528"/>
                  </a:moveTo>
                  <a:lnTo>
                    <a:pt x="1133475" y="66528"/>
                  </a:lnTo>
                  <a:lnTo>
                    <a:pt x="1133475" y="104628"/>
                  </a:lnTo>
                  <a:lnTo>
                    <a:pt x="1138668" y="104628"/>
                  </a:lnTo>
                  <a:lnTo>
                    <a:pt x="1171321" y="85578"/>
                  </a:lnTo>
                  <a:lnTo>
                    <a:pt x="1138688" y="66528"/>
                  </a:lnTo>
                  <a:close/>
                </a:path>
                <a:path w="1171575" h="171450">
                  <a:moveTo>
                    <a:pt x="1123823" y="69068"/>
                  </a:moveTo>
                  <a:lnTo>
                    <a:pt x="1095530" y="85584"/>
                  </a:lnTo>
                  <a:lnTo>
                    <a:pt x="1123823" y="102088"/>
                  </a:lnTo>
                  <a:lnTo>
                    <a:pt x="1123823" y="69068"/>
                  </a:lnTo>
                  <a:close/>
                </a:path>
                <a:path w="1171575" h="171450">
                  <a:moveTo>
                    <a:pt x="1133475" y="69068"/>
                  </a:moveTo>
                  <a:lnTo>
                    <a:pt x="1123823" y="69068"/>
                  </a:lnTo>
                  <a:lnTo>
                    <a:pt x="1123823" y="102088"/>
                  </a:lnTo>
                  <a:lnTo>
                    <a:pt x="1133475" y="102088"/>
                  </a:lnTo>
                  <a:lnTo>
                    <a:pt x="1133475" y="69068"/>
                  </a:lnTo>
                  <a:close/>
                </a:path>
                <a:path w="1171575" h="171450">
                  <a:moveTo>
                    <a:pt x="1021631" y="0"/>
                  </a:moveTo>
                  <a:lnTo>
                    <a:pt x="1014317" y="488"/>
                  </a:lnTo>
                  <a:lnTo>
                    <a:pt x="1007717" y="3643"/>
                  </a:lnTo>
                  <a:lnTo>
                    <a:pt x="1002665" y="9251"/>
                  </a:lnTo>
                  <a:lnTo>
                    <a:pt x="1000271" y="16446"/>
                  </a:lnTo>
                  <a:lnTo>
                    <a:pt x="1000759" y="23760"/>
                  </a:lnTo>
                  <a:lnTo>
                    <a:pt x="1003915" y="30360"/>
                  </a:lnTo>
                  <a:lnTo>
                    <a:pt x="1009523" y="35413"/>
                  </a:lnTo>
                  <a:lnTo>
                    <a:pt x="1095541" y="85578"/>
                  </a:lnTo>
                  <a:lnTo>
                    <a:pt x="1123823" y="69068"/>
                  </a:lnTo>
                  <a:lnTo>
                    <a:pt x="1133475" y="69068"/>
                  </a:lnTo>
                  <a:lnTo>
                    <a:pt x="1133475" y="66528"/>
                  </a:lnTo>
                  <a:lnTo>
                    <a:pt x="1138688" y="66528"/>
                  </a:lnTo>
                  <a:lnTo>
                    <a:pt x="1028826" y="2393"/>
                  </a:lnTo>
                  <a:lnTo>
                    <a:pt x="102163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121407" y="5791199"/>
              <a:ext cx="1370075" cy="4236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333878" y="5894310"/>
              <a:ext cx="1115060" cy="171450"/>
            </a:xfrm>
            <a:custGeom>
              <a:avLst/>
              <a:gdLst/>
              <a:ahLst/>
              <a:cxnLst/>
              <a:rect l="l" t="t" r="r" b="b"/>
              <a:pathLst>
                <a:path w="1115060" h="171450">
                  <a:moveTo>
                    <a:pt x="149689" y="0"/>
                  </a:moveTo>
                  <a:lnTo>
                    <a:pt x="142494" y="2439"/>
                  </a:lnTo>
                  <a:lnTo>
                    <a:pt x="0" y="85573"/>
                  </a:lnTo>
                  <a:lnTo>
                    <a:pt x="142494" y="168707"/>
                  </a:lnTo>
                  <a:lnTo>
                    <a:pt x="149689" y="171147"/>
                  </a:lnTo>
                  <a:lnTo>
                    <a:pt x="157003" y="170670"/>
                  </a:lnTo>
                  <a:lnTo>
                    <a:pt x="163603" y="167497"/>
                  </a:lnTo>
                  <a:lnTo>
                    <a:pt x="168656" y="161849"/>
                  </a:lnTo>
                  <a:lnTo>
                    <a:pt x="171049" y="154688"/>
                  </a:lnTo>
                  <a:lnTo>
                    <a:pt x="170560" y="147400"/>
                  </a:lnTo>
                  <a:lnTo>
                    <a:pt x="167405" y="140822"/>
                  </a:lnTo>
                  <a:lnTo>
                    <a:pt x="161797" y="135789"/>
                  </a:lnTo>
                  <a:lnTo>
                    <a:pt x="108370" y="104623"/>
                  </a:lnTo>
                  <a:lnTo>
                    <a:pt x="37845" y="104623"/>
                  </a:lnTo>
                  <a:lnTo>
                    <a:pt x="37845" y="66523"/>
                  </a:lnTo>
                  <a:lnTo>
                    <a:pt x="108370" y="66523"/>
                  </a:lnTo>
                  <a:lnTo>
                    <a:pt x="161797" y="35357"/>
                  </a:lnTo>
                  <a:lnTo>
                    <a:pt x="167405" y="30325"/>
                  </a:lnTo>
                  <a:lnTo>
                    <a:pt x="170560" y="23747"/>
                  </a:lnTo>
                  <a:lnTo>
                    <a:pt x="171049" y="16459"/>
                  </a:lnTo>
                  <a:lnTo>
                    <a:pt x="168656" y="9297"/>
                  </a:lnTo>
                  <a:lnTo>
                    <a:pt x="163603" y="3650"/>
                  </a:lnTo>
                  <a:lnTo>
                    <a:pt x="157003" y="477"/>
                  </a:lnTo>
                  <a:lnTo>
                    <a:pt x="149689" y="0"/>
                  </a:lnTo>
                  <a:close/>
                </a:path>
                <a:path w="1115060" h="171450">
                  <a:moveTo>
                    <a:pt x="108370" y="66523"/>
                  </a:moveTo>
                  <a:lnTo>
                    <a:pt x="37845" y="66523"/>
                  </a:lnTo>
                  <a:lnTo>
                    <a:pt x="37845" y="104623"/>
                  </a:lnTo>
                  <a:lnTo>
                    <a:pt x="108370" y="104623"/>
                  </a:lnTo>
                  <a:lnTo>
                    <a:pt x="103929" y="102032"/>
                  </a:lnTo>
                  <a:lnTo>
                    <a:pt x="47497" y="102032"/>
                  </a:lnTo>
                  <a:lnTo>
                    <a:pt x="47497" y="69114"/>
                  </a:lnTo>
                  <a:lnTo>
                    <a:pt x="103929" y="69114"/>
                  </a:lnTo>
                  <a:lnTo>
                    <a:pt x="108370" y="66523"/>
                  </a:lnTo>
                  <a:close/>
                </a:path>
                <a:path w="1115060" h="171450">
                  <a:moveTo>
                    <a:pt x="1114933" y="66523"/>
                  </a:moveTo>
                  <a:lnTo>
                    <a:pt x="108370" y="66523"/>
                  </a:lnTo>
                  <a:lnTo>
                    <a:pt x="75713" y="85573"/>
                  </a:lnTo>
                  <a:lnTo>
                    <a:pt x="108370" y="104623"/>
                  </a:lnTo>
                  <a:lnTo>
                    <a:pt x="1114933" y="104623"/>
                  </a:lnTo>
                  <a:lnTo>
                    <a:pt x="1114933" y="66523"/>
                  </a:lnTo>
                  <a:close/>
                </a:path>
                <a:path w="1115060" h="171450">
                  <a:moveTo>
                    <a:pt x="47497" y="69114"/>
                  </a:moveTo>
                  <a:lnTo>
                    <a:pt x="47497" y="102032"/>
                  </a:lnTo>
                  <a:lnTo>
                    <a:pt x="75713" y="85573"/>
                  </a:lnTo>
                  <a:lnTo>
                    <a:pt x="47497" y="69114"/>
                  </a:lnTo>
                  <a:close/>
                </a:path>
                <a:path w="1115060" h="171450">
                  <a:moveTo>
                    <a:pt x="75713" y="85573"/>
                  </a:moveTo>
                  <a:lnTo>
                    <a:pt x="47497" y="102032"/>
                  </a:lnTo>
                  <a:lnTo>
                    <a:pt x="103929" y="102032"/>
                  </a:lnTo>
                  <a:lnTo>
                    <a:pt x="75713" y="85573"/>
                  </a:lnTo>
                  <a:close/>
                </a:path>
                <a:path w="1115060" h="171450">
                  <a:moveTo>
                    <a:pt x="103929" y="69114"/>
                  </a:moveTo>
                  <a:lnTo>
                    <a:pt x="47497" y="69114"/>
                  </a:lnTo>
                  <a:lnTo>
                    <a:pt x="75713" y="85573"/>
                  </a:lnTo>
                  <a:lnTo>
                    <a:pt x="103929" y="6911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579363" y="5791199"/>
              <a:ext cx="1522476" cy="4236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791073" y="5894310"/>
              <a:ext cx="1267460" cy="171450"/>
            </a:xfrm>
            <a:custGeom>
              <a:avLst/>
              <a:gdLst/>
              <a:ahLst/>
              <a:cxnLst/>
              <a:rect l="l" t="t" r="r" b="b"/>
              <a:pathLst>
                <a:path w="1267459" h="171450">
                  <a:moveTo>
                    <a:pt x="149689" y="0"/>
                  </a:moveTo>
                  <a:lnTo>
                    <a:pt x="142493" y="2439"/>
                  </a:lnTo>
                  <a:lnTo>
                    <a:pt x="0" y="85573"/>
                  </a:lnTo>
                  <a:lnTo>
                    <a:pt x="142493" y="168707"/>
                  </a:lnTo>
                  <a:lnTo>
                    <a:pt x="149689" y="171147"/>
                  </a:lnTo>
                  <a:lnTo>
                    <a:pt x="157003" y="170670"/>
                  </a:lnTo>
                  <a:lnTo>
                    <a:pt x="163603" y="167497"/>
                  </a:lnTo>
                  <a:lnTo>
                    <a:pt x="168655" y="161849"/>
                  </a:lnTo>
                  <a:lnTo>
                    <a:pt x="171049" y="154688"/>
                  </a:lnTo>
                  <a:lnTo>
                    <a:pt x="170561" y="147400"/>
                  </a:lnTo>
                  <a:lnTo>
                    <a:pt x="167405" y="140822"/>
                  </a:lnTo>
                  <a:lnTo>
                    <a:pt x="161798" y="135789"/>
                  </a:lnTo>
                  <a:lnTo>
                    <a:pt x="108370" y="104623"/>
                  </a:lnTo>
                  <a:lnTo>
                    <a:pt x="37846" y="104623"/>
                  </a:lnTo>
                  <a:lnTo>
                    <a:pt x="37846" y="66523"/>
                  </a:lnTo>
                  <a:lnTo>
                    <a:pt x="108370" y="66523"/>
                  </a:lnTo>
                  <a:lnTo>
                    <a:pt x="161798" y="35357"/>
                  </a:lnTo>
                  <a:lnTo>
                    <a:pt x="167405" y="30325"/>
                  </a:lnTo>
                  <a:lnTo>
                    <a:pt x="170560" y="23747"/>
                  </a:lnTo>
                  <a:lnTo>
                    <a:pt x="171049" y="16459"/>
                  </a:lnTo>
                  <a:lnTo>
                    <a:pt x="168655" y="9297"/>
                  </a:lnTo>
                  <a:lnTo>
                    <a:pt x="163603" y="3650"/>
                  </a:lnTo>
                  <a:lnTo>
                    <a:pt x="157003" y="477"/>
                  </a:lnTo>
                  <a:lnTo>
                    <a:pt x="149689" y="0"/>
                  </a:lnTo>
                  <a:close/>
                </a:path>
                <a:path w="1267459" h="171450">
                  <a:moveTo>
                    <a:pt x="108370" y="66523"/>
                  </a:moveTo>
                  <a:lnTo>
                    <a:pt x="37846" y="66523"/>
                  </a:lnTo>
                  <a:lnTo>
                    <a:pt x="37846" y="104623"/>
                  </a:lnTo>
                  <a:lnTo>
                    <a:pt x="108370" y="104623"/>
                  </a:lnTo>
                  <a:lnTo>
                    <a:pt x="103929" y="102032"/>
                  </a:lnTo>
                  <a:lnTo>
                    <a:pt x="47498" y="102032"/>
                  </a:lnTo>
                  <a:lnTo>
                    <a:pt x="47498" y="69114"/>
                  </a:lnTo>
                  <a:lnTo>
                    <a:pt x="103929" y="69114"/>
                  </a:lnTo>
                  <a:lnTo>
                    <a:pt x="108370" y="66523"/>
                  </a:lnTo>
                  <a:close/>
                </a:path>
                <a:path w="1267459" h="171450">
                  <a:moveTo>
                    <a:pt x="1267332" y="66523"/>
                  </a:moveTo>
                  <a:lnTo>
                    <a:pt x="108370" y="66523"/>
                  </a:lnTo>
                  <a:lnTo>
                    <a:pt x="75713" y="85573"/>
                  </a:lnTo>
                  <a:lnTo>
                    <a:pt x="108370" y="104623"/>
                  </a:lnTo>
                  <a:lnTo>
                    <a:pt x="1267332" y="104623"/>
                  </a:lnTo>
                  <a:lnTo>
                    <a:pt x="1267332" y="66523"/>
                  </a:lnTo>
                  <a:close/>
                </a:path>
                <a:path w="1267459" h="171450">
                  <a:moveTo>
                    <a:pt x="47498" y="69114"/>
                  </a:moveTo>
                  <a:lnTo>
                    <a:pt x="47498" y="102032"/>
                  </a:lnTo>
                  <a:lnTo>
                    <a:pt x="75713" y="85573"/>
                  </a:lnTo>
                  <a:lnTo>
                    <a:pt x="47498" y="69114"/>
                  </a:lnTo>
                  <a:close/>
                </a:path>
                <a:path w="1267459" h="171450">
                  <a:moveTo>
                    <a:pt x="75713" y="85573"/>
                  </a:moveTo>
                  <a:lnTo>
                    <a:pt x="47498" y="102032"/>
                  </a:lnTo>
                  <a:lnTo>
                    <a:pt x="103929" y="102032"/>
                  </a:lnTo>
                  <a:lnTo>
                    <a:pt x="75713" y="85573"/>
                  </a:lnTo>
                  <a:close/>
                </a:path>
                <a:path w="1267459" h="171450">
                  <a:moveTo>
                    <a:pt x="103929" y="69114"/>
                  </a:moveTo>
                  <a:lnTo>
                    <a:pt x="47498" y="69114"/>
                  </a:lnTo>
                  <a:lnTo>
                    <a:pt x="75713" y="85573"/>
                  </a:lnTo>
                  <a:lnTo>
                    <a:pt x="103929" y="6911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625" y="36067"/>
            <a:ext cx="515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40" dirty="0"/>
              <a:t>Operations </a:t>
            </a:r>
            <a:r>
              <a:rPr sz="3600" spc="-195" dirty="0"/>
              <a:t>in </a:t>
            </a:r>
            <a:r>
              <a:rPr sz="3600" spc="-170" dirty="0"/>
              <a:t>Binary</a:t>
            </a:r>
            <a:r>
              <a:rPr sz="3600" spc="175" dirty="0"/>
              <a:t> </a:t>
            </a:r>
            <a:r>
              <a:rPr sz="3600" spc="-80" dirty="0"/>
              <a:t>File.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02739" y="606680"/>
            <a:ext cx="8986520" cy="29089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0" marR="6985" indent="-342900" algn="just">
              <a:lnSpc>
                <a:spcPts val="2640"/>
              </a:lnSpc>
              <a:spcBef>
                <a:spcPts val="180"/>
              </a:spcBef>
              <a:buFontTx/>
              <a:buChar char="•"/>
              <a:tabLst>
                <a:tab pos="35560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we want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write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structure such as list,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dictionary etc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and also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we  want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read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it then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have to use a module in python known as  </a:t>
            </a:r>
            <a:r>
              <a:rPr sz="2300" b="1" i="1" spc="-130" dirty="0">
                <a:solidFill>
                  <a:prstClr val="black"/>
                </a:solidFill>
                <a:latin typeface="Arial"/>
                <a:cs typeface="Arial"/>
              </a:rPr>
              <a:t>pickle.</a:t>
            </a:r>
            <a:endParaRPr sz="23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7620" indent="-342900">
              <a:spcBef>
                <a:spcPts val="445"/>
              </a:spcBef>
              <a:buFontTx/>
              <a:buChar char="•"/>
              <a:tabLst>
                <a:tab pos="354965" algn="l"/>
                <a:tab pos="355600" algn="l"/>
                <a:tab pos="5036185" algn="l"/>
              </a:tabLst>
            </a:pP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Pickling  means</a:t>
            </a:r>
            <a:r>
              <a:rPr sz="2200" spc="1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converting</a:t>
            </a:r>
            <a:r>
              <a:rPr sz="2200" spc="4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structure	into byte stream before </a:t>
            </a:r>
            <a:r>
              <a:rPr sz="2200" spc="-10" dirty="0">
                <a:solidFill>
                  <a:srgbClr val="C00000"/>
                </a:solidFill>
                <a:latin typeface="Arial"/>
                <a:cs typeface="Arial"/>
              </a:rPr>
              <a:t>writing 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the data into</a:t>
            </a:r>
            <a:r>
              <a:rPr sz="220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file.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525"/>
              </a:spcBef>
              <a:buFontTx/>
              <a:buChar char="•"/>
              <a:tabLst>
                <a:tab pos="354965" algn="l"/>
                <a:tab pos="355600" algn="l"/>
                <a:tab pos="984885" algn="l"/>
                <a:tab pos="1786255" algn="l"/>
                <a:tab pos="2275840" algn="l"/>
                <a:tab pos="2969260" algn="l"/>
                <a:tab pos="3257550" algn="l"/>
                <a:tab pos="3749675" algn="l"/>
                <a:tab pos="4426585" algn="l"/>
                <a:tab pos="4714875" algn="l"/>
                <a:tab pos="5906770" algn="l"/>
                <a:tab pos="7205345" algn="l"/>
                <a:tab pos="7540625" algn="l"/>
                <a:tab pos="7907655" algn="l"/>
                <a:tab pos="835152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And	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whe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read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then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pp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te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op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rat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done  means</a:t>
            </a:r>
            <a:r>
              <a:rPr sz="22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unpickling.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53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Pickle module has two methods - </a:t>
            </a:r>
            <a:r>
              <a:rPr sz="2200" spc="-10" dirty="0">
                <a:solidFill>
                  <a:srgbClr val="C00000"/>
                </a:solidFill>
                <a:latin typeface="Arial"/>
                <a:cs typeface="Arial"/>
              </a:rPr>
              <a:t>dump(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) to </a:t>
            </a:r>
            <a:r>
              <a:rPr sz="2200" spc="-10" dirty="0">
                <a:solidFill>
                  <a:srgbClr val="C00000"/>
                </a:solidFill>
                <a:latin typeface="Arial"/>
                <a:cs typeface="Arial"/>
              </a:rPr>
              <a:t>write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and load( ) to</a:t>
            </a:r>
            <a:r>
              <a:rPr sz="2200" spc="25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read.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3075" y="3952875"/>
            <a:ext cx="5695950" cy="2724150"/>
            <a:chOff x="219075" y="3952875"/>
            <a:chExt cx="5695950" cy="2724150"/>
          </a:xfrm>
        </p:grpSpPr>
        <p:sp>
          <p:nvSpPr>
            <p:cNvPr id="5" name="object 5"/>
            <p:cNvSpPr/>
            <p:nvPr/>
          </p:nvSpPr>
          <p:spPr>
            <a:xfrm>
              <a:off x="249820" y="3994230"/>
              <a:ext cx="5591511" cy="2408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3837" y="3957637"/>
              <a:ext cx="5686425" cy="2524125"/>
            </a:xfrm>
            <a:custGeom>
              <a:avLst/>
              <a:gdLst/>
              <a:ahLst/>
              <a:cxnLst/>
              <a:rect l="l" t="t" r="r" b="b"/>
              <a:pathLst>
                <a:path w="5686425" h="2524125">
                  <a:moveTo>
                    <a:pt x="0" y="2524125"/>
                  </a:moveTo>
                  <a:lnTo>
                    <a:pt x="5685917" y="2524125"/>
                  </a:lnTo>
                  <a:lnTo>
                    <a:pt x="5685917" y="0"/>
                  </a:lnTo>
                  <a:lnTo>
                    <a:pt x="0" y="0"/>
                  </a:lnTo>
                  <a:lnTo>
                    <a:pt x="0" y="2524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151760" y="6172200"/>
              <a:ext cx="3553714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146935" y="6167437"/>
              <a:ext cx="3563620" cy="504825"/>
            </a:xfrm>
            <a:custGeom>
              <a:avLst/>
              <a:gdLst/>
              <a:ahLst/>
              <a:cxnLst/>
              <a:rect l="l" t="t" r="r" b="b"/>
              <a:pathLst>
                <a:path w="3563620" h="504825">
                  <a:moveTo>
                    <a:pt x="0" y="504825"/>
                  </a:moveTo>
                  <a:lnTo>
                    <a:pt x="3563366" y="504825"/>
                  </a:lnTo>
                  <a:lnTo>
                    <a:pt x="3563366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7581900" y="4112527"/>
            <a:ext cx="3086100" cy="2295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7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8600" y="260703"/>
            <a:ext cx="41277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/>
              <a:t>Tkinter filedialog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524000" y="1234924"/>
            <a:ext cx="10210800" cy="53892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54965" indent="-342900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Tkinter (and TK) offer a set of dialogs that you can use when working with files. By using these you don’t have to design standard dialogs your self. </a:t>
            </a:r>
          </a:p>
          <a:p>
            <a:pPr marL="354965" indent="-342900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Example dialogs include an open file dialog, a save file dialog and many others.</a:t>
            </a:r>
          </a:p>
          <a:p>
            <a:pPr marL="354965" indent="-342900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Besides file dialogs there are other standard dialogs, but in this article we will focus on file dialogs.</a:t>
            </a:r>
          </a:p>
          <a:p>
            <a:pPr marL="354965" indent="-342900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File dialogs help you open, save files or directories. </a:t>
            </a:r>
          </a:p>
          <a:p>
            <a:pPr marL="354965" indent="-342900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This is the type of dialog you get when you click file, open. </a:t>
            </a:r>
          </a:p>
          <a:p>
            <a:pPr marL="354965" indent="-342900">
              <a:lnSpc>
                <a:spcPct val="15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This dialog comes out of the module, there’s no need to write all the code manually.</a:t>
            </a:r>
          </a:p>
          <a:p>
            <a:pPr marL="12065">
              <a:spcBef>
                <a:spcPts val="22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97152" y="1024127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0665" y="58708"/>
            <a:ext cx="10210800" cy="4129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600" spc="-10" dirty="0"/>
              <a:t>Exception</a:t>
            </a:r>
            <a:r>
              <a:rPr lang="en-US" sz="2600" spc="-95" dirty="0"/>
              <a:t> </a:t>
            </a:r>
            <a:r>
              <a:rPr lang="en-US" sz="2600" dirty="0"/>
              <a:t>Handling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0665" y="574507"/>
            <a:ext cx="10210800" cy="6179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Exceptions are the unusual event that occurs during the execution of the program that interrupts the normal flow of the program. </a:t>
            </a:r>
            <a:endParaRPr lang="en-US" dirty="0" smtClean="0">
              <a:latin typeface="Georgia" panose="02040502050405020303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Generally</a:t>
            </a:r>
            <a:r>
              <a:rPr lang="en-US" dirty="0">
                <a:latin typeface="Georgia" panose="02040502050405020303" pitchFamily="18" charset="0"/>
              </a:rPr>
              <a:t>, exceptions occur when the code written encounters a situation it cannot cope with.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Whenever an exception is raised, the program stops the execution, and thus the further code is not executed. </a:t>
            </a:r>
            <a:endParaRPr lang="en-US" dirty="0" smtClean="0">
              <a:latin typeface="Georgia" panose="02040502050405020303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Therefore</a:t>
            </a:r>
            <a:r>
              <a:rPr lang="en-US" dirty="0">
                <a:latin typeface="Georgia" panose="02040502050405020303" pitchFamily="18" charset="0"/>
              </a:rPr>
              <a:t>, an exception is a python object that represents a run-time error. An exception is a Python object that represents an </a:t>
            </a:r>
            <a:r>
              <a:rPr lang="en-US" dirty="0" smtClean="0">
                <a:latin typeface="Georgia" panose="02040502050405020303" pitchFamily="18" charset="0"/>
              </a:rPr>
              <a:t>error.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These </a:t>
            </a:r>
            <a:r>
              <a:rPr lang="en-US" dirty="0">
                <a:latin typeface="Georgia" panose="02040502050405020303" pitchFamily="18" charset="0"/>
              </a:rPr>
              <a:t>exceptions are processed using </a:t>
            </a:r>
            <a:r>
              <a:rPr lang="en-US" b="1" dirty="0" smtClean="0">
                <a:latin typeface="Georgia" panose="02040502050405020303" pitchFamily="18" charset="0"/>
              </a:rPr>
              <a:t>Four </a:t>
            </a:r>
            <a:r>
              <a:rPr lang="en-US" dirty="0">
                <a:latin typeface="Georgia" panose="02040502050405020303" pitchFamily="18" charset="0"/>
              </a:rPr>
              <a:t>statements. These are: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latin typeface="Georgia" panose="02040502050405020303" pitchFamily="18" charset="0"/>
              </a:rPr>
              <a:t>try/except</a:t>
            </a:r>
            <a:r>
              <a:rPr lang="en-US" dirty="0">
                <a:latin typeface="Georgia" panose="02040502050405020303" pitchFamily="18" charset="0"/>
              </a:rPr>
              <a:t>: catch the error and recover from exceptions hoist by programmers or Python itself.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latin typeface="Georgia" panose="02040502050405020303" pitchFamily="18" charset="0"/>
              </a:rPr>
              <a:t>try/finally</a:t>
            </a:r>
            <a:r>
              <a:rPr lang="en-US" dirty="0">
                <a:latin typeface="Georgia" panose="02040502050405020303" pitchFamily="18" charset="0"/>
              </a:rPr>
              <a:t>: Whether exception occurs or not, it automatically performs the clean-up action.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latin typeface="Georgia" panose="02040502050405020303" pitchFamily="18" charset="0"/>
              </a:rPr>
              <a:t>assert</a:t>
            </a:r>
            <a:r>
              <a:rPr lang="en-US" dirty="0">
                <a:latin typeface="Georgia" panose="02040502050405020303" pitchFamily="18" charset="0"/>
              </a:rPr>
              <a:t>: triggers an exception conditionally in the code.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latin typeface="Georgia" panose="02040502050405020303" pitchFamily="18" charset="0"/>
              </a:rPr>
              <a:t>raise</a:t>
            </a:r>
            <a:r>
              <a:rPr lang="en-US" dirty="0">
                <a:latin typeface="Georgia" panose="02040502050405020303" pitchFamily="18" charset="0"/>
              </a:rPr>
              <a:t>: manually triggers an exception in the code.</a:t>
            </a:r>
          </a:p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97152" y="1024127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0665" y="58708"/>
            <a:ext cx="10543504" cy="4129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600" spc="-10" dirty="0" smtClean="0"/>
              <a:t>Role of Exception</a:t>
            </a:r>
            <a:r>
              <a:rPr lang="en-US" sz="2600" spc="-95" dirty="0" smtClean="0"/>
              <a:t> </a:t>
            </a:r>
            <a:r>
              <a:rPr lang="en-US" sz="2600" dirty="0"/>
              <a:t>Handling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0665" y="574507"/>
            <a:ext cx="10543504" cy="5845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Error handling: </a:t>
            </a:r>
            <a:r>
              <a:rPr lang="en-US" dirty="0">
                <a:latin typeface="Georgia" panose="02040502050405020303" pitchFamily="18" charset="0"/>
              </a:rPr>
              <a:t>The exceptions get raised whenever Python detects an error in a program at runtime. </a:t>
            </a:r>
            <a:endParaRPr lang="en-US" dirty="0" smtClean="0">
              <a:latin typeface="Georgia" panose="02040502050405020303" pitchFamily="18" charset="0"/>
            </a:endParaRPr>
          </a:p>
          <a:p>
            <a:pPr marL="1257300" lvl="2" indent="-34290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Georgia" panose="02040502050405020303" pitchFamily="18" charset="0"/>
              </a:rPr>
              <a:t>As </a:t>
            </a:r>
            <a:r>
              <a:rPr lang="en-US" dirty="0">
                <a:latin typeface="Georgia" panose="02040502050405020303" pitchFamily="18" charset="0"/>
              </a:rPr>
              <a:t>a programmer, if you don't want the default behavior, then code a 'try' statement to catch and recover the program from an exception. </a:t>
            </a:r>
            <a:endParaRPr lang="en-US" dirty="0" smtClean="0">
              <a:latin typeface="Georgia" panose="02040502050405020303" pitchFamily="18" charset="0"/>
            </a:endParaRPr>
          </a:p>
          <a:p>
            <a:pPr marL="1257300" lvl="2" indent="-34290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Georgia" panose="02040502050405020303" pitchFamily="18" charset="0"/>
              </a:rPr>
              <a:t>Python </a:t>
            </a:r>
            <a:r>
              <a:rPr lang="en-US" dirty="0">
                <a:latin typeface="Georgia" panose="02040502050405020303" pitchFamily="18" charset="0"/>
              </a:rPr>
              <a:t>will jump to the 'try' handler when the program detects an error; the execution will be resumed.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Event Notification: </a:t>
            </a:r>
            <a:r>
              <a:rPr lang="en-US" dirty="0">
                <a:latin typeface="Georgia" panose="02040502050405020303" pitchFamily="18" charset="0"/>
              </a:rPr>
              <a:t>Exceptions are also used to signal suitable conditions &amp; then passing result flags around a program and text them explicitly.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Terminate Execution: </a:t>
            </a:r>
            <a:r>
              <a:rPr lang="en-US" dirty="0">
                <a:latin typeface="Georgia" panose="02040502050405020303" pitchFamily="18" charset="0"/>
              </a:rPr>
              <a:t>There may arise some problems or errors in programs that it needs a termination. </a:t>
            </a:r>
            <a:endParaRPr lang="en-US" dirty="0" smtClean="0">
              <a:latin typeface="Georgia" panose="02040502050405020303" pitchFamily="18" charset="0"/>
            </a:endParaRPr>
          </a:p>
          <a:p>
            <a:pPr marL="1257300" lvl="2" indent="-34290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Georgia" panose="02040502050405020303" pitchFamily="18" charset="0"/>
              </a:rPr>
              <a:t>So </a:t>
            </a:r>
            <a:r>
              <a:rPr lang="en-US" dirty="0">
                <a:latin typeface="Georgia" panose="02040502050405020303" pitchFamily="18" charset="0"/>
              </a:rPr>
              <a:t>try/finally is used that guarantees that closing-time operation will be performed. The 'with' statement offers an alternative for objects that support it.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Exotic flow of Control: </a:t>
            </a:r>
            <a:r>
              <a:rPr lang="en-US" dirty="0">
                <a:latin typeface="Georgia" panose="02040502050405020303" pitchFamily="18" charset="0"/>
              </a:rPr>
              <a:t>Programmers can also use exceptions as a basis for implementing unusual control flow. Since there is no 'go to' statement in Python so that exceptions can help in this respect.</a:t>
            </a:r>
            <a:endParaRPr lang="en-US" spc="-5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69941" y="231394"/>
            <a:ext cx="4438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Exception</a:t>
            </a:r>
            <a:r>
              <a:rPr spc="-95" dirty="0"/>
              <a:t> </a:t>
            </a:r>
            <a:r>
              <a:rPr dirty="0"/>
              <a:t>Handling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63978" y="932341"/>
            <a:ext cx="7584821" cy="145732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99085" indent="-287020">
              <a:spcBef>
                <a:spcPts val="128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Exceptions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in</a:t>
            </a:r>
            <a:r>
              <a:rPr sz="2200" b="1" spc="6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Python: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469900">
              <a:spcBef>
                <a:spcPts val="1085"/>
              </a:spcBef>
            </a:pP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NameError 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- </a:t>
            </a: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TypeError 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- </a:t>
            </a: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IndexError 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- </a:t>
            </a:r>
            <a:r>
              <a:rPr sz="2000" b="1" spc="-15" dirty="0">
                <a:solidFill>
                  <a:prstClr val="black"/>
                </a:solidFill>
                <a:latin typeface="Carlito"/>
                <a:cs typeface="Carlito"/>
              </a:rPr>
              <a:t>KeyError 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-</a:t>
            </a:r>
            <a:r>
              <a:rPr sz="2000" b="1" spc="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Exception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12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Exception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Handling</a:t>
            </a:r>
            <a:r>
              <a:rPr sz="2200" b="1" spc="4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CC9A1A"/>
                </a:solidFill>
                <a:latin typeface="Carlito"/>
                <a:cs typeface="Carlito"/>
              </a:rPr>
              <a:t>Syntax: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978" y="4028313"/>
            <a:ext cx="8423021" cy="830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An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empty </a:t>
            </a:r>
            <a:r>
              <a:rPr sz="2200" spc="-25" dirty="0">
                <a:solidFill>
                  <a:prstClr val="black"/>
                </a:solidFill>
                <a:latin typeface="Carlito"/>
                <a:cs typeface="Carlito"/>
              </a:rPr>
              <a:t>except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statement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can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catch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any</a:t>
            </a:r>
            <a:r>
              <a:rPr sz="2200" spc="18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exception.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i="1" spc="-5" dirty="0">
                <a:solidFill>
                  <a:prstClr val="black"/>
                </a:solidFill>
                <a:latin typeface="Carlito"/>
                <a:cs typeface="Carlito"/>
              </a:rPr>
              <a:t>finally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clause: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always </a:t>
            </a:r>
            <a:r>
              <a:rPr sz="2200" spc="-25" dirty="0">
                <a:solidFill>
                  <a:prstClr val="black"/>
                </a:solidFill>
                <a:latin typeface="Carlito"/>
                <a:cs typeface="Carlito"/>
              </a:rPr>
              <a:t>executed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before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finishing 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try</a:t>
            </a:r>
            <a:r>
              <a:rPr sz="2200" spc="17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statements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56003" y="2578035"/>
            <a:ext cx="7754620" cy="4227830"/>
            <a:chOff x="2924555" y="2447544"/>
            <a:chExt cx="7754620" cy="4227830"/>
          </a:xfrm>
        </p:grpSpPr>
        <p:sp>
          <p:nvSpPr>
            <p:cNvPr id="10" name="object 10"/>
            <p:cNvSpPr/>
            <p:nvPr/>
          </p:nvSpPr>
          <p:spPr>
            <a:xfrm>
              <a:off x="3697223" y="2447544"/>
              <a:ext cx="5611368" cy="1584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732529" y="2482850"/>
              <a:ext cx="5486400" cy="146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727704" y="2478151"/>
              <a:ext cx="5495925" cy="1470025"/>
            </a:xfrm>
            <a:custGeom>
              <a:avLst/>
              <a:gdLst/>
              <a:ahLst/>
              <a:cxnLst/>
              <a:rect l="l" t="t" r="r" b="b"/>
              <a:pathLst>
                <a:path w="5495925" h="1470025">
                  <a:moveTo>
                    <a:pt x="0" y="1470025"/>
                  </a:moveTo>
                  <a:lnTo>
                    <a:pt x="5495925" y="1470025"/>
                  </a:lnTo>
                  <a:lnTo>
                    <a:pt x="5495925" y="0"/>
                  </a:lnTo>
                  <a:lnTo>
                    <a:pt x="0" y="0"/>
                  </a:lnTo>
                  <a:lnTo>
                    <a:pt x="0" y="14700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24555" y="4911851"/>
              <a:ext cx="3909060" cy="17632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959988" y="4947335"/>
              <a:ext cx="3784599" cy="1638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955162" y="4942573"/>
              <a:ext cx="3794125" cy="1647825"/>
            </a:xfrm>
            <a:custGeom>
              <a:avLst/>
              <a:gdLst/>
              <a:ahLst/>
              <a:cxnLst/>
              <a:rect l="l" t="t" r="r" b="b"/>
              <a:pathLst>
                <a:path w="3794125" h="1647825">
                  <a:moveTo>
                    <a:pt x="0" y="1647825"/>
                  </a:moveTo>
                  <a:lnTo>
                    <a:pt x="3794125" y="1647825"/>
                  </a:lnTo>
                  <a:lnTo>
                    <a:pt x="3794125" y="0"/>
                  </a:lnTo>
                  <a:lnTo>
                    <a:pt x="0" y="0"/>
                  </a:lnTo>
                  <a:lnTo>
                    <a:pt x="0" y="16478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301484" y="5600700"/>
              <a:ext cx="3377183" cy="621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337552" y="5636679"/>
              <a:ext cx="3251200" cy="495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40042" y="5718149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Wingdings"/>
                <a:cs typeface="Wingdings"/>
              </a:rPr>
              <a:t></a:t>
            </a:r>
            <a:endParaRPr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9787" y="5767170"/>
            <a:ext cx="3349625" cy="52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76200"/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76200"/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r">
              <a:spcBef>
                <a:spcPts val="5"/>
              </a:spcBef>
            </a:pPr>
            <a:endParaRPr sz="1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/>
          </p:nvPr>
        </p:nvGraphicFramePr>
        <p:xfrm>
          <a:off x="1538444" y="438774"/>
          <a:ext cx="10050780" cy="6110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5390"/>
                <a:gridCol w="5025390"/>
              </a:tblGrid>
              <a:tr h="426974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20" dirty="0">
                          <a:latin typeface="Arial"/>
                          <a:cs typeface="Arial"/>
                        </a:rPr>
                        <a:t>EXCEPTION</a:t>
                      </a:r>
                      <a:r>
                        <a:rPr sz="2000" b="1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NAME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10" dirty="0"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426974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Exception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Base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class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exceptions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747268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StopIteration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2603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next()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iterator 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object.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426974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SystemExit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sys.exit()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function.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747267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StandardError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built-in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exceptions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except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StopIteration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SystemExit.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747268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ArithmeticError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errors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occur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numeric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calculation.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747268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OverflowError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2622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calculation</a:t>
                      </a:r>
                      <a:r>
                        <a:rPr sz="2000" spc="-4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exceeds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maximum  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limit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numeric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type.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426974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FloatingPointError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floating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calculation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fails.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747242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ZeroDivisionError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2171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division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modulo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zero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takes 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place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numeric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types.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666407">
                <a:tc>
                  <a:txBody>
                    <a:bodyPr/>
                    <a:lstStyle/>
                    <a:p>
                      <a:pPr marL="56515">
                        <a:lnSpc>
                          <a:spcPts val="2025"/>
                        </a:lnSpc>
                        <a:spcBef>
                          <a:spcPts val="1305"/>
                        </a:spcBef>
                      </a:pPr>
                      <a:r>
                        <a:rPr sz="2000" spc="-55" dirty="0" err="1" smtClean="0">
                          <a:latin typeface="Arial"/>
                          <a:cs typeface="Arial"/>
                        </a:rPr>
                        <a:t>AssertionError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failure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Assert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tabLst>
                          <a:tab pos="3790315" algn="l"/>
                        </a:tabLst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statement.	</a:t>
                      </a:r>
                      <a:endParaRPr sz="1500" baseline="30555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70939" y="222250"/>
          <a:ext cx="11014075" cy="5691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740"/>
                <a:gridCol w="8395335"/>
              </a:tblGrid>
              <a:tr h="977264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IOError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IOError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2482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input/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operation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fails,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print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open() 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trying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exist.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3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operating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system-related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errors.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590804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SyntaxError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IndentationError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syntax.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indentation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properly.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751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SystemError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12255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finds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internal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problem,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encountered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exit.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751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SystemExit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200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quit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sys.exit()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function.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handled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code,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causes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exit.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590803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TypeError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2514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operation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attempted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data 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type.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751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ValueError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3829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built-in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valid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arguments,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but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arguments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invalid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specified.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526161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RuntimeError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generated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fall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category.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  <a:tr h="751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NotImplementedError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marR="2755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abstract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needs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implemented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inherited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actually</a:t>
                      </a:r>
                      <a:r>
                        <a:rPr sz="18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implemented.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E8BB49"/>
                      </a:solidFill>
                      <a:prstDash val="solid"/>
                    </a:lnL>
                    <a:lnR w="12700">
                      <a:solidFill>
                        <a:srgbClr val="E8BB49"/>
                      </a:solidFill>
                      <a:prstDash val="solid"/>
                    </a:lnR>
                    <a:lnT w="12700">
                      <a:solidFill>
                        <a:srgbClr val="E8BB49"/>
                      </a:solidFill>
                      <a:prstDash val="solid"/>
                    </a:lnT>
                    <a:lnB w="12700">
                      <a:solidFill>
                        <a:srgbClr val="E8BB4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8600" y="260703"/>
            <a:ext cx="41277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 smtClean="0"/>
              <a:t>Quiz 5%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524000" y="1234924"/>
            <a:ext cx="10210800" cy="53482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 to read a file line by line and store it into a 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functions which, respectively, input values for the elements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reals and output the list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in python to read the content from a text file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file.txt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by line and display the same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display_words()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to read lines from a text file "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story.txt",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display those words, which are less than 4 characters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in python to read the content from a text file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"software.txt"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by line and display the same on screen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343A40"/>
              </a:solidFill>
              <a:latin typeface="Muli"/>
            </a:endParaRPr>
          </a:p>
          <a:p>
            <a:pPr marL="469265" indent="-457200">
              <a:spcBef>
                <a:spcPts val="225"/>
              </a:spcBef>
              <a:buClr>
                <a:srgbClr val="CC9A1A"/>
              </a:buClr>
              <a:buSzPct val="145000"/>
              <a:buAutoNum type="arabicPeriod"/>
              <a:tabLst>
                <a:tab pos="299085" algn="l"/>
                <a:tab pos="299720" algn="l"/>
              </a:tabLst>
            </a:pPr>
            <a:endParaRPr lang="en-US" sz="2000" dirty="0" smtClean="0">
              <a:solidFill>
                <a:srgbClr val="343A40"/>
              </a:solidFill>
              <a:latin typeface="Muli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851" y="188902"/>
            <a:ext cx="9901374" cy="574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spc="-130" dirty="0"/>
              <a:t>Why the </a:t>
            </a:r>
            <a:r>
              <a:rPr sz="3600" spc="-120" dirty="0"/>
              <a:t>Files </a:t>
            </a:r>
            <a:r>
              <a:rPr sz="3600" spc="-65" dirty="0"/>
              <a:t>are</a:t>
            </a:r>
            <a:r>
              <a:rPr sz="3600" spc="195" dirty="0"/>
              <a:t> </a:t>
            </a:r>
            <a:r>
              <a:rPr sz="3600" spc="-160" dirty="0"/>
              <a:t>used?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38851" y="880341"/>
            <a:ext cx="9901374" cy="57958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812800" lvl="1" indent="-343535"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200" spc="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2200" spc="20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stored</a:t>
            </a:r>
            <a:r>
              <a:rPr sz="2200" spc="20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2200" spc="2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2200" spc="2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200" spc="2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file</a:t>
            </a:r>
            <a:r>
              <a:rPr sz="2200" spc="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200" spc="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known</a:t>
            </a:r>
            <a:r>
              <a:rPr sz="2200" spc="20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as</a:t>
            </a:r>
            <a:r>
              <a:rPr sz="2200" spc="2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persistent</a:t>
            </a:r>
            <a:r>
              <a:rPr sz="2200" spc="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2200" spc="1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 smtClean="0">
                <a:solidFill>
                  <a:prstClr val="black"/>
                </a:solidFill>
                <a:latin typeface="Arial"/>
                <a:cs typeface="Arial"/>
              </a:rPr>
              <a:t>because</a:t>
            </a:r>
            <a:r>
              <a:rPr lang="en-US" sz="22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 smtClean="0">
                <a:solidFill>
                  <a:prstClr val="black"/>
                </a:solidFill>
                <a:latin typeface="Arial"/>
                <a:cs typeface="Arial"/>
              </a:rPr>
              <a:t>this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data is permanently stored in the</a:t>
            </a:r>
            <a:r>
              <a:rPr sz="220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system.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12800" lvl="1" indent="-343535">
              <a:spcBef>
                <a:spcPts val="53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Python provides reading </a:t>
            </a:r>
            <a:r>
              <a:rPr sz="2200" dirty="0">
                <a:solidFill>
                  <a:srgbClr val="974707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writing capability </a:t>
            </a:r>
            <a:r>
              <a:rPr sz="2200" dirty="0">
                <a:solidFill>
                  <a:srgbClr val="974707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data</a:t>
            </a:r>
            <a:r>
              <a:rPr sz="2200" spc="4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74707"/>
                </a:solidFill>
                <a:latin typeface="Arial"/>
                <a:cs typeface="Arial"/>
              </a:rPr>
              <a:t>files.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12800" lvl="1" indent="-343535">
              <a:spcBef>
                <a:spcPts val="53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save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the data in the files for further</a:t>
            </a:r>
            <a:r>
              <a:rPr sz="220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use.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12800" lvl="1" indent="-343535">
              <a:spcBef>
                <a:spcPts val="53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As</a:t>
            </a:r>
            <a:r>
              <a:rPr sz="2200" spc="6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you</a:t>
            </a:r>
            <a:r>
              <a:rPr sz="2200" spc="6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save</a:t>
            </a:r>
            <a:r>
              <a:rPr sz="2200" spc="5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your</a:t>
            </a:r>
            <a:r>
              <a:rPr sz="2200" spc="6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data</a:t>
            </a:r>
            <a:r>
              <a:rPr sz="2200" spc="6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974707"/>
                </a:solidFill>
                <a:latin typeface="Arial"/>
                <a:cs typeface="Arial"/>
              </a:rPr>
              <a:t>in</a:t>
            </a:r>
            <a:r>
              <a:rPr sz="2200" spc="6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files</a:t>
            </a:r>
            <a:r>
              <a:rPr sz="2200" spc="7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using</a:t>
            </a:r>
            <a:r>
              <a:rPr sz="2200" spc="5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word,</a:t>
            </a:r>
            <a:r>
              <a:rPr sz="2200" spc="7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excel</a:t>
            </a:r>
            <a:r>
              <a:rPr sz="2200" spc="7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etc.</a:t>
            </a:r>
            <a:r>
              <a:rPr sz="2200" spc="6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same</a:t>
            </a:r>
            <a:r>
              <a:rPr sz="2200" spc="7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974707"/>
                </a:solidFill>
                <a:latin typeface="Arial"/>
                <a:cs typeface="Arial"/>
              </a:rPr>
              <a:t>thing</a:t>
            </a:r>
            <a:r>
              <a:rPr sz="2200" spc="6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10" dirty="0" smtClean="0">
                <a:solidFill>
                  <a:srgbClr val="974707"/>
                </a:solidFill>
                <a:latin typeface="Arial"/>
                <a:cs typeface="Arial"/>
              </a:rPr>
              <a:t>we</a:t>
            </a:r>
            <a:r>
              <a:rPr lang="en-US" sz="22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 smtClean="0">
                <a:solidFill>
                  <a:srgbClr val="974707"/>
                </a:solidFill>
                <a:latin typeface="Arial"/>
                <a:cs typeface="Arial"/>
              </a:rPr>
              <a:t>can </a:t>
            </a:r>
            <a:r>
              <a:rPr sz="2200" dirty="0">
                <a:solidFill>
                  <a:srgbClr val="974707"/>
                </a:solidFill>
                <a:latin typeface="Arial"/>
                <a:cs typeface="Arial"/>
              </a:rPr>
              <a:t>do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with</a:t>
            </a:r>
            <a:r>
              <a:rPr sz="2200" spc="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74707"/>
                </a:solidFill>
                <a:latin typeface="Arial"/>
                <a:cs typeface="Arial"/>
              </a:rPr>
              <a:t>python.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12800" marR="8255" lvl="1" indent="-343535">
              <a:spcBef>
                <a:spcPts val="52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“A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File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is a collection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characters in which we can perform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read  and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write functions. And also we can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save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it in secondary</a:t>
            </a:r>
            <a:r>
              <a:rPr sz="2200" spc="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storage</a:t>
            </a:r>
            <a:r>
              <a:rPr sz="2200" spc="-5" dirty="0" smtClean="0">
                <a:solidFill>
                  <a:prstClr val="black"/>
                </a:solidFill>
                <a:latin typeface="Arial"/>
                <a:cs typeface="Arial"/>
              </a:rPr>
              <a:t>.”</a:t>
            </a:r>
            <a:endParaRPr lang="en-US" sz="22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812800" marR="8255" lvl="1" indent="-343535">
              <a:spcBef>
                <a:spcPts val="52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endParaRPr lang="en-US" sz="22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812800" marR="8255" lvl="1" indent="-343535">
              <a:spcBef>
                <a:spcPts val="52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endParaRPr lang="en-US" sz="22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812800" marR="8255" lvl="1" indent="-343535">
              <a:spcBef>
                <a:spcPts val="52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endParaRPr lang="en-US" sz="22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812800" marR="8255" lvl="1" indent="-343535">
              <a:spcBef>
                <a:spcPts val="52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endParaRPr lang="en-US" sz="22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812800" marR="8255" lvl="1" indent="-343535">
              <a:spcBef>
                <a:spcPts val="52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endParaRPr lang="en-US" sz="22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812800" marR="8255" lvl="1" indent="-343535">
              <a:spcBef>
                <a:spcPts val="52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endParaRPr lang="en-US" sz="22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812800" marR="8255" lvl="1" indent="-343535">
              <a:spcBef>
                <a:spcPts val="52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3825" y="3778250"/>
            <a:ext cx="5454874" cy="2623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736" y="4551934"/>
            <a:ext cx="958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Python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og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am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0076" y="4622517"/>
            <a:ext cx="12045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 (</a:t>
            </a:r>
            <a:r>
              <a:rPr sz="1600" spc="-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600" spc="-2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ondar</a:t>
            </a:r>
            <a:r>
              <a:rPr sz="1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spc="-9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Storage)</a:t>
            </a:r>
            <a:endParaRPr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34455" y="4076701"/>
            <a:ext cx="1516380" cy="840105"/>
            <a:chOff x="4410455" y="4076700"/>
            <a:chExt cx="1516380" cy="840105"/>
          </a:xfrm>
        </p:grpSpPr>
        <p:sp>
          <p:nvSpPr>
            <p:cNvPr id="8" name="object 8"/>
            <p:cNvSpPr/>
            <p:nvPr/>
          </p:nvSpPr>
          <p:spPr>
            <a:xfrm>
              <a:off x="4433315" y="4096511"/>
              <a:ext cx="1418843" cy="655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10455" y="4076700"/>
              <a:ext cx="1516379" cy="839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32" y="4121111"/>
              <a:ext cx="1323593" cy="5601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04434" y="4121113"/>
            <a:ext cx="1323975" cy="560705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35" algn="ctr">
              <a:spcBef>
                <a:spcPts val="245"/>
              </a:spcBef>
            </a:pP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Write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  <a:p>
            <a:pPr marL="635" algn="ctr">
              <a:lnSpc>
                <a:spcPts val="2000"/>
              </a:lnSpc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(Save)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98392" y="5661660"/>
            <a:ext cx="1424940" cy="840105"/>
            <a:chOff x="2374392" y="5661659"/>
            <a:chExt cx="1424940" cy="840105"/>
          </a:xfrm>
        </p:grpSpPr>
        <p:sp>
          <p:nvSpPr>
            <p:cNvPr id="13" name="object 13"/>
            <p:cNvSpPr/>
            <p:nvPr/>
          </p:nvSpPr>
          <p:spPr>
            <a:xfrm>
              <a:off x="2374392" y="5681471"/>
              <a:ext cx="1418844" cy="655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421636" y="5661659"/>
              <a:ext cx="1377696" cy="839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422525" y="5705932"/>
              <a:ext cx="1323594" cy="5601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33825" y="5656306"/>
            <a:ext cx="1323975" cy="863057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8755" marR="171450" indent="-20320">
              <a:spcBef>
                <a:spcPts val="250"/>
              </a:spcBef>
            </a:pP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Read</a:t>
            </a:r>
            <a:r>
              <a:rPr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(Load)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215" y="66310"/>
            <a:ext cx="10251583" cy="505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200" spc="-45" dirty="0"/>
              <a:t>Data </a:t>
            </a:r>
            <a:r>
              <a:rPr sz="3200" spc="-100" dirty="0"/>
              <a:t>File</a:t>
            </a:r>
            <a:r>
              <a:rPr sz="3200" spc="-75" dirty="0"/>
              <a:t> </a:t>
            </a:r>
            <a:r>
              <a:rPr sz="3200" spc="-140" dirty="0"/>
              <a:t>Operations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704239" y="571577"/>
            <a:ext cx="5475605" cy="1031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Following main operations can be done on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files</a:t>
            </a:r>
            <a:r>
              <a:rPr sz="2000" spc="-1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469900" indent="-457834">
              <a:spcBef>
                <a:spcPts val="240"/>
              </a:spcBef>
              <a:buFontTx/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Opening a</a:t>
            </a:r>
            <a:r>
              <a:rPr sz="2000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"/>
                <a:cs typeface="Arial"/>
              </a:rPr>
              <a:t>file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469900" indent="-457834">
              <a:spcBef>
                <a:spcPts val="240"/>
              </a:spcBef>
              <a:buFontTx/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Performing</a:t>
            </a:r>
            <a:r>
              <a:rPr sz="2000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"/>
                <a:cs typeface="Arial"/>
              </a:rPr>
              <a:t>operations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4238" y="1581048"/>
            <a:ext cx="2320290" cy="7937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70585" indent="-457834">
              <a:spcBef>
                <a:spcPts val="254"/>
              </a:spcBef>
              <a:buFontTx/>
              <a:buAutoNum type="arabicPeriod"/>
              <a:tabLst>
                <a:tab pos="870585" algn="l"/>
                <a:tab pos="871219" algn="l"/>
              </a:tabLst>
            </a:pPr>
            <a:r>
              <a:rPr sz="1300" spc="-10" dirty="0">
                <a:solidFill>
                  <a:srgbClr val="6F2F9F"/>
                </a:solidFill>
                <a:latin typeface="Arial"/>
                <a:cs typeface="Arial"/>
              </a:rPr>
              <a:t>READ</a:t>
            </a:r>
            <a:endParaRPr sz="1300">
              <a:solidFill>
                <a:prstClr val="black"/>
              </a:solidFill>
              <a:latin typeface="Arial"/>
              <a:cs typeface="Arial"/>
            </a:endParaRPr>
          </a:p>
          <a:p>
            <a:pPr marL="870585" indent="-457834">
              <a:spcBef>
                <a:spcPts val="155"/>
              </a:spcBef>
              <a:buFontTx/>
              <a:buAutoNum type="arabicPeriod"/>
              <a:tabLst>
                <a:tab pos="870585" algn="l"/>
                <a:tab pos="871219" algn="l"/>
              </a:tabLst>
            </a:pPr>
            <a:r>
              <a:rPr sz="1300" spc="-5" dirty="0">
                <a:solidFill>
                  <a:srgbClr val="6F2F9F"/>
                </a:solidFill>
                <a:latin typeface="Arial"/>
                <a:cs typeface="Arial"/>
              </a:rPr>
              <a:t>WRITE etc.</a:t>
            </a:r>
            <a:endParaRPr sz="1300">
              <a:solidFill>
                <a:prstClr val="black"/>
              </a:solidFill>
              <a:latin typeface="Arial"/>
              <a:cs typeface="Arial"/>
            </a:endParaRPr>
          </a:p>
          <a:p>
            <a:pPr marL="469900" indent="-457834">
              <a:spcBef>
                <a:spcPts val="215"/>
              </a:spcBef>
              <a:buFontTx/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Closing The</a:t>
            </a:r>
            <a:r>
              <a:rPr sz="2000" spc="-10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File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4239" y="3234055"/>
            <a:ext cx="8758555" cy="34862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Beside</a:t>
            </a:r>
            <a:r>
              <a:rPr sz="2000" spc="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above</a:t>
            </a:r>
            <a:r>
              <a:rPr sz="2000" spc="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operations</a:t>
            </a:r>
            <a:r>
              <a:rPr sz="2000" spc="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there</a:t>
            </a:r>
            <a:r>
              <a:rPr sz="2000" spc="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r>
              <a:rPr sz="2000" spc="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some</a:t>
            </a:r>
            <a:r>
              <a:rPr sz="2000" spc="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more</a:t>
            </a:r>
            <a:r>
              <a:rPr sz="2000" spc="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operations</a:t>
            </a:r>
            <a:r>
              <a:rPr sz="2000" spc="2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can</a:t>
            </a:r>
            <a:r>
              <a:rPr sz="2000" spc="2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be</a:t>
            </a:r>
            <a:r>
              <a:rPr sz="2000" spc="3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done</a:t>
            </a:r>
            <a:r>
              <a:rPr sz="2000" spc="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files.-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12800" lvl="1" indent="-343535">
              <a:spcBef>
                <a:spcPts val="24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Creating of</a:t>
            </a:r>
            <a:r>
              <a:rPr sz="2200" spc="-6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Files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800" lvl="1" indent="-343535">
              <a:spcBef>
                <a:spcPts val="24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Traversing of</a:t>
            </a:r>
            <a:r>
              <a:rPr sz="2200" spc="-7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Data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800" lvl="1" indent="-343535">
              <a:spcBef>
                <a:spcPts val="23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Appending Data </a:t>
            </a:r>
            <a:r>
              <a:rPr sz="2200" spc="-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into</a:t>
            </a:r>
            <a:r>
              <a:rPr sz="2200" spc="-7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file.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800" lvl="1" indent="-343535">
              <a:spcBef>
                <a:spcPts val="244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Inserting Data </a:t>
            </a:r>
            <a:r>
              <a:rPr sz="2200" spc="-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into</a:t>
            </a:r>
            <a:r>
              <a:rPr sz="2200" spc="-8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File.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800" lvl="1" indent="-343535">
              <a:spcBef>
                <a:spcPts val="24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Deleting Data from</a:t>
            </a:r>
            <a:r>
              <a:rPr sz="2200" spc="-8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File.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800" lvl="1" indent="-343535">
              <a:spcBef>
                <a:spcPts val="24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Copying of</a:t>
            </a:r>
            <a:r>
              <a:rPr sz="2200" spc="-5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File.</a:t>
            </a:r>
            <a:endParaRPr sz="22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812800" lvl="1" indent="-343535">
              <a:spcBef>
                <a:spcPts val="24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Updating Data </a:t>
            </a:r>
            <a:r>
              <a:rPr sz="2200" spc="-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into</a:t>
            </a:r>
            <a:r>
              <a:rPr sz="2200" spc="-6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File</a:t>
            </a:r>
            <a:r>
              <a:rPr sz="2200" dirty="0" smtClean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.</a:t>
            </a:r>
            <a:endParaRPr lang="en-US" sz="2200" dirty="0" smtClean="0">
              <a:solidFill>
                <a:srgbClr val="6F2F9F"/>
              </a:solidFill>
              <a:latin typeface="Garamond" panose="02020404030301010803" pitchFamily="18" charset="0"/>
              <a:cs typeface="Arial"/>
            </a:endParaRPr>
          </a:p>
          <a:p>
            <a:pPr marL="812800" lvl="1" indent="-343535">
              <a:spcBef>
                <a:spcPts val="24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3600" y="2362200"/>
            <a:ext cx="7086600" cy="990600"/>
            <a:chOff x="609600" y="2362200"/>
            <a:chExt cx="7086600" cy="990600"/>
          </a:xfrm>
        </p:grpSpPr>
        <p:sp>
          <p:nvSpPr>
            <p:cNvPr id="7" name="object 7"/>
            <p:cNvSpPr/>
            <p:nvPr/>
          </p:nvSpPr>
          <p:spPr>
            <a:xfrm>
              <a:off x="838200" y="2362200"/>
              <a:ext cx="6858000" cy="990600"/>
            </a:xfrm>
            <a:custGeom>
              <a:avLst/>
              <a:gdLst/>
              <a:ahLst/>
              <a:cxnLst/>
              <a:rect l="l" t="t" r="r" b="b"/>
              <a:pathLst>
                <a:path w="6858000" h="990600">
                  <a:moveTo>
                    <a:pt x="6362700" y="0"/>
                  </a:moveTo>
                  <a:lnTo>
                    <a:pt x="6362700" y="247650"/>
                  </a:lnTo>
                  <a:lnTo>
                    <a:pt x="0" y="247650"/>
                  </a:lnTo>
                  <a:lnTo>
                    <a:pt x="0" y="742950"/>
                  </a:lnTo>
                  <a:lnTo>
                    <a:pt x="6362700" y="742950"/>
                  </a:lnTo>
                  <a:lnTo>
                    <a:pt x="6362700" y="990600"/>
                  </a:lnTo>
                  <a:lnTo>
                    <a:pt x="6858000" y="495300"/>
                  </a:lnTo>
                  <a:lnTo>
                    <a:pt x="636270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" y="2590800"/>
              <a:ext cx="1330046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96520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965200" y="609600"/>
                  </a:lnTo>
                  <a:lnTo>
                    <a:pt x="1004756" y="601618"/>
                  </a:lnTo>
                  <a:lnTo>
                    <a:pt x="1037050" y="579850"/>
                  </a:lnTo>
                  <a:lnTo>
                    <a:pt x="1058818" y="547556"/>
                  </a:lnTo>
                  <a:lnTo>
                    <a:pt x="1066800" y="508000"/>
                  </a:lnTo>
                  <a:lnTo>
                    <a:pt x="1066800" y="101600"/>
                  </a:lnTo>
                  <a:lnTo>
                    <a:pt x="1058818" y="62043"/>
                  </a:lnTo>
                  <a:lnTo>
                    <a:pt x="1037050" y="29749"/>
                  </a:lnTo>
                  <a:lnTo>
                    <a:pt x="1004756" y="7981"/>
                  </a:lnTo>
                  <a:lnTo>
                    <a:pt x="965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09600" y="2590800"/>
              <a:ext cx="1330046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965200" y="0"/>
                  </a:lnTo>
                  <a:lnTo>
                    <a:pt x="1004756" y="7981"/>
                  </a:lnTo>
                  <a:lnTo>
                    <a:pt x="1037050" y="29749"/>
                  </a:lnTo>
                  <a:lnTo>
                    <a:pt x="1058818" y="62043"/>
                  </a:lnTo>
                  <a:lnTo>
                    <a:pt x="1066800" y="101600"/>
                  </a:lnTo>
                  <a:lnTo>
                    <a:pt x="1066800" y="508000"/>
                  </a:lnTo>
                  <a:lnTo>
                    <a:pt x="1058818" y="547556"/>
                  </a:lnTo>
                  <a:lnTo>
                    <a:pt x="1037050" y="579850"/>
                  </a:lnTo>
                  <a:lnTo>
                    <a:pt x="1004756" y="601618"/>
                  </a:lnTo>
                  <a:lnTo>
                    <a:pt x="965200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01012" y="2593975"/>
            <a:ext cx="7231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 indent="-9144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Op</a:t>
            </a:r>
            <a:r>
              <a:rPr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93539" y="2540000"/>
            <a:ext cx="1478661" cy="635000"/>
            <a:chOff x="3169539" y="2540000"/>
            <a:chExt cx="1092200" cy="635000"/>
          </a:xfrm>
        </p:grpSpPr>
        <p:sp>
          <p:nvSpPr>
            <p:cNvPr id="12" name="object 12"/>
            <p:cNvSpPr/>
            <p:nvPr/>
          </p:nvSpPr>
          <p:spPr>
            <a:xfrm>
              <a:off x="3182239" y="2552700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9652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965200" y="609600"/>
                  </a:lnTo>
                  <a:lnTo>
                    <a:pt x="1004756" y="601618"/>
                  </a:lnTo>
                  <a:lnTo>
                    <a:pt x="1037050" y="579850"/>
                  </a:lnTo>
                  <a:lnTo>
                    <a:pt x="1058818" y="547556"/>
                  </a:lnTo>
                  <a:lnTo>
                    <a:pt x="1066800" y="508000"/>
                  </a:lnTo>
                  <a:lnTo>
                    <a:pt x="1066800" y="101600"/>
                  </a:lnTo>
                  <a:lnTo>
                    <a:pt x="1058818" y="62043"/>
                  </a:lnTo>
                  <a:lnTo>
                    <a:pt x="1037050" y="29749"/>
                  </a:lnTo>
                  <a:lnTo>
                    <a:pt x="1004756" y="7981"/>
                  </a:lnTo>
                  <a:lnTo>
                    <a:pt x="965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182239" y="2552700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965200" y="0"/>
                  </a:lnTo>
                  <a:lnTo>
                    <a:pt x="1004756" y="7981"/>
                  </a:lnTo>
                  <a:lnTo>
                    <a:pt x="1037050" y="29749"/>
                  </a:lnTo>
                  <a:lnTo>
                    <a:pt x="1058818" y="62043"/>
                  </a:lnTo>
                  <a:lnTo>
                    <a:pt x="1066800" y="101600"/>
                  </a:lnTo>
                  <a:lnTo>
                    <a:pt x="1066800" y="508000"/>
                  </a:lnTo>
                  <a:lnTo>
                    <a:pt x="1058818" y="547556"/>
                  </a:lnTo>
                  <a:lnTo>
                    <a:pt x="1037050" y="579850"/>
                  </a:lnTo>
                  <a:lnTo>
                    <a:pt x="1004756" y="601618"/>
                  </a:lnTo>
                  <a:lnTo>
                    <a:pt x="9652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74767" y="2555875"/>
            <a:ext cx="93362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s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26500" y="2538222"/>
            <a:ext cx="1308100" cy="635000"/>
            <a:chOff x="7302500" y="2538222"/>
            <a:chExt cx="1092200" cy="635000"/>
          </a:xfrm>
        </p:grpSpPr>
        <p:sp>
          <p:nvSpPr>
            <p:cNvPr id="16" name="object 16"/>
            <p:cNvSpPr/>
            <p:nvPr/>
          </p:nvSpPr>
          <p:spPr>
            <a:xfrm>
              <a:off x="7315200" y="2550922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9652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965200" y="609600"/>
                  </a:lnTo>
                  <a:lnTo>
                    <a:pt x="1004756" y="601618"/>
                  </a:lnTo>
                  <a:lnTo>
                    <a:pt x="1037050" y="579850"/>
                  </a:lnTo>
                  <a:lnTo>
                    <a:pt x="1058818" y="547556"/>
                  </a:lnTo>
                  <a:lnTo>
                    <a:pt x="1066800" y="508000"/>
                  </a:lnTo>
                  <a:lnTo>
                    <a:pt x="1066800" y="101600"/>
                  </a:lnTo>
                  <a:lnTo>
                    <a:pt x="1058818" y="62043"/>
                  </a:lnTo>
                  <a:lnTo>
                    <a:pt x="1037050" y="29749"/>
                  </a:lnTo>
                  <a:lnTo>
                    <a:pt x="1004756" y="7981"/>
                  </a:lnTo>
                  <a:lnTo>
                    <a:pt x="965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315200" y="2550922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965200" y="0"/>
                  </a:lnTo>
                  <a:lnTo>
                    <a:pt x="1004756" y="7981"/>
                  </a:lnTo>
                  <a:lnTo>
                    <a:pt x="1037050" y="29749"/>
                  </a:lnTo>
                  <a:lnTo>
                    <a:pt x="1058818" y="62043"/>
                  </a:lnTo>
                  <a:lnTo>
                    <a:pt x="1066800" y="101600"/>
                  </a:lnTo>
                  <a:lnTo>
                    <a:pt x="1066800" y="508000"/>
                  </a:lnTo>
                  <a:lnTo>
                    <a:pt x="1058818" y="547556"/>
                  </a:lnTo>
                  <a:lnTo>
                    <a:pt x="1037050" y="579850"/>
                  </a:lnTo>
                  <a:lnTo>
                    <a:pt x="1004756" y="601618"/>
                  </a:lnTo>
                  <a:lnTo>
                    <a:pt x="9652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112122" y="2553970"/>
            <a:ext cx="766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995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Cl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se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885" y="216371"/>
            <a:ext cx="10612191" cy="574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spc="-100" dirty="0"/>
              <a:t>File</a:t>
            </a:r>
            <a:r>
              <a:rPr sz="3600" spc="-80" dirty="0"/>
              <a:t> </a:t>
            </a:r>
            <a:r>
              <a:rPr sz="3600" spc="-125" dirty="0"/>
              <a:t>Types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862885" y="986433"/>
            <a:ext cx="10612191" cy="57291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12700" algn="just">
              <a:spcBef>
                <a:spcPts val="414"/>
              </a:spcBef>
            </a:pPr>
            <a:r>
              <a:rPr sz="2000" b="1" spc="-70" dirty="0">
                <a:solidFill>
                  <a:prstClr val="black"/>
                </a:solidFill>
                <a:latin typeface="Arial"/>
                <a:cs typeface="Arial"/>
              </a:rPr>
              <a:t>File </a:t>
            </a:r>
            <a:r>
              <a:rPr sz="2000" b="1" spc="-40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2000" b="1" spc="-135" dirty="0" smtClean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lang="en-US" sz="2000" b="1" spc="-13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spc="-13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sz="2000" b="1" spc="-1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prstClr val="black"/>
                </a:solidFill>
                <a:latin typeface="Arial"/>
                <a:cs typeface="Arial"/>
              </a:rPr>
              <a:t>types</a:t>
            </a:r>
            <a:r>
              <a:rPr sz="2000" b="1" spc="2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marR="5080" indent="-457834" algn="just">
              <a:lnSpc>
                <a:spcPct val="150000"/>
              </a:lnSpc>
              <a:spcBef>
                <a:spcPts val="660"/>
              </a:spcBef>
              <a:buFontTx/>
              <a:buAutoNum type="arabicPeriod"/>
              <a:tabLst>
                <a:tab pos="470534" algn="l"/>
              </a:tabLst>
            </a:pPr>
            <a:r>
              <a:rPr sz="2000" b="1" spc="-8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Text </a:t>
            </a:r>
            <a:r>
              <a:rPr sz="2000" b="1" spc="-9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File</a:t>
            </a:r>
            <a:r>
              <a:rPr sz="2000" b="1" spc="-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: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 text file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sequence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of line and line is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  sequence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of characters and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this file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saved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permanent  storage device. </a:t>
            </a:r>
            <a:endParaRPr lang="en-US" sz="2000" spc="-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1384300" marR="5080" lvl="2" indent="-457834" algn="just">
              <a:spcBef>
                <a:spcPts val="660"/>
              </a:spcBef>
              <a:buFont typeface="Wingdings" panose="05000000000000000000" pitchFamily="2" charset="2"/>
              <a:buChar char="§"/>
              <a:tabLst>
                <a:tab pos="470534" algn="l"/>
              </a:tabLst>
            </a:pPr>
            <a:r>
              <a:rPr sz="2000" spc="-5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Although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python default character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coding 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ASCII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but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by using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constant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‘U’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this can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be converted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into 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UNICODE. </a:t>
            </a:r>
            <a:endParaRPr lang="en-US" sz="2000" spc="-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1384300" marR="5080" lvl="2" indent="-457834" algn="just">
              <a:spcBef>
                <a:spcPts val="660"/>
              </a:spcBef>
              <a:buFont typeface="Wingdings" panose="05000000000000000000" pitchFamily="2" charset="2"/>
              <a:buChar char="§"/>
              <a:tabLst>
                <a:tab pos="470534" algn="l"/>
              </a:tabLst>
            </a:pPr>
            <a:r>
              <a:rPr sz="2000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Text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File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each line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terminates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with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 special 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character which is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EOL (End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Of Line). These are in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human  readable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form and these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can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be created using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any text 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editor.</a:t>
            </a: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469900" marR="5080" indent="-457834" algn="just">
              <a:lnSpc>
                <a:spcPct val="150000"/>
              </a:lnSpc>
              <a:spcBef>
                <a:spcPts val="650"/>
              </a:spcBef>
              <a:buFontTx/>
              <a:buAutoNum type="arabicPeriod"/>
              <a:tabLst>
                <a:tab pos="470534" algn="l"/>
              </a:tabLst>
            </a:pPr>
            <a:r>
              <a:rPr sz="2000" b="1" spc="-130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Binary </a:t>
            </a:r>
            <a:r>
              <a:rPr sz="2000" b="1" spc="-95" dirty="0">
                <a:solidFill>
                  <a:srgbClr val="6F2F9F"/>
                </a:solidFill>
                <a:latin typeface="Garamond" panose="02020404030301010803" pitchFamily="18" charset="0"/>
                <a:cs typeface="Arial"/>
              </a:rPr>
              <a:t>File</a:t>
            </a:r>
            <a:r>
              <a:rPr sz="2000" b="1" spc="-9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: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Binary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files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are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used to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store binary data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such 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as images,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videos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audio etc.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Generally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numbers are stored  in binary files. </a:t>
            </a:r>
            <a:endParaRPr lang="en-US" sz="2000" spc="-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1384300" marR="5080" lvl="2" indent="-457834" algn="just">
              <a:lnSpc>
                <a:spcPct val="150000"/>
              </a:lnSpc>
              <a:spcBef>
                <a:spcPts val="650"/>
              </a:spcBef>
              <a:buFont typeface="Wingdings" panose="05000000000000000000" pitchFamily="2" charset="2"/>
              <a:buChar char="§"/>
              <a:tabLst>
                <a:tab pos="470534" algn="l"/>
              </a:tabLst>
            </a:pPr>
            <a:r>
              <a:rPr sz="2000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binary file,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there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 no delimiter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to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end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line. 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Since they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are directly in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 form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of binary hence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there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 no  need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to translate them. </a:t>
            </a:r>
            <a:endParaRPr lang="en-US" sz="2000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1384300" marR="5080" lvl="2" indent="-457834" algn="just">
              <a:lnSpc>
                <a:spcPct val="150000"/>
              </a:lnSpc>
              <a:spcBef>
                <a:spcPts val="650"/>
              </a:spcBef>
              <a:buFont typeface="Wingdings" panose="05000000000000000000" pitchFamily="2" charset="2"/>
              <a:buChar char="§"/>
              <a:tabLst>
                <a:tab pos="470534" algn="l"/>
              </a:tabLst>
            </a:pPr>
            <a:r>
              <a:rPr sz="2000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That’s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why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these files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are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easy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and  </a:t>
            </a:r>
            <a:r>
              <a:rPr sz="200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fast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working</a:t>
            </a:r>
            <a:r>
              <a:rPr sz="2000" spc="-5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.</a:t>
            </a:r>
            <a:endParaRPr lang="en-US" sz="2000" spc="-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469900" marR="5080" indent="-457834" algn="just">
              <a:lnSpc>
                <a:spcPct val="90200"/>
              </a:lnSpc>
              <a:spcBef>
                <a:spcPts val="650"/>
              </a:spcBef>
              <a:buFontTx/>
              <a:buAutoNum type="arabicPeriod"/>
              <a:tabLst>
                <a:tab pos="470534" algn="l"/>
              </a:tabLst>
            </a:pPr>
            <a:endParaRPr lang="en-US" sz="2000" spc="-5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158" y="139126"/>
            <a:ext cx="10470524" cy="574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spc="-140" dirty="0"/>
              <a:t>Opening </a:t>
            </a:r>
            <a:r>
              <a:rPr sz="3600" spc="-200" dirty="0"/>
              <a:t>&amp; </a:t>
            </a:r>
            <a:r>
              <a:rPr sz="3600" spc="-175" dirty="0"/>
              <a:t>Closing</a:t>
            </a:r>
            <a:r>
              <a:rPr sz="3600" spc="185" dirty="0"/>
              <a:t> </a:t>
            </a:r>
            <a:r>
              <a:rPr sz="3600" spc="-120" dirty="0"/>
              <a:t>Files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40158" y="787588"/>
            <a:ext cx="10470524" cy="58054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55600" indent="-343535">
              <a:spcBef>
                <a:spcPts val="65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We need a </a:t>
            </a:r>
            <a:r>
              <a:rPr sz="2300" i="1" spc="-35" dirty="0">
                <a:solidFill>
                  <a:srgbClr val="6F2F9F"/>
                </a:solidFill>
                <a:latin typeface="Arial"/>
                <a:cs typeface="Arial"/>
              </a:rPr>
              <a:t>file </a:t>
            </a:r>
            <a:r>
              <a:rPr sz="2300" i="1" spc="-50" dirty="0">
                <a:solidFill>
                  <a:srgbClr val="6F2F9F"/>
                </a:solidFill>
                <a:latin typeface="Arial"/>
                <a:cs typeface="Arial"/>
              </a:rPr>
              <a:t>variable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or </a:t>
            </a:r>
            <a:r>
              <a:rPr sz="2300" i="1" spc="-35" dirty="0">
                <a:solidFill>
                  <a:srgbClr val="6F2F9F"/>
                </a:solidFill>
                <a:latin typeface="Arial"/>
                <a:cs typeface="Arial"/>
              </a:rPr>
              <a:t>file </a:t>
            </a:r>
            <a:r>
              <a:rPr sz="2300" i="1" spc="-55" dirty="0">
                <a:solidFill>
                  <a:srgbClr val="6F2F9F"/>
                </a:solidFill>
                <a:latin typeface="Arial"/>
                <a:cs typeface="Arial"/>
              </a:rPr>
              <a:t>handle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to work with files in</a:t>
            </a:r>
            <a:r>
              <a:rPr sz="2200" spc="1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Python.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6350" indent="-343535">
              <a:spcBef>
                <a:spcPts val="509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This file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object can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be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created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by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using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open(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function or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file( )  function.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3535">
              <a:spcBef>
                <a:spcPts val="53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Open(</a:t>
            </a:r>
            <a:r>
              <a:rPr sz="2200" spc="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2200" spc="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function</a:t>
            </a:r>
            <a:r>
              <a:rPr sz="2200" spc="1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creates</a:t>
            </a:r>
            <a:r>
              <a:rPr sz="2200" spc="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200" spc="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file</a:t>
            </a:r>
            <a:r>
              <a:rPr sz="2200" spc="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object,</a:t>
            </a:r>
            <a:r>
              <a:rPr sz="2200" spc="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which</a:t>
            </a:r>
            <a:r>
              <a:rPr sz="2200" spc="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200" spc="1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used</a:t>
            </a:r>
            <a:r>
              <a:rPr sz="2200" spc="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later</a:t>
            </a:r>
            <a:r>
              <a:rPr sz="2200" spc="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200" spc="1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prstClr val="black"/>
                </a:solidFill>
                <a:latin typeface="Arial"/>
                <a:cs typeface="Arial"/>
              </a:rPr>
              <a:t>access</a:t>
            </a:r>
            <a:r>
              <a:rPr lang="en-US" sz="22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 smtClean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file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using the functions related to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file</a:t>
            </a:r>
            <a:r>
              <a:rPr sz="22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manipulation.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3535">
              <a:spcBef>
                <a:spcPts val="53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  <a:tab pos="80645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Its	syntax is following -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00" indent="-342900">
              <a:spcBef>
                <a:spcPts val="525"/>
              </a:spcBef>
              <a:buFont typeface="Wingdings" panose="05000000000000000000" pitchFamily="2" charset="2"/>
              <a:buChar char="§"/>
            </a:pP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&lt;file_object&gt;=open(&lt;file_name&gt;,&lt;access_mode&gt;)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3535">
              <a:spcBef>
                <a:spcPts val="530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File accessing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modes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8105">
              <a:spcBef>
                <a:spcPts val="1160"/>
              </a:spcBef>
              <a:tabLst>
                <a:tab pos="363220" algn="l"/>
              </a:tabLst>
            </a:pPr>
            <a:endParaRPr lang="en-US" dirty="0">
              <a:solidFill>
                <a:srgbClr val="6F2F9F"/>
              </a:solidFill>
              <a:latin typeface="Arial"/>
              <a:cs typeface="Arial"/>
            </a:endParaRPr>
          </a:p>
          <a:p>
            <a:pPr marL="78105">
              <a:spcBef>
                <a:spcPts val="1160"/>
              </a:spcBef>
              <a:tabLst>
                <a:tab pos="363220" algn="l"/>
              </a:tabLst>
            </a:pPr>
            <a:endParaRPr lang="en-US" dirty="0" smtClean="0">
              <a:solidFill>
                <a:srgbClr val="6F2F9F"/>
              </a:solidFill>
              <a:latin typeface="Arial"/>
              <a:cs typeface="Arial"/>
            </a:endParaRPr>
          </a:p>
          <a:p>
            <a:pPr marL="78105">
              <a:spcBef>
                <a:spcPts val="1160"/>
              </a:spcBef>
              <a:tabLst>
                <a:tab pos="363220" algn="l"/>
              </a:tabLst>
            </a:pPr>
            <a:endParaRPr lang="en-US" dirty="0">
              <a:solidFill>
                <a:srgbClr val="6F2F9F"/>
              </a:solidFill>
              <a:latin typeface="Arial"/>
              <a:cs typeface="Arial"/>
            </a:endParaRPr>
          </a:p>
          <a:p>
            <a:pPr marL="78105">
              <a:spcBef>
                <a:spcPts val="1160"/>
              </a:spcBef>
              <a:tabLst>
                <a:tab pos="363220" algn="l"/>
              </a:tabLst>
            </a:pPr>
            <a:endParaRPr lang="en-US" dirty="0" smtClean="0">
              <a:solidFill>
                <a:srgbClr val="6F2F9F"/>
              </a:solidFill>
              <a:latin typeface="Arial"/>
              <a:cs typeface="Arial"/>
            </a:endParaRPr>
          </a:p>
          <a:p>
            <a:pPr marL="78105">
              <a:spcBef>
                <a:spcPts val="1160"/>
              </a:spcBef>
              <a:tabLst>
                <a:tab pos="363220" algn="l"/>
              </a:tabLst>
            </a:pPr>
            <a:endParaRPr lang="en-US" dirty="0" smtClean="0">
              <a:solidFill>
                <a:srgbClr val="6F2F9F"/>
              </a:solidFill>
              <a:latin typeface="Arial"/>
              <a:cs typeface="Arial"/>
            </a:endParaRPr>
          </a:p>
          <a:p>
            <a:pPr marL="78105">
              <a:spcBef>
                <a:spcPts val="1160"/>
              </a:spcBef>
              <a:tabLst>
                <a:tab pos="363220" algn="l"/>
              </a:tabLst>
            </a:pPr>
            <a:endParaRPr lang="en-US" dirty="0">
              <a:solidFill>
                <a:srgbClr val="6F2F9F"/>
              </a:solidFill>
              <a:latin typeface="Arial"/>
              <a:cs typeface="Arial"/>
            </a:endParaRPr>
          </a:p>
          <a:p>
            <a:pPr marL="78105">
              <a:spcBef>
                <a:spcPts val="1160"/>
              </a:spcBef>
              <a:tabLst>
                <a:tab pos="363220" algn="l"/>
              </a:tabLst>
            </a:pP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995" y="3692684"/>
            <a:ext cx="4018915" cy="104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spcBef>
                <a:spcPts val="10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lang="en-US" b="1" spc="-35" dirty="0" smtClean="0">
                <a:solidFill>
                  <a:srgbClr val="6F2F9F"/>
                </a:solidFill>
                <a:latin typeface="Arial"/>
                <a:cs typeface="Arial"/>
              </a:rPr>
              <a:t>read(r</a:t>
            </a:r>
            <a:r>
              <a:rPr lang="en-US" b="1" spc="-35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lang="en-US" spc="-35" dirty="0">
                <a:solidFill>
                  <a:srgbClr val="6F2F9F"/>
                </a:solidFill>
                <a:latin typeface="Arial"/>
                <a:cs typeface="Arial"/>
              </a:rPr>
              <a:t>: </a:t>
            </a:r>
            <a:r>
              <a:rPr lang="en-US" dirty="0">
                <a:solidFill>
                  <a:srgbClr val="6F2F9F"/>
                </a:solidFill>
                <a:latin typeface="Arial"/>
                <a:cs typeface="Arial"/>
              </a:rPr>
              <a:t>To read the</a:t>
            </a:r>
            <a:r>
              <a:rPr lang="en-US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6F2F9F"/>
                </a:solidFill>
                <a:latin typeface="Arial"/>
                <a:cs typeface="Arial"/>
              </a:rPr>
              <a:t>file</a:t>
            </a:r>
            <a:endParaRPr lang="en-US" b="1" spc="-55" dirty="0" smtClean="0">
              <a:solidFill>
                <a:srgbClr val="6F2F9F"/>
              </a:solidFill>
              <a:latin typeface="Arial"/>
              <a:cs typeface="Arial"/>
            </a:endParaRPr>
          </a:p>
          <a:p>
            <a:pPr marL="297815" indent="-285750">
              <a:spcBef>
                <a:spcPts val="10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b="1" spc="-55" dirty="0" smtClean="0">
                <a:solidFill>
                  <a:srgbClr val="6F2F9F"/>
                </a:solidFill>
                <a:latin typeface="Arial"/>
                <a:cs typeface="Arial"/>
              </a:rPr>
              <a:t>write(w</a:t>
            </a:r>
            <a:r>
              <a:rPr b="1" spc="-55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spc="-55" dirty="0">
                <a:solidFill>
                  <a:srgbClr val="6F2F9F"/>
                </a:solidFill>
                <a:latin typeface="Arial"/>
                <a:cs typeface="Arial"/>
              </a:rPr>
              <a:t>: </a:t>
            </a:r>
            <a:r>
              <a:rPr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pc="-5" dirty="0">
                <a:solidFill>
                  <a:srgbClr val="6F2F9F"/>
                </a:solidFill>
                <a:latin typeface="Arial"/>
                <a:cs typeface="Arial"/>
              </a:rPr>
              <a:t>write </a:t>
            </a:r>
            <a:r>
              <a:rPr dirty="0">
                <a:solidFill>
                  <a:srgbClr val="6F2F9F"/>
                </a:solidFill>
                <a:latin typeface="Arial"/>
                <a:cs typeface="Arial"/>
              </a:rPr>
              <a:t>to the</a:t>
            </a:r>
            <a:r>
              <a:rPr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F2F9F"/>
                </a:solidFill>
                <a:latin typeface="Arial"/>
                <a:cs typeface="Arial"/>
              </a:rPr>
              <a:t>file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297815" indent="-285750">
              <a:spcBef>
                <a:spcPts val="151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b="1" spc="-40" dirty="0">
                <a:solidFill>
                  <a:srgbClr val="6F2F9F"/>
                </a:solidFill>
                <a:latin typeface="Arial"/>
                <a:cs typeface="Arial"/>
              </a:rPr>
              <a:t>append(a</a:t>
            </a:r>
            <a:r>
              <a:rPr spc="-40" dirty="0">
                <a:solidFill>
                  <a:srgbClr val="6F2F9F"/>
                </a:solidFill>
                <a:latin typeface="Arial"/>
                <a:cs typeface="Arial"/>
              </a:rPr>
              <a:t>): </a:t>
            </a:r>
            <a:r>
              <a:rPr dirty="0">
                <a:solidFill>
                  <a:srgbClr val="6F2F9F"/>
                </a:solidFill>
                <a:latin typeface="Arial"/>
                <a:cs typeface="Arial"/>
              </a:rPr>
              <a:t>to Write </a:t>
            </a:r>
            <a:r>
              <a:rPr spc="-5" dirty="0">
                <a:solidFill>
                  <a:srgbClr val="6F2F9F"/>
                </a:solidFill>
                <a:latin typeface="Arial"/>
                <a:cs typeface="Arial"/>
              </a:rPr>
              <a:t>at </a:t>
            </a:r>
            <a:r>
              <a:rPr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srgbClr val="6F2F9F"/>
                </a:solidFill>
                <a:latin typeface="Arial"/>
                <a:cs typeface="Arial"/>
              </a:rPr>
              <a:t>end of</a:t>
            </a:r>
            <a:r>
              <a:rPr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6F2F9F"/>
                </a:solidFill>
                <a:latin typeface="Arial"/>
                <a:cs typeface="Arial"/>
              </a:rPr>
              <a:t>file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54700" y="3340100"/>
            <a:ext cx="4784090" cy="3115310"/>
            <a:chOff x="4330700" y="3340100"/>
            <a:chExt cx="4784090" cy="3115310"/>
          </a:xfrm>
        </p:grpSpPr>
        <p:sp>
          <p:nvSpPr>
            <p:cNvPr id="6" name="object 6"/>
            <p:cNvSpPr/>
            <p:nvPr/>
          </p:nvSpPr>
          <p:spPr>
            <a:xfrm>
              <a:off x="5291327" y="4943475"/>
              <a:ext cx="1742439" cy="1397000"/>
            </a:xfrm>
            <a:custGeom>
              <a:avLst/>
              <a:gdLst/>
              <a:ahLst/>
              <a:cxnLst/>
              <a:rect l="l" t="t" r="r" b="b"/>
              <a:pathLst>
                <a:path w="1742440" h="1397000">
                  <a:moveTo>
                    <a:pt x="256032" y="0"/>
                  </a:moveTo>
                  <a:lnTo>
                    <a:pt x="0" y="208533"/>
                  </a:lnTo>
                  <a:lnTo>
                    <a:pt x="126746" y="237108"/>
                  </a:lnTo>
                  <a:lnTo>
                    <a:pt x="134480" y="272605"/>
                  </a:lnTo>
                  <a:lnTo>
                    <a:pt x="155223" y="343204"/>
                  </a:lnTo>
                  <a:lnTo>
                    <a:pt x="182799" y="413134"/>
                  </a:lnTo>
                  <a:lnTo>
                    <a:pt x="199073" y="447794"/>
                  </a:lnTo>
                  <a:lnTo>
                    <a:pt x="216966" y="482223"/>
                  </a:lnTo>
                  <a:lnTo>
                    <a:pt x="236446" y="516398"/>
                  </a:lnTo>
                  <a:lnTo>
                    <a:pt x="257485" y="550299"/>
                  </a:lnTo>
                  <a:lnTo>
                    <a:pt x="280052" y="583903"/>
                  </a:lnTo>
                  <a:lnTo>
                    <a:pt x="304117" y="617190"/>
                  </a:lnTo>
                  <a:lnTo>
                    <a:pt x="329650" y="650137"/>
                  </a:lnTo>
                  <a:lnTo>
                    <a:pt x="356621" y="682723"/>
                  </a:lnTo>
                  <a:lnTo>
                    <a:pt x="385000" y="714927"/>
                  </a:lnTo>
                  <a:lnTo>
                    <a:pt x="414758" y="746728"/>
                  </a:lnTo>
                  <a:lnTo>
                    <a:pt x="445863" y="778103"/>
                  </a:lnTo>
                  <a:lnTo>
                    <a:pt x="478287" y="809031"/>
                  </a:lnTo>
                  <a:lnTo>
                    <a:pt x="511999" y="839491"/>
                  </a:lnTo>
                  <a:lnTo>
                    <a:pt x="546969" y="869462"/>
                  </a:lnTo>
                  <a:lnTo>
                    <a:pt x="583168" y="898921"/>
                  </a:lnTo>
                  <a:lnTo>
                    <a:pt x="620565" y="927847"/>
                  </a:lnTo>
                  <a:lnTo>
                    <a:pt x="659130" y="956219"/>
                  </a:lnTo>
                  <a:lnTo>
                    <a:pt x="698833" y="984015"/>
                  </a:lnTo>
                  <a:lnTo>
                    <a:pt x="739644" y="1011214"/>
                  </a:lnTo>
                  <a:lnTo>
                    <a:pt x="781534" y="1037794"/>
                  </a:lnTo>
                  <a:lnTo>
                    <a:pt x="824472" y="1063734"/>
                  </a:lnTo>
                  <a:lnTo>
                    <a:pt x="868429" y="1089013"/>
                  </a:lnTo>
                  <a:lnTo>
                    <a:pt x="913374" y="1113607"/>
                  </a:lnTo>
                  <a:lnTo>
                    <a:pt x="959277" y="1137498"/>
                  </a:lnTo>
                  <a:lnTo>
                    <a:pt x="1006108" y="1160661"/>
                  </a:lnTo>
                  <a:lnTo>
                    <a:pt x="1053838" y="1183077"/>
                  </a:lnTo>
                  <a:lnTo>
                    <a:pt x="1102437" y="1204724"/>
                  </a:lnTo>
                  <a:lnTo>
                    <a:pt x="1151874" y="1225580"/>
                  </a:lnTo>
                  <a:lnTo>
                    <a:pt x="1202119" y="1245624"/>
                  </a:lnTo>
                  <a:lnTo>
                    <a:pt x="1253143" y="1264834"/>
                  </a:lnTo>
                  <a:lnTo>
                    <a:pt x="1304915" y="1283189"/>
                  </a:lnTo>
                  <a:lnTo>
                    <a:pt x="1357406" y="1300667"/>
                  </a:lnTo>
                  <a:lnTo>
                    <a:pt x="1410585" y="1317246"/>
                  </a:lnTo>
                  <a:lnTo>
                    <a:pt x="1464423" y="1332906"/>
                  </a:lnTo>
                  <a:lnTo>
                    <a:pt x="1518889" y="1347625"/>
                  </a:lnTo>
                  <a:lnTo>
                    <a:pt x="1573954" y="1361381"/>
                  </a:lnTo>
                  <a:lnTo>
                    <a:pt x="1629587" y="1374152"/>
                  </a:lnTo>
                  <a:lnTo>
                    <a:pt x="1685759" y="1385918"/>
                  </a:lnTo>
                  <a:lnTo>
                    <a:pt x="1742440" y="1396657"/>
                  </a:lnTo>
                  <a:lnTo>
                    <a:pt x="1685543" y="1380594"/>
                  </a:lnTo>
                  <a:lnTo>
                    <a:pt x="1629415" y="1363532"/>
                  </a:lnTo>
                  <a:lnTo>
                    <a:pt x="1574087" y="1345496"/>
                  </a:lnTo>
                  <a:lnTo>
                    <a:pt x="1519588" y="1326511"/>
                  </a:lnTo>
                  <a:lnTo>
                    <a:pt x="1465950" y="1306602"/>
                  </a:lnTo>
                  <a:lnTo>
                    <a:pt x="1413204" y="1285793"/>
                  </a:lnTo>
                  <a:lnTo>
                    <a:pt x="1361380" y="1264110"/>
                  </a:lnTo>
                  <a:lnTo>
                    <a:pt x="1310509" y="1241578"/>
                  </a:lnTo>
                  <a:lnTo>
                    <a:pt x="1260622" y="1218220"/>
                  </a:lnTo>
                  <a:lnTo>
                    <a:pt x="1211749" y="1194063"/>
                  </a:lnTo>
                  <a:lnTo>
                    <a:pt x="1163922" y="1169131"/>
                  </a:lnTo>
                  <a:lnTo>
                    <a:pt x="1117171" y="1143450"/>
                  </a:lnTo>
                  <a:lnTo>
                    <a:pt x="1071526" y="1117043"/>
                  </a:lnTo>
                  <a:lnTo>
                    <a:pt x="1027020" y="1089936"/>
                  </a:lnTo>
                  <a:lnTo>
                    <a:pt x="983681" y="1062154"/>
                  </a:lnTo>
                  <a:lnTo>
                    <a:pt x="941542" y="1033722"/>
                  </a:lnTo>
                  <a:lnTo>
                    <a:pt x="900632" y="1004664"/>
                  </a:lnTo>
                  <a:lnTo>
                    <a:pt x="860984" y="975007"/>
                  </a:lnTo>
                  <a:lnTo>
                    <a:pt x="822626" y="944773"/>
                  </a:lnTo>
                  <a:lnTo>
                    <a:pt x="785591" y="913989"/>
                  </a:lnTo>
                  <a:lnTo>
                    <a:pt x="749909" y="882680"/>
                  </a:lnTo>
                  <a:lnTo>
                    <a:pt x="715610" y="850869"/>
                  </a:lnTo>
                  <a:lnTo>
                    <a:pt x="682726" y="818583"/>
                  </a:lnTo>
                  <a:lnTo>
                    <a:pt x="651287" y="785846"/>
                  </a:lnTo>
                  <a:lnTo>
                    <a:pt x="621324" y="752683"/>
                  </a:lnTo>
                  <a:lnTo>
                    <a:pt x="592867" y="719118"/>
                  </a:lnTo>
                  <a:lnTo>
                    <a:pt x="565948" y="685178"/>
                  </a:lnTo>
                  <a:lnTo>
                    <a:pt x="540598" y="650886"/>
                  </a:lnTo>
                  <a:lnTo>
                    <a:pt x="516846" y="616268"/>
                  </a:lnTo>
                  <a:lnTo>
                    <a:pt x="494724" y="581349"/>
                  </a:lnTo>
                  <a:lnTo>
                    <a:pt x="474263" y="546153"/>
                  </a:lnTo>
                  <a:lnTo>
                    <a:pt x="455492" y="510705"/>
                  </a:lnTo>
                  <a:lnTo>
                    <a:pt x="438444" y="475031"/>
                  </a:lnTo>
                  <a:lnTo>
                    <a:pt x="423149" y="439155"/>
                  </a:lnTo>
                  <a:lnTo>
                    <a:pt x="409637" y="403102"/>
                  </a:lnTo>
                  <a:lnTo>
                    <a:pt x="388087" y="330565"/>
                  </a:lnTo>
                  <a:lnTo>
                    <a:pt x="380111" y="294131"/>
                  </a:lnTo>
                  <a:lnTo>
                    <a:pt x="506857" y="322706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906514" y="5686513"/>
              <a:ext cx="2195830" cy="756285"/>
            </a:xfrm>
            <a:custGeom>
              <a:avLst/>
              <a:gdLst/>
              <a:ahLst/>
              <a:cxnLst/>
              <a:rect l="l" t="t" r="r" b="b"/>
              <a:pathLst>
                <a:path w="2195829" h="756285">
                  <a:moveTo>
                    <a:pt x="1942083" y="0"/>
                  </a:moveTo>
                  <a:lnTo>
                    <a:pt x="1922511" y="68511"/>
                  </a:lnTo>
                  <a:lnTo>
                    <a:pt x="1895482" y="134025"/>
                  </a:lnTo>
                  <a:lnTo>
                    <a:pt x="1861286" y="196449"/>
                  </a:lnTo>
                  <a:lnTo>
                    <a:pt x="1820212" y="255689"/>
                  </a:lnTo>
                  <a:lnTo>
                    <a:pt x="1772550" y="311652"/>
                  </a:lnTo>
                  <a:lnTo>
                    <a:pt x="1718589" y="364243"/>
                  </a:lnTo>
                  <a:lnTo>
                    <a:pt x="1689337" y="389246"/>
                  </a:lnTo>
                  <a:lnTo>
                    <a:pt x="1658619" y="413371"/>
                  </a:lnTo>
                  <a:lnTo>
                    <a:pt x="1626470" y="436606"/>
                  </a:lnTo>
                  <a:lnTo>
                    <a:pt x="1592928" y="458940"/>
                  </a:lnTo>
                  <a:lnTo>
                    <a:pt x="1558027" y="480361"/>
                  </a:lnTo>
                  <a:lnTo>
                    <a:pt x="1521806" y="500858"/>
                  </a:lnTo>
                  <a:lnTo>
                    <a:pt x="1484298" y="520418"/>
                  </a:lnTo>
                  <a:lnTo>
                    <a:pt x="1445542" y="539030"/>
                  </a:lnTo>
                  <a:lnTo>
                    <a:pt x="1405572" y="556683"/>
                  </a:lnTo>
                  <a:lnTo>
                    <a:pt x="1364426" y="573365"/>
                  </a:lnTo>
                  <a:lnTo>
                    <a:pt x="1322138" y="589063"/>
                  </a:lnTo>
                  <a:lnTo>
                    <a:pt x="1278747" y="603767"/>
                  </a:lnTo>
                  <a:lnTo>
                    <a:pt x="1234286" y="617464"/>
                  </a:lnTo>
                  <a:lnTo>
                    <a:pt x="1188794" y="630144"/>
                  </a:lnTo>
                  <a:lnTo>
                    <a:pt x="1142305" y="641793"/>
                  </a:lnTo>
                  <a:lnTo>
                    <a:pt x="1094857" y="652402"/>
                  </a:lnTo>
                  <a:lnTo>
                    <a:pt x="1046484" y="661957"/>
                  </a:lnTo>
                  <a:lnTo>
                    <a:pt x="997225" y="670447"/>
                  </a:lnTo>
                  <a:lnTo>
                    <a:pt x="947113" y="677861"/>
                  </a:lnTo>
                  <a:lnTo>
                    <a:pt x="896187" y="684186"/>
                  </a:lnTo>
                  <a:lnTo>
                    <a:pt x="844481" y="689412"/>
                  </a:lnTo>
                  <a:lnTo>
                    <a:pt x="792033" y="693526"/>
                  </a:lnTo>
                  <a:lnTo>
                    <a:pt x="738877" y="696517"/>
                  </a:lnTo>
                  <a:lnTo>
                    <a:pt x="685051" y="698372"/>
                  </a:lnTo>
                  <a:lnTo>
                    <a:pt x="630591" y="699082"/>
                  </a:lnTo>
                  <a:lnTo>
                    <a:pt x="575533" y="698633"/>
                  </a:lnTo>
                  <a:lnTo>
                    <a:pt x="519912" y="697013"/>
                  </a:lnTo>
                  <a:lnTo>
                    <a:pt x="463765" y="694213"/>
                  </a:lnTo>
                  <a:lnTo>
                    <a:pt x="407129" y="690218"/>
                  </a:lnTo>
                  <a:lnTo>
                    <a:pt x="350039" y="685019"/>
                  </a:lnTo>
                  <a:lnTo>
                    <a:pt x="292532" y="678603"/>
                  </a:lnTo>
                  <a:lnTo>
                    <a:pt x="234643" y="670959"/>
                  </a:lnTo>
                  <a:lnTo>
                    <a:pt x="176409" y="662074"/>
                  </a:lnTo>
                  <a:lnTo>
                    <a:pt x="117867" y="651937"/>
                  </a:lnTo>
                  <a:lnTo>
                    <a:pt x="59051" y="640537"/>
                  </a:lnTo>
                  <a:lnTo>
                    <a:pt x="0" y="627862"/>
                  </a:lnTo>
                  <a:lnTo>
                    <a:pt x="253364" y="684910"/>
                  </a:lnTo>
                  <a:lnTo>
                    <a:pt x="312424" y="697586"/>
                  </a:lnTo>
                  <a:lnTo>
                    <a:pt x="371246" y="708986"/>
                  </a:lnTo>
                  <a:lnTo>
                    <a:pt x="429795" y="719122"/>
                  </a:lnTo>
                  <a:lnTo>
                    <a:pt x="488035" y="728007"/>
                  </a:lnTo>
                  <a:lnTo>
                    <a:pt x="545929" y="735651"/>
                  </a:lnTo>
                  <a:lnTo>
                    <a:pt x="603440" y="742068"/>
                  </a:lnTo>
                  <a:lnTo>
                    <a:pt x="660534" y="747267"/>
                  </a:lnTo>
                  <a:lnTo>
                    <a:pt x="717174" y="751261"/>
                  </a:lnTo>
                  <a:lnTo>
                    <a:pt x="773324" y="754062"/>
                  </a:lnTo>
                  <a:lnTo>
                    <a:pt x="828947" y="755681"/>
                  </a:lnTo>
                  <a:lnTo>
                    <a:pt x="884008" y="756130"/>
                  </a:lnTo>
                  <a:lnTo>
                    <a:pt x="938470" y="755421"/>
                  </a:lnTo>
                  <a:lnTo>
                    <a:pt x="992297" y="753565"/>
                  </a:lnTo>
                  <a:lnTo>
                    <a:pt x="1045453" y="750574"/>
                  </a:lnTo>
                  <a:lnTo>
                    <a:pt x="1097902" y="746460"/>
                  </a:lnTo>
                  <a:lnTo>
                    <a:pt x="1149608" y="741235"/>
                  </a:lnTo>
                  <a:lnTo>
                    <a:pt x="1200535" y="734909"/>
                  </a:lnTo>
                  <a:lnTo>
                    <a:pt x="1250645" y="727495"/>
                  </a:lnTo>
                  <a:lnTo>
                    <a:pt x="1299904" y="719005"/>
                  </a:lnTo>
                  <a:lnTo>
                    <a:pt x="1348276" y="709450"/>
                  </a:lnTo>
                  <a:lnTo>
                    <a:pt x="1395723" y="698842"/>
                  </a:lnTo>
                  <a:lnTo>
                    <a:pt x="1442210" y="687192"/>
                  </a:lnTo>
                  <a:lnTo>
                    <a:pt x="1487701" y="674513"/>
                  </a:lnTo>
                  <a:lnTo>
                    <a:pt x="1532159" y="660815"/>
                  </a:lnTo>
                  <a:lnTo>
                    <a:pt x="1575549" y="646112"/>
                  </a:lnTo>
                  <a:lnTo>
                    <a:pt x="1617834" y="630413"/>
                  </a:lnTo>
                  <a:lnTo>
                    <a:pt x="1658978" y="613732"/>
                  </a:lnTo>
                  <a:lnTo>
                    <a:pt x="1698945" y="596079"/>
                  </a:lnTo>
                  <a:lnTo>
                    <a:pt x="1737699" y="577466"/>
                  </a:lnTo>
                  <a:lnTo>
                    <a:pt x="1775204" y="557906"/>
                  </a:lnTo>
                  <a:lnTo>
                    <a:pt x="1811423" y="537409"/>
                  </a:lnTo>
                  <a:lnTo>
                    <a:pt x="1846321" y="515988"/>
                  </a:lnTo>
                  <a:lnTo>
                    <a:pt x="1879861" y="493654"/>
                  </a:lnTo>
                  <a:lnTo>
                    <a:pt x="1912007" y="470419"/>
                  </a:lnTo>
                  <a:lnTo>
                    <a:pt x="1942722" y="446294"/>
                  </a:lnTo>
                  <a:lnTo>
                    <a:pt x="1971972" y="421292"/>
                  </a:lnTo>
                  <a:lnTo>
                    <a:pt x="2025928" y="368700"/>
                  </a:lnTo>
                  <a:lnTo>
                    <a:pt x="2073586" y="312738"/>
                  </a:lnTo>
                  <a:lnTo>
                    <a:pt x="2114656" y="253498"/>
                  </a:lnTo>
                  <a:lnTo>
                    <a:pt x="2148849" y="191074"/>
                  </a:lnTo>
                  <a:lnTo>
                    <a:pt x="2175877" y="125559"/>
                  </a:lnTo>
                  <a:lnTo>
                    <a:pt x="2195449" y="57048"/>
                  </a:lnTo>
                  <a:lnTo>
                    <a:pt x="1942083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291327" y="4943475"/>
              <a:ext cx="3810635" cy="1499235"/>
            </a:xfrm>
            <a:custGeom>
              <a:avLst/>
              <a:gdLst/>
              <a:ahLst/>
              <a:cxnLst/>
              <a:rect l="l" t="t" r="r" b="b"/>
              <a:pathLst>
                <a:path w="3810634" h="1499235">
                  <a:moveTo>
                    <a:pt x="1742440" y="1396657"/>
                  </a:moveTo>
                  <a:lnTo>
                    <a:pt x="1685543" y="1380594"/>
                  </a:lnTo>
                  <a:lnTo>
                    <a:pt x="1629415" y="1363532"/>
                  </a:lnTo>
                  <a:lnTo>
                    <a:pt x="1574087" y="1345496"/>
                  </a:lnTo>
                  <a:lnTo>
                    <a:pt x="1519588" y="1326511"/>
                  </a:lnTo>
                  <a:lnTo>
                    <a:pt x="1465950" y="1306602"/>
                  </a:lnTo>
                  <a:lnTo>
                    <a:pt x="1413204" y="1285793"/>
                  </a:lnTo>
                  <a:lnTo>
                    <a:pt x="1361380" y="1264110"/>
                  </a:lnTo>
                  <a:lnTo>
                    <a:pt x="1310509" y="1241578"/>
                  </a:lnTo>
                  <a:lnTo>
                    <a:pt x="1260622" y="1218220"/>
                  </a:lnTo>
                  <a:lnTo>
                    <a:pt x="1211749" y="1194063"/>
                  </a:lnTo>
                  <a:lnTo>
                    <a:pt x="1163922" y="1169131"/>
                  </a:lnTo>
                  <a:lnTo>
                    <a:pt x="1117171" y="1143450"/>
                  </a:lnTo>
                  <a:lnTo>
                    <a:pt x="1071526" y="1117043"/>
                  </a:lnTo>
                  <a:lnTo>
                    <a:pt x="1027020" y="1089936"/>
                  </a:lnTo>
                  <a:lnTo>
                    <a:pt x="983681" y="1062154"/>
                  </a:lnTo>
                  <a:lnTo>
                    <a:pt x="941542" y="1033722"/>
                  </a:lnTo>
                  <a:lnTo>
                    <a:pt x="900632" y="1004664"/>
                  </a:lnTo>
                  <a:lnTo>
                    <a:pt x="860984" y="975007"/>
                  </a:lnTo>
                  <a:lnTo>
                    <a:pt x="822626" y="944773"/>
                  </a:lnTo>
                  <a:lnTo>
                    <a:pt x="785591" y="913989"/>
                  </a:lnTo>
                  <a:lnTo>
                    <a:pt x="749909" y="882680"/>
                  </a:lnTo>
                  <a:lnTo>
                    <a:pt x="715610" y="850869"/>
                  </a:lnTo>
                  <a:lnTo>
                    <a:pt x="682726" y="818583"/>
                  </a:lnTo>
                  <a:lnTo>
                    <a:pt x="651287" y="785846"/>
                  </a:lnTo>
                  <a:lnTo>
                    <a:pt x="621324" y="752683"/>
                  </a:lnTo>
                  <a:lnTo>
                    <a:pt x="592867" y="719118"/>
                  </a:lnTo>
                  <a:lnTo>
                    <a:pt x="565948" y="685178"/>
                  </a:lnTo>
                  <a:lnTo>
                    <a:pt x="540598" y="650886"/>
                  </a:lnTo>
                  <a:lnTo>
                    <a:pt x="516846" y="616268"/>
                  </a:lnTo>
                  <a:lnTo>
                    <a:pt x="494724" y="581349"/>
                  </a:lnTo>
                  <a:lnTo>
                    <a:pt x="474263" y="546153"/>
                  </a:lnTo>
                  <a:lnTo>
                    <a:pt x="455492" y="510705"/>
                  </a:lnTo>
                  <a:lnTo>
                    <a:pt x="438444" y="475031"/>
                  </a:lnTo>
                  <a:lnTo>
                    <a:pt x="423149" y="439155"/>
                  </a:lnTo>
                  <a:lnTo>
                    <a:pt x="409637" y="403102"/>
                  </a:lnTo>
                  <a:lnTo>
                    <a:pt x="388087" y="330565"/>
                  </a:lnTo>
                  <a:lnTo>
                    <a:pt x="380111" y="294131"/>
                  </a:lnTo>
                  <a:lnTo>
                    <a:pt x="506857" y="322706"/>
                  </a:lnTo>
                  <a:lnTo>
                    <a:pt x="256032" y="0"/>
                  </a:lnTo>
                  <a:lnTo>
                    <a:pt x="0" y="208533"/>
                  </a:lnTo>
                  <a:lnTo>
                    <a:pt x="126746" y="237108"/>
                  </a:lnTo>
                  <a:lnTo>
                    <a:pt x="134587" y="273026"/>
                  </a:lnTo>
                  <a:lnTo>
                    <a:pt x="155693" y="344499"/>
                  </a:lnTo>
                  <a:lnTo>
                    <a:pt x="183825" y="415335"/>
                  </a:lnTo>
                  <a:lnTo>
                    <a:pt x="200450" y="450456"/>
                  </a:lnTo>
                  <a:lnTo>
                    <a:pt x="218741" y="485349"/>
                  </a:lnTo>
                  <a:lnTo>
                    <a:pt x="238667" y="519990"/>
                  </a:lnTo>
                  <a:lnTo>
                    <a:pt x="260198" y="554357"/>
                  </a:lnTo>
                  <a:lnTo>
                    <a:pt x="283304" y="588426"/>
                  </a:lnTo>
                  <a:lnTo>
                    <a:pt x="307955" y="622174"/>
                  </a:lnTo>
                  <a:lnTo>
                    <a:pt x="334119" y="655578"/>
                  </a:lnTo>
                  <a:lnTo>
                    <a:pt x="361767" y="688615"/>
                  </a:lnTo>
                  <a:lnTo>
                    <a:pt x="390869" y="721261"/>
                  </a:lnTo>
                  <a:lnTo>
                    <a:pt x="421394" y="753495"/>
                  </a:lnTo>
                  <a:lnTo>
                    <a:pt x="453311" y="785292"/>
                  </a:lnTo>
                  <a:lnTo>
                    <a:pt x="486591" y="816630"/>
                  </a:lnTo>
                  <a:lnTo>
                    <a:pt x="521203" y="847486"/>
                  </a:lnTo>
                  <a:lnTo>
                    <a:pt x="557117" y="877836"/>
                  </a:lnTo>
                  <a:lnTo>
                    <a:pt x="594302" y="907657"/>
                  </a:lnTo>
                  <a:lnTo>
                    <a:pt x="632728" y="936927"/>
                  </a:lnTo>
                  <a:lnTo>
                    <a:pt x="672365" y="965622"/>
                  </a:lnTo>
                  <a:lnTo>
                    <a:pt x="713183" y="993718"/>
                  </a:lnTo>
                  <a:lnTo>
                    <a:pt x="755151" y="1021194"/>
                  </a:lnTo>
                  <a:lnTo>
                    <a:pt x="798238" y="1048026"/>
                  </a:lnTo>
                  <a:lnTo>
                    <a:pt x="842415" y="1074191"/>
                  </a:lnTo>
                  <a:lnTo>
                    <a:pt x="887651" y="1099665"/>
                  </a:lnTo>
                  <a:lnTo>
                    <a:pt x="933916" y="1124426"/>
                  </a:lnTo>
                  <a:lnTo>
                    <a:pt x="981180" y="1148451"/>
                  </a:lnTo>
                  <a:lnTo>
                    <a:pt x="1029411" y="1171716"/>
                  </a:lnTo>
                  <a:lnTo>
                    <a:pt x="1078581" y="1194198"/>
                  </a:lnTo>
                  <a:lnTo>
                    <a:pt x="1128658" y="1215875"/>
                  </a:lnTo>
                  <a:lnTo>
                    <a:pt x="1179612" y="1236723"/>
                  </a:lnTo>
                  <a:lnTo>
                    <a:pt x="1231413" y="1256719"/>
                  </a:lnTo>
                  <a:lnTo>
                    <a:pt x="1284031" y="1275841"/>
                  </a:lnTo>
                  <a:lnTo>
                    <a:pt x="1337435" y="1294064"/>
                  </a:lnTo>
                  <a:lnTo>
                    <a:pt x="1391594" y="1311366"/>
                  </a:lnTo>
                  <a:lnTo>
                    <a:pt x="1446480" y="1327724"/>
                  </a:lnTo>
                  <a:lnTo>
                    <a:pt x="1502060" y="1343114"/>
                  </a:lnTo>
                  <a:lnTo>
                    <a:pt x="1558306" y="1357514"/>
                  </a:lnTo>
                  <a:lnTo>
                    <a:pt x="1615186" y="1370901"/>
                  </a:lnTo>
                  <a:lnTo>
                    <a:pt x="1868551" y="1427949"/>
                  </a:lnTo>
                  <a:lnTo>
                    <a:pt x="1927610" y="1440625"/>
                  </a:lnTo>
                  <a:lnTo>
                    <a:pt x="1986432" y="1452025"/>
                  </a:lnTo>
                  <a:lnTo>
                    <a:pt x="2044981" y="1462161"/>
                  </a:lnTo>
                  <a:lnTo>
                    <a:pt x="2103221" y="1471046"/>
                  </a:lnTo>
                  <a:lnTo>
                    <a:pt x="2161115" y="1478690"/>
                  </a:lnTo>
                  <a:lnTo>
                    <a:pt x="2218626" y="1485106"/>
                  </a:lnTo>
                  <a:lnTo>
                    <a:pt x="2275720" y="1490306"/>
                  </a:lnTo>
                  <a:lnTo>
                    <a:pt x="2332360" y="1494300"/>
                  </a:lnTo>
                  <a:lnTo>
                    <a:pt x="2388510" y="1497101"/>
                  </a:lnTo>
                  <a:lnTo>
                    <a:pt x="2444133" y="1498720"/>
                  </a:lnTo>
                  <a:lnTo>
                    <a:pt x="2499194" y="1499169"/>
                  </a:lnTo>
                  <a:lnTo>
                    <a:pt x="2553656" y="1498460"/>
                  </a:lnTo>
                  <a:lnTo>
                    <a:pt x="2607483" y="1496604"/>
                  </a:lnTo>
                  <a:lnTo>
                    <a:pt x="2660639" y="1493613"/>
                  </a:lnTo>
                  <a:lnTo>
                    <a:pt x="2713088" y="1489499"/>
                  </a:lnTo>
                  <a:lnTo>
                    <a:pt x="2764794" y="1484273"/>
                  </a:lnTo>
                  <a:lnTo>
                    <a:pt x="2815721" y="1477948"/>
                  </a:lnTo>
                  <a:lnTo>
                    <a:pt x="2865831" y="1470534"/>
                  </a:lnTo>
                  <a:lnTo>
                    <a:pt x="2915090" y="1462044"/>
                  </a:lnTo>
                  <a:lnTo>
                    <a:pt x="2963462" y="1452489"/>
                  </a:lnTo>
                  <a:lnTo>
                    <a:pt x="3010909" y="1441881"/>
                  </a:lnTo>
                  <a:lnTo>
                    <a:pt x="3057396" y="1430231"/>
                  </a:lnTo>
                  <a:lnTo>
                    <a:pt x="3102887" y="1417552"/>
                  </a:lnTo>
                  <a:lnTo>
                    <a:pt x="3147345" y="1403854"/>
                  </a:lnTo>
                  <a:lnTo>
                    <a:pt x="3190735" y="1389151"/>
                  </a:lnTo>
                  <a:lnTo>
                    <a:pt x="3233020" y="1373452"/>
                  </a:lnTo>
                  <a:lnTo>
                    <a:pt x="3274164" y="1356771"/>
                  </a:lnTo>
                  <a:lnTo>
                    <a:pt x="3314131" y="1339118"/>
                  </a:lnTo>
                  <a:lnTo>
                    <a:pt x="3352885" y="1320505"/>
                  </a:lnTo>
                  <a:lnTo>
                    <a:pt x="3390390" y="1300945"/>
                  </a:lnTo>
                  <a:lnTo>
                    <a:pt x="3426609" y="1280448"/>
                  </a:lnTo>
                  <a:lnTo>
                    <a:pt x="3461507" y="1259027"/>
                  </a:lnTo>
                  <a:lnTo>
                    <a:pt x="3495047" y="1236693"/>
                  </a:lnTo>
                  <a:lnTo>
                    <a:pt x="3527193" y="1213458"/>
                  </a:lnTo>
                  <a:lnTo>
                    <a:pt x="3557908" y="1189333"/>
                  </a:lnTo>
                  <a:lnTo>
                    <a:pt x="3587158" y="1164331"/>
                  </a:lnTo>
                  <a:lnTo>
                    <a:pt x="3641114" y="1111739"/>
                  </a:lnTo>
                  <a:lnTo>
                    <a:pt x="3688772" y="1055776"/>
                  </a:lnTo>
                  <a:lnTo>
                    <a:pt x="3729842" y="996536"/>
                  </a:lnTo>
                  <a:lnTo>
                    <a:pt x="3764035" y="934112"/>
                  </a:lnTo>
                  <a:lnTo>
                    <a:pt x="3791063" y="868598"/>
                  </a:lnTo>
                  <a:lnTo>
                    <a:pt x="3810635" y="800087"/>
                  </a:lnTo>
                  <a:lnTo>
                    <a:pt x="3557270" y="743038"/>
                  </a:lnTo>
                  <a:lnTo>
                    <a:pt x="3548433" y="777663"/>
                  </a:lnTo>
                  <a:lnTo>
                    <a:pt x="3537697" y="811550"/>
                  </a:lnTo>
                  <a:lnTo>
                    <a:pt x="3510668" y="877064"/>
                  </a:lnTo>
                  <a:lnTo>
                    <a:pt x="3476472" y="939488"/>
                  </a:lnTo>
                  <a:lnTo>
                    <a:pt x="3435398" y="998728"/>
                  </a:lnTo>
                  <a:lnTo>
                    <a:pt x="3387736" y="1054691"/>
                  </a:lnTo>
                  <a:lnTo>
                    <a:pt x="3333775" y="1107282"/>
                  </a:lnTo>
                  <a:lnTo>
                    <a:pt x="3304523" y="1132285"/>
                  </a:lnTo>
                  <a:lnTo>
                    <a:pt x="3273805" y="1156410"/>
                  </a:lnTo>
                  <a:lnTo>
                    <a:pt x="3241656" y="1179645"/>
                  </a:lnTo>
                  <a:lnTo>
                    <a:pt x="3208114" y="1201979"/>
                  </a:lnTo>
                  <a:lnTo>
                    <a:pt x="3173213" y="1223400"/>
                  </a:lnTo>
                  <a:lnTo>
                    <a:pt x="3136992" y="1243897"/>
                  </a:lnTo>
                  <a:lnTo>
                    <a:pt x="3099484" y="1263457"/>
                  </a:lnTo>
                  <a:lnTo>
                    <a:pt x="3060728" y="1282069"/>
                  </a:lnTo>
                  <a:lnTo>
                    <a:pt x="3020758" y="1299722"/>
                  </a:lnTo>
                  <a:lnTo>
                    <a:pt x="2979612" y="1316404"/>
                  </a:lnTo>
                  <a:lnTo>
                    <a:pt x="2937324" y="1332102"/>
                  </a:lnTo>
                  <a:lnTo>
                    <a:pt x="2893933" y="1346806"/>
                  </a:lnTo>
                  <a:lnTo>
                    <a:pt x="2849472" y="1360503"/>
                  </a:lnTo>
                  <a:lnTo>
                    <a:pt x="2803980" y="1373183"/>
                  </a:lnTo>
                  <a:lnTo>
                    <a:pt x="2757491" y="1384832"/>
                  </a:lnTo>
                  <a:lnTo>
                    <a:pt x="2710043" y="1395441"/>
                  </a:lnTo>
                  <a:lnTo>
                    <a:pt x="2661670" y="1404996"/>
                  </a:lnTo>
                  <a:lnTo>
                    <a:pt x="2612411" y="1413486"/>
                  </a:lnTo>
                  <a:lnTo>
                    <a:pt x="2562299" y="1420900"/>
                  </a:lnTo>
                  <a:lnTo>
                    <a:pt x="2511373" y="1427225"/>
                  </a:lnTo>
                  <a:lnTo>
                    <a:pt x="2459667" y="1432451"/>
                  </a:lnTo>
                  <a:lnTo>
                    <a:pt x="2407219" y="1436565"/>
                  </a:lnTo>
                  <a:lnTo>
                    <a:pt x="2354063" y="1439556"/>
                  </a:lnTo>
                  <a:lnTo>
                    <a:pt x="2300237" y="1441411"/>
                  </a:lnTo>
                  <a:lnTo>
                    <a:pt x="2245777" y="1442121"/>
                  </a:lnTo>
                  <a:lnTo>
                    <a:pt x="2190719" y="1441672"/>
                  </a:lnTo>
                  <a:lnTo>
                    <a:pt x="2135098" y="1440052"/>
                  </a:lnTo>
                  <a:lnTo>
                    <a:pt x="2078951" y="1437252"/>
                  </a:lnTo>
                  <a:lnTo>
                    <a:pt x="2022315" y="1433257"/>
                  </a:lnTo>
                  <a:lnTo>
                    <a:pt x="1965225" y="1428058"/>
                  </a:lnTo>
                  <a:lnTo>
                    <a:pt x="1907718" y="1421642"/>
                  </a:lnTo>
                  <a:lnTo>
                    <a:pt x="1849829" y="1413997"/>
                  </a:lnTo>
                  <a:lnTo>
                    <a:pt x="1791595" y="1405113"/>
                  </a:lnTo>
                  <a:lnTo>
                    <a:pt x="1733053" y="1394976"/>
                  </a:lnTo>
                  <a:lnTo>
                    <a:pt x="1674237" y="1383576"/>
                  </a:lnTo>
                  <a:lnTo>
                    <a:pt x="1615186" y="1370901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43400" y="3352800"/>
              <a:ext cx="1059815" cy="2174240"/>
            </a:xfrm>
            <a:custGeom>
              <a:avLst/>
              <a:gdLst/>
              <a:ahLst/>
              <a:cxnLst/>
              <a:rect l="l" t="t" r="r" b="b"/>
              <a:pathLst>
                <a:path w="1059814" h="2174240">
                  <a:moveTo>
                    <a:pt x="529971" y="0"/>
                  </a:moveTo>
                  <a:lnTo>
                    <a:pt x="472217" y="2125"/>
                  </a:lnTo>
                  <a:lnTo>
                    <a:pt x="416267" y="8355"/>
                  </a:lnTo>
                  <a:lnTo>
                    <a:pt x="362443" y="18467"/>
                  </a:lnTo>
                  <a:lnTo>
                    <a:pt x="311069" y="32242"/>
                  </a:lnTo>
                  <a:lnTo>
                    <a:pt x="262466" y="49459"/>
                  </a:lnTo>
                  <a:lnTo>
                    <a:pt x="216959" y="69896"/>
                  </a:lnTo>
                  <a:lnTo>
                    <a:pt x="174871" y="93333"/>
                  </a:lnTo>
                  <a:lnTo>
                    <a:pt x="136524" y="119550"/>
                  </a:lnTo>
                  <a:lnTo>
                    <a:pt x="102242" y="148324"/>
                  </a:lnTo>
                  <a:lnTo>
                    <a:pt x="72347" y="179436"/>
                  </a:lnTo>
                  <a:lnTo>
                    <a:pt x="47164" y="212665"/>
                  </a:lnTo>
                  <a:lnTo>
                    <a:pt x="27014" y="247790"/>
                  </a:lnTo>
                  <a:lnTo>
                    <a:pt x="12221" y="284589"/>
                  </a:lnTo>
                  <a:lnTo>
                    <a:pt x="3109" y="322843"/>
                  </a:lnTo>
                  <a:lnTo>
                    <a:pt x="0" y="362331"/>
                  </a:lnTo>
                  <a:lnTo>
                    <a:pt x="0" y="1811655"/>
                  </a:lnTo>
                  <a:lnTo>
                    <a:pt x="3109" y="1851142"/>
                  </a:lnTo>
                  <a:lnTo>
                    <a:pt x="12221" y="1889396"/>
                  </a:lnTo>
                  <a:lnTo>
                    <a:pt x="27014" y="1926195"/>
                  </a:lnTo>
                  <a:lnTo>
                    <a:pt x="47164" y="1961320"/>
                  </a:lnTo>
                  <a:lnTo>
                    <a:pt x="72347" y="1994549"/>
                  </a:lnTo>
                  <a:lnTo>
                    <a:pt x="102242" y="2025661"/>
                  </a:lnTo>
                  <a:lnTo>
                    <a:pt x="136524" y="2054435"/>
                  </a:lnTo>
                  <a:lnTo>
                    <a:pt x="174871" y="2080652"/>
                  </a:lnTo>
                  <a:lnTo>
                    <a:pt x="216959" y="2104089"/>
                  </a:lnTo>
                  <a:lnTo>
                    <a:pt x="262466" y="2124526"/>
                  </a:lnTo>
                  <a:lnTo>
                    <a:pt x="311069" y="2141743"/>
                  </a:lnTo>
                  <a:lnTo>
                    <a:pt x="362443" y="2155518"/>
                  </a:lnTo>
                  <a:lnTo>
                    <a:pt x="416267" y="2165630"/>
                  </a:lnTo>
                  <a:lnTo>
                    <a:pt x="472217" y="2171860"/>
                  </a:lnTo>
                  <a:lnTo>
                    <a:pt x="529971" y="2173986"/>
                  </a:lnTo>
                  <a:lnTo>
                    <a:pt x="587700" y="2171860"/>
                  </a:lnTo>
                  <a:lnTo>
                    <a:pt x="643629" y="2165630"/>
                  </a:lnTo>
                  <a:lnTo>
                    <a:pt x="697436" y="2155518"/>
                  </a:lnTo>
                  <a:lnTo>
                    <a:pt x="748796" y="2141743"/>
                  </a:lnTo>
                  <a:lnTo>
                    <a:pt x="797385" y="2124526"/>
                  </a:lnTo>
                  <a:lnTo>
                    <a:pt x="842882" y="2104089"/>
                  </a:lnTo>
                  <a:lnTo>
                    <a:pt x="884963" y="2080652"/>
                  </a:lnTo>
                  <a:lnTo>
                    <a:pt x="923303" y="2054435"/>
                  </a:lnTo>
                  <a:lnTo>
                    <a:pt x="957581" y="2025661"/>
                  </a:lnTo>
                  <a:lnTo>
                    <a:pt x="987472" y="1994549"/>
                  </a:lnTo>
                  <a:lnTo>
                    <a:pt x="1012653" y="1961320"/>
                  </a:lnTo>
                  <a:lnTo>
                    <a:pt x="1032801" y="1926195"/>
                  </a:lnTo>
                  <a:lnTo>
                    <a:pt x="1047593" y="1889396"/>
                  </a:lnTo>
                  <a:lnTo>
                    <a:pt x="1056705" y="1851142"/>
                  </a:lnTo>
                  <a:lnTo>
                    <a:pt x="1059814" y="1811655"/>
                  </a:lnTo>
                  <a:lnTo>
                    <a:pt x="1059814" y="362331"/>
                  </a:lnTo>
                  <a:lnTo>
                    <a:pt x="1056705" y="322843"/>
                  </a:lnTo>
                  <a:lnTo>
                    <a:pt x="1047593" y="284589"/>
                  </a:lnTo>
                  <a:lnTo>
                    <a:pt x="1032801" y="247790"/>
                  </a:lnTo>
                  <a:lnTo>
                    <a:pt x="1012653" y="212665"/>
                  </a:lnTo>
                  <a:lnTo>
                    <a:pt x="987472" y="179436"/>
                  </a:lnTo>
                  <a:lnTo>
                    <a:pt x="957581" y="148324"/>
                  </a:lnTo>
                  <a:lnTo>
                    <a:pt x="923303" y="119550"/>
                  </a:lnTo>
                  <a:lnTo>
                    <a:pt x="884963" y="93333"/>
                  </a:lnTo>
                  <a:lnTo>
                    <a:pt x="842882" y="69896"/>
                  </a:lnTo>
                  <a:lnTo>
                    <a:pt x="797385" y="49459"/>
                  </a:lnTo>
                  <a:lnTo>
                    <a:pt x="748796" y="32242"/>
                  </a:lnTo>
                  <a:lnTo>
                    <a:pt x="697436" y="18467"/>
                  </a:lnTo>
                  <a:lnTo>
                    <a:pt x="643629" y="8355"/>
                  </a:lnTo>
                  <a:lnTo>
                    <a:pt x="587700" y="2125"/>
                  </a:lnTo>
                  <a:lnTo>
                    <a:pt x="52997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43400" y="3352800"/>
              <a:ext cx="1059815" cy="2174240"/>
            </a:xfrm>
            <a:custGeom>
              <a:avLst/>
              <a:gdLst/>
              <a:ahLst/>
              <a:cxnLst/>
              <a:rect l="l" t="t" r="r" b="b"/>
              <a:pathLst>
                <a:path w="1059814" h="2174240">
                  <a:moveTo>
                    <a:pt x="1059814" y="362331"/>
                  </a:moveTo>
                  <a:lnTo>
                    <a:pt x="1056705" y="401818"/>
                  </a:lnTo>
                  <a:lnTo>
                    <a:pt x="1047593" y="440072"/>
                  </a:lnTo>
                  <a:lnTo>
                    <a:pt x="1032801" y="476871"/>
                  </a:lnTo>
                  <a:lnTo>
                    <a:pt x="1012653" y="511996"/>
                  </a:lnTo>
                  <a:lnTo>
                    <a:pt x="987472" y="545225"/>
                  </a:lnTo>
                  <a:lnTo>
                    <a:pt x="957581" y="576337"/>
                  </a:lnTo>
                  <a:lnTo>
                    <a:pt x="923303" y="605111"/>
                  </a:lnTo>
                  <a:lnTo>
                    <a:pt x="884963" y="631328"/>
                  </a:lnTo>
                  <a:lnTo>
                    <a:pt x="842882" y="654765"/>
                  </a:lnTo>
                  <a:lnTo>
                    <a:pt x="797385" y="675202"/>
                  </a:lnTo>
                  <a:lnTo>
                    <a:pt x="748796" y="692419"/>
                  </a:lnTo>
                  <a:lnTo>
                    <a:pt x="697436" y="706194"/>
                  </a:lnTo>
                  <a:lnTo>
                    <a:pt x="643629" y="716306"/>
                  </a:lnTo>
                  <a:lnTo>
                    <a:pt x="587700" y="722536"/>
                  </a:lnTo>
                  <a:lnTo>
                    <a:pt x="529971" y="724662"/>
                  </a:lnTo>
                  <a:lnTo>
                    <a:pt x="472217" y="722536"/>
                  </a:lnTo>
                  <a:lnTo>
                    <a:pt x="416267" y="716306"/>
                  </a:lnTo>
                  <a:lnTo>
                    <a:pt x="362443" y="706194"/>
                  </a:lnTo>
                  <a:lnTo>
                    <a:pt x="311069" y="692419"/>
                  </a:lnTo>
                  <a:lnTo>
                    <a:pt x="262466" y="675202"/>
                  </a:lnTo>
                  <a:lnTo>
                    <a:pt x="216959" y="654765"/>
                  </a:lnTo>
                  <a:lnTo>
                    <a:pt x="174871" y="631328"/>
                  </a:lnTo>
                  <a:lnTo>
                    <a:pt x="136524" y="605111"/>
                  </a:lnTo>
                  <a:lnTo>
                    <a:pt x="102242" y="576337"/>
                  </a:lnTo>
                  <a:lnTo>
                    <a:pt x="72347" y="545225"/>
                  </a:lnTo>
                  <a:lnTo>
                    <a:pt x="47164" y="511996"/>
                  </a:lnTo>
                  <a:lnTo>
                    <a:pt x="27014" y="476871"/>
                  </a:lnTo>
                  <a:lnTo>
                    <a:pt x="12221" y="440072"/>
                  </a:lnTo>
                  <a:lnTo>
                    <a:pt x="3109" y="401818"/>
                  </a:lnTo>
                  <a:lnTo>
                    <a:pt x="0" y="362331"/>
                  </a:lnTo>
                </a:path>
                <a:path w="1059814" h="2174240">
                  <a:moveTo>
                    <a:pt x="0" y="362331"/>
                  </a:moveTo>
                  <a:lnTo>
                    <a:pt x="3109" y="322843"/>
                  </a:lnTo>
                  <a:lnTo>
                    <a:pt x="12221" y="284589"/>
                  </a:lnTo>
                  <a:lnTo>
                    <a:pt x="27014" y="247790"/>
                  </a:lnTo>
                  <a:lnTo>
                    <a:pt x="47164" y="212665"/>
                  </a:lnTo>
                  <a:lnTo>
                    <a:pt x="72347" y="179436"/>
                  </a:lnTo>
                  <a:lnTo>
                    <a:pt x="102242" y="148324"/>
                  </a:lnTo>
                  <a:lnTo>
                    <a:pt x="136524" y="119550"/>
                  </a:lnTo>
                  <a:lnTo>
                    <a:pt x="174871" y="93333"/>
                  </a:lnTo>
                  <a:lnTo>
                    <a:pt x="216959" y="69896"/>
                  </a:lnTo>
                  <a:lnTo>
                    <a:pt x="262466" y="49459"/>
                  </a:lnTo>
                  <a:lnTo>
                    <a:pt x="311069" y="32242"/>
                  </a:lnTo>
                  <a:lnTo>
                    <a:pt x="362443" y="18467"/>
                  </a:lnTo>
                  <a:lnTo>
                    <a:pt x="416267" y="8355"/>
                  </a:lnTo>
                  <a:lnTo>
                    <a:pt x="472217" y="2125"/>
                  </a:lnTo>
                  <a:lnTo>
                    <a:pt x="529971" y="0"/>
                  </a:lnTo>
                  <a:lnTo>
                    <a:pt x="587700" y="2125"/>
                  </a:lnTo>
                  <a:lnTo>
                    <a:pt x="643629" y="8355"/>
                  </a:lnTo>
                  <a:lnTo>
                    <a:pt x="697436" y="18467"/>
                  </a:lnTo>
                  <a:lnTo>
                    <a:pt x="748796" y="32242"/>
                  </a:lnTo>
                  <a:lnTo>
                    <a:pt x="797385" y="49459"/>
                  </a:lnTo>
                  <a:lnTo>
                    <a:pt x="842882" y="69896"/>
                  </a:lnTo>
                  <a:lnTo>
                    <a:pt x="884963" y="93333"/>
                  </a:lnTo>
                  <a:lnTo>
                    <a:pt x="923303" y="119550"/>
                  </a:lnTo>
                  <a:lnTo>
                    <a:pt x="957581" y="148324"/>
                  </a:lnTo>
                  <a:lnTo>
                    <a:pt x="987472" y="179436"/>
                  </a:lnTo>
                  <a:lnTo>
                    <a:pt x="1012653" y="212665"/>
                  </a:lnTo>
                  <a:lnTo>
                    <a:pt x="1032801" y="247790"/>
                  </a:lnTo>
                  <a:lnTo>
                    <a:pt x="1047593" y="284589"/>
                  </a:lnTo>
                  <a:lnTo>
                    <a:pt x="1056705" y="322843"/>
                  </a:lnTo>
                  <a:lnTo>
                    <a:pt x="1059814" y="362331"/>
                  </a:lnTo>
                  <a:lnTo>
                    <a:pt x="1059814" y="1811655"/>
                  </a:lnTo>
                  <a:lnTo>
                    <a:pt x="1056705" y="1851142"/>
                  </a:lnTo>
                  <a:lnTo>
                    <a:pt x="1047593" y="1889396"/>
                  </a:lnTo>
                  <a:lnTo>
                    <a:pt x="1032801" y="1926195"/>
                  </a:lnTo>
                  <a:lnTo>
                    <a:pt x="1012653" y="1961320"/>
                  </a:lnTo>
                  <a:lnTo>
                    <a:pt x="987472" y="1994549"/>
                  </a:lnTo>
                  <a:lnTo>
                    <a:pt x="957581" y="2025661"/>
                  </a:lnTo>
                  <a:lnTo>
                    <a:pt x="923303" y="2054435"/>
                  </a:lnTo>
                  <a:lnTo>
                    <a:pt x="884963" y="2080652"/>
                  </a:lnTo>
                  <a:lnTo>
                    <a:pt x="842882" y="2104089"/>
                  </a:lnTo>
                  <a:lnTo>
                    <a:pt x="797385" y="2124526"/>
                  </a:lnTo>
                  <a:lnTo>
                    <a:pt x="748796" y="2141743"/>
                  </a:lnTo>
                  <a:lnTo>
                    <a:pt x="697436" y="2155518"/>
                  </a:lnTo>
                  <a:lnTo>
                    <a:pt x="643629" y="2165630"/>
                  </a:lnTo>
                  <a:lnTo>
                    <a:pt x="587700" y="2171860"/>
                  </a:lnTo>
                  <a:lnTo>
                    <a:pt x="529971" y="2173986"/>
                  </a:lnTo>
                  <a:lnTo>
                    <a:pt x="472217" y="2171860"/>
                  </a:lnTo>
                  <a:lnTo>
                    <a:pt x="416267" y="2165630"/>
                  </a:lnTo>
                  <a:lnTo>
                    <a:pt x="362443" y="2155518"/>
                  </a:lnTo>
                  <a:lnTo>
                    <a:pt x="311069" y="2141743"/>
                  </a:lnTo>
                  <a:lnTo>
                    <a:pt x="262466" y="2124526"/>
                  </a:lnTo>
                  <a:lnTo>
                    <a:pt x="216959" y="2104089"/>
                  </a:lnTo>
                  <a:lnTo>
                    <a:pt x="174871" y="2080652"/>
                  </a:lnTo>
                  <a:lnTo>
                    <a:pt x="136524" y="2054435"/>
                  </a:lnTo>
                  <a:lnTo>
                    <a:pt x="102242" y="2025661"/>
                  </a:lnTo>
                  <a:lnTo>
                    <a:pt x="72347" y="1994549"/>
                  </a:lnTo>
                  <a:lnTo>
                    <a:pt x="47164" y="1961320"/>
                  </a:lnTo>
                  <a:lnTo>
                    <a:pt x="27014" y="1926195"/>
                  </a:lnTo>
                  <a:lnTo>
                    <a:pt x="12221" y="1889396"/>
                  </a:lnTo>
                  <a:lnTo>
                    <a:pt x="3109" y="1851142"/>
                  </a:lnTo>
                  <a:lnTo>
                    <a:pt x="0" y="1811655"/>
                  </a:lnTo>
                  <a:lnTo>
                    <a:pt x="0" y="362331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90083" y="4319779"/>
            <a:ext cx="81406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Python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og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am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21344" y="4118229"/>
            <a:ext cx="1459865" cy="1716405"/>
            <a:chOff x="7697343" y="4118228"/>
            <a:chExt cx="1459865" cy="1716405"/>
          </a:xfrm>
        </p:grpSpPr>
        <p:sp>
          <p:nvSpPr>
            <p:cNvPr id="13" name="object 13"/>
            <p:cNvSpPr/>
            <p:nvPr/>
          </p:nvSpPr>
          <p:spPr>
            <a:xfrm>
              <a:off x="7799705" y="4130928"/>
              <a:ext cx="1344295" cy="1691005"/>
            </a:xfrm>
            <a:custGeom>
              <a:avLst/>
              <a:gdLst/>
              <a:ahLst/>
              <a:cxnLst/>
              <a:rect l="l" t="t" r="r" b="b"/>
              <a:pathLst>
                <a:path w="1344295" h="1691004">
                  <a:moveTo>
                    <a:pt x="1254633" y="0"/>
                  </a:moveTo>
                  <a:lnTo>
                    <a:pt x="179197" y="0"/>
                  </a:lnTo>
                  <a:lnTo>
                    <a:pt x="144291" y="7044"/>
                  </a:lnTo>
                  <a:lnTo>
                    <a:pt x="115792" y="26257"/>
                  </a:lnTo>
                  <a:lnTo>
                    <a:pt x="96579" y="54756"/>
                  </a:lnTo>
                  <a:lnTo>
                    <a:pt x="89535" y="89662"/>
                  </a:lnTo>
                  <a:lnTo>
                    <a:pt x="89535" y="1511642"/>
                  </a:lnTo>
                  <a:lnTo>
                    <a:pt x="0" y="1511642"/>
                  </a:lnTo>
                  <a:lnTo>
                    <a:pt x="17452" y="1515162"/>
                  </a:lnTo>
                  <a:lnTo>
                    <a:pt x="31702" y="1524763"/>
                  </a:lnTo>
                  <a:lnTo>
                    <a:pt x="41308" y="1539005"/>
                  </a:lnTo>
                  <a:lnTo>
                    <a:pt x="44830" y="1556448"/>
                  </a:lnTo>
                  <a:lnTo>
                    <a:pt x="41308" y="1573893"/>
                  </a:lnTo>
                  <a:lnTo>
                    <a:pt x="31702" y="1588139"/>
                  </a:lnTo>
                  <a:lnTo>
                    <a:pt x="17452" y="1597744"/>
                  </a:lnTo>
                  <a:lnTo>
                    <a:pt x="0" y="1601266"/>
                  </a:lnTo>
                  <a:lnTo>
                    <a:pt x="89535" y="1601266"/>
                  </a:lnTo>
                  <a:lnTo>
                    <a:pt x="82510" y="1636147"/>
                  </a:lnTo>
                  <a:lnTo>
                    <a:pt x="63341" y="1664631"/>
                  </a:lnTo>
                  <a:lnTo>
                    <a:pt x="34885" y="1683836"/>
                  </a:lnTo>
                  <a:lnTo>
                    <a:pt x="0" y="1690878"/>
                  </a:lnTo>
                  <a:lnTo>
                    <a:pt x="1075436" y="1690878"/>
                  </a:lnTo>
                  <a:lnTo>
                    <a:pt x="1110341" y="1683836"/>
                  </a:lnTo>
                  <a:lnTo>
                    <a:pt x="1138840" y="1664631"/>
                  </a:lnTo>
                  <a:lnTo>
                    <a:pt x="1158053" y="1636147"/>
                  </a:lnTo>
                  <a:lnTo>
                    <a:pt x="1165098" y="1601266"/>
                  </a:lnTo>
                  <a:lnTo>
                    <a:pt x="1165098" y="179197"/>
                  </a:lnTo>
                  <a:lnTo>
                    <a:pt x="179197" y="179197"/>
                  </a:lnTo>
                  <a:lnTo>
                    <a:pt x="161744" y="175674"/>
                  </a:lnTo>
                  <a:lnTo>
                    <a:pt x="147494" y="166068"/>
                  </a:lnTo>
                  <a:lnTo>
                    <a:pt x="137888" y="151818"/>
                  </a:lnTo>
                  <a:lnTo>
                    <a:pt x="134366" y="134366"/>
                  </a:lnTo>
                  <a:lnTo>
                    <a:pt x="137888" y="116986"/>
                  </a:lnTo>
                  <a:lnTo>
                    <a:pt x="147494" y="102774"/>
                  </a:lnTo>
                  <a:lnTo>
                    <a:pt x="161744" y="93182"/>
                  </a:lnTo>
                  <a:lnTo>
                    <a:pt x="179197" y="89662"/>
                  </a:lnTo>
                  <a:lnTo>
                    <a:pt x="1344295" y="89662"/>
                  </a:lnTo>
                  <a:lnTo>
                    <a:pt x="1337250" y="54756"/>
                  </a:lnTo>
                  <a:lnTo>
                    <a:pt x="1318037" y="26257"/>
                  </a:lnTo>
                  <a:lnTo>
                    <a:pt x="1289538" y="7044"/>
                  </a:lnTo>
                  <a:lnTo>
                    <a:pt x="1254633" y="0"/>
                  </a:lnTo>
                  <a:close/>
                </a:path>
                <a:path w="1344295" h="1691004">
                  <a:moveTo>
                    <a:pt x="1344295" y="89662"/>
                  </a:moveTo>
                  <a:lnTo>
                    <a:pt x="268859" y="89662"/>
                  </a:lnTo>
                  <a:lnTo>
                    <a:pt x="261814" y="124493"/>
                  </a:lnTo>
                  <a:lnTo>
                    <a:pt x="242601" y="152955"/>
                  </a:lnTo>
                  <a:lnTo>
                    <a:pt x="214102" y="172154"/>
                  </a:lnTo>
                  <a:lnTo>
                    <a:pt x="179197" y="179197"/>
                  </a:lnTo>
                  <a:lnTo>
                    <a:pt x="1254633" y="179197"/>
                  </a:lnTo>
                  <a:lnTo>
                    <a:pt x="1289538" y="172154"/>
                  </a:lnTo>
                  <a:lnTo>
                    <a:pt x="1318037" y="152955"/>
                  </a:lnTo>
                  <a:lnTo>
                    <a:pt x="1337250" y="124493"/>
                  </a:lnTo>
                  <a:lnTo>
                    <a:pt x="1344295" y="8966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710043" y="4220590"/>
              <a:ext cx="358775" cy="1601470"/>
            </a:xfrm>
            <a:custGeom>
              <a:avLst/>
              <a:gdLst/>
              <a:ahLst/>
              <a:cxnLst/>
              <a:rect l="l" t="t" r="r" b="b"/>
              <a:pathLst>
                <a:path w="358775" h="1601470">
                  <a:moveTo>
                    <a:pt x="358521" y="0"/>
                  </a:moveTo>
                  <a:lnTo>
                    <a:pt x="268858" y="0"/>
                  </a:lnTo>
                  <a:lnTo>
                    <a:pt x="251406" y="3520"/>
                  </a:lnTo>
                  <a:lnTo>
                    <a:pt x="237156" y="13112"/>
                  </a:lnTo>
                  <a:lnTo>
                    <a:pt x="227550" y="27324"/>
                  </a:lnTo>
                  <a:lnTo>
                    <a:pt x="224027" y="44703"/>
                  </a:lnTo>
                  <a:lnTo>
                    <a:pt x="227550" y="62156"/>
                  </a:lnTo>
                  <a:lnTo>
                    <a:pt x="237156" y="76406"/>
                  </a:lnTo>
                  <a:lnTo>
                    <a:pt x="251406" y="86012"/>
                  </a:lnTo>
                  <a:lnTo>
                    <a:pt x="268858" y="89534"/>
                  </a:lnTo>
                  <a:lnTo>
                    <a:pt x="303764" y="82492"/>
                  </a:lnTo>
                  <a:lnTo>
                    <a:pt x="332263" y="63293"/>
                  </a:lnTo>
                  <a:lnTo>
                    <a:pt x="351476" y="34831"/>
                  </a:lnTo>
                  <a:lnTo>
                    <a:pt x="358521" y="0"/>
                  </a:lnTo>
                  <a:close/>
                </a:path>
                <a:path w="358775" h="1601470">
                  <a:moveTo>
                    <a:pt x="89661" y="1421980"/>
                  </a:moveTo>
                  <a:lnTo>
                    <a:pt x="54756" y="1429023"/>
                  </a:lnTo>
                  <a:lnTo>
                    <a:pt x="26257" y="1448228"/>
                  </a:lnTo>
                  <a:lnTo>
                    <a:pt x="7044" y="1476716"/>
                  </a:lnTo>
                  <a:lnTo>
                    <a:pt x="0" y="1511604"/>
                  </a:lnTo>
                  <a:lnTo>
                    <a:pt x="7044" y="1546485"/>
                  </a:lnTo>
                  <a:lnTo>
                    <a:pt x="26257" y="1574969"/>
                  </a:lnTo>
                  <a:lnTo>
                    <a:pt x="54756" y="1594174"/>
                  </a:lnTo>
                  <a:lnTo>
                    <a:pt x="89661" y="1601215"/>
                  </a:lnTo>
                  <a:lnTo>
                    <a:pt x="124547" y="1594174"/>
                  </a:lnTo>
                  <a:lnTo>
                    <a:pt x="153003" y="1574969"/>
                  </a:lnTo>
                  <a:lnTo>
                    <a:pt x="172172" y="1546485"/>
                  </a:lnTo>
                  <a:lnTo>
                    <a:pt x="179197" y="1511604"/>
                  </a:lnTo>
                  <a:lnTo>
                    <a:pt x="89661" y="1511604"/>
                  </a:lnTo>
                  <a:lnTo>
                    <a:pt x="107114" y="1508082"/>
                  </a:lnTo>
                  <a:lnTo>
                    <a:pt x="121364" y="1498477"/>
                  </a:lnTo>
                  <a:lnTo>
                    <a:pt x="130970" y="1484231"/>
                  </a:lnTo>
                  <a:lnTo>
                    <a:pt x="134492" y="1466786"/>
                  </a:lnTo>
                  <a:lnTo>
                    <a:pt x="130970" y="1449343"/>
                  </a:lnTo>
                  <a:lnTo>
                    <a:pt x="121364" y="1435101"/>
                  </a:lnTo>
                  <a:lnTo>
                    <a:pt x="107114" y="1425500"/>
                  </a:lnTo>
                  <a:lnTo>
                    <a:pt x="89661" y="142198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710043" y="4130928"/>
              <a:ext cx="1434465" cy="1691005"/>
            </a:xfrm>
            <a:custGeom>
              <a:avLst/>
              <a:gdLst/>
              <a:ahLst/>
              <a:cxnLst/>
              <a:rect l="l" t="t" r="r" b="b"/>
              <a:pathLst>
                <a:path w="1434465" h="1691004">
                  <a:moveTo>
                    <a:pt x="179197" y="1511642"/>
                  </a:moveTo>
                  <a:lnTo>
                    <a:pt x="179197" y="89662"/>
                  </a:lnTo>
                  <a:lnTo>
                    <a:pt x="186241" y="54756"/>
                  </a:lnTo>
                  <a:lnTo>
                    <a:pt x="205454" y="26257"/>
                  </a:lnTo>
                  <a:lnTo>
                    <a:pt x="233953" y="7044"/>
                  </a:lnTo>
                  <a:lnTo>
                    <a:pt x="268858" y="0"/>
                  </a:lnTo>
                  <a:lnTo>
                    <a:pt x="1344295" y="0"/>
                  </a:lnTo>
                  <a:lnTo>
                    <a:pt x="1379200" y="7044"/>
                  </a:lnTo>
                  <a:lnTo>
                    <a:pt x="1407699" y="26257"/>
                  </a:lnTo>
                  <a:lnTo>
                    <a:pt x="1426912" y="54756"/>
                  </a:lnTo>
                  <a:lnTo>
                    <a:pt x="1433956" y="89662"/>
                  </a:lnTo>
                  <a:lnTo>
                    <a:pt x="1426912" y="124493"/>
                  </a:lnTo>
                  <a:lnTo>
                    <a:pt x="1407699" y="152955"/>
                  </a:lnTo>
                  <a:lnTo>
                    <a:pt x="1379200" y="172154"/>
                  </a:lnTo>
                  <a:lnTo>
                    <a:pt x="1344295" y="179197"/>
                  </a:lnTo>
                  <a:lnTo>
                    <a:pt x="1254759" y="179197"/>
                  </a:lnTo>
                  <a:lnTo>
                    <a:pt x="1254759" y="1601266"/>
                  </a:lnTo>
                  <a:lnTo>
                    <a:pt x="1247715" y="1636147"/>
                  </a:lnTo>
                  <a:lnTo>
                    <a:pt x="1228502" y="1664631"/>
                  </a:lnTo>
                  <a:lnTo>
                    <a:pt x="1200003" y="1683836"/>
                  </a:lnTo>
                  <a:lnTo>
                    <a:pt x="1165098" y="1690878"/>
                  </a:lnTo>
                  <a:lnTo>
                    <a:pt x="89661" y="1690878"/>
                  </a:lnTo>
                  <a:lnTo>
                    <a:pt x="54756" y="1683836"/>
                  </a:lnTo>
                  <a:lnTo>
                    <a:pt x="26257" y="1664631"/>
                  </a:lnTo>
                  <a:lnTo>
                    <a:pt x="7044" y="1636147"/>
                  </a:lnTo>
                  <a:lnTo>
                    <a:pt x="0" y="1601266"/>
                  </a:lnTo>
                  <a:lnTo>
                    <a:pt x="7044" y="1566378"/>
                  </a:lnTo>
                  <a:lnTo>
                    <a:pt x="26257" y="1537890"/>
                  </a:lnTo>
                  <a:lnTo>
                    <a:pt x="54756" y="1518685"/>
                  </a:lnTo>
                  <a:lnTo>
                    <a:pt x="89661" y="1511642"/>
                  </a:lnTo>
                  <a:lnTo>
                    <a:pt x="179197" y="1511642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921371" y="4118228"/>
              <a:ext cx="159893" cy="204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978902" y="4310125"/>
              <a:ext cx="986155" cy="0"/>
            </a:xfrm>
            <a:custGeom>
              <a:avLst/>
              <a:gdLst/>
              <a:ahLst/>
              <a:cxnLst/>
              <a:rect l="l" t="t" r="r" b="b"/>
              <a:pathLst>
                <a:path w="986154">
                  <a:moveTo>
                    <a:pt x="98590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787005" y="5629871"/>
              <a:ext cx="114935" cy="2046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12046" y="4308476"/>
            <a:ext cx="87820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External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File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(Se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onda 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ry  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Storage)</a:t>
            </a:r>
            <a:endParaRPr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20155" y="5617465"/>
            <a:ext cx="1384300" cy="840105"/>
            <a:chOff x="4296155" y="5617464"/>
            <a:chExt cx="1384300" cy="840105"/>
          </a:xfrm>
        </p:grpSpPr>
        <p:sp>
          <p:nvSpPr>
            <p:cNvPr id="21" name="object 21"/>
            <p:cNvSpPr/>
            <p:nvPr/>
          </p:nvSpPr>
          <p:spPr>
            <a:xfrm>
              <a:off x="4296155" y="5635752"/>
              <a:ext cx="1339596" cy="7787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302251" y="5617464"/>
              <a:ext cx="1377696" cy="839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343399" y="5660771"/>
              <a:ext cx="1244549" cy="6829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67399" y="5660772"/>
            <a:ext cx="1480691" cy="586058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59385" marR="131445" indent="-20320">
              <a:spcBef>
                <a:spcPts val="250"/>
              </a:spcBef>
            </a:pP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Read</a:t>
            </a:r>
            <a:r>
              <a:rPr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(Load)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9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7246" y="231394"/>
            <a:ext cx="31371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</a:t>
            </a:r>
            <a:r>
              <a:rPr spc="-85" dirty="0"/>
              <a:t> </a:t>
            </a:r>
            <a:r>
              <a:rPr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801" y="1290402"/>
            <a:ext cx="20502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File</a:t>
            </a:r>
            <a:r>
              <a:rPr sz="2200" b="1" spc="-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opening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903" y="1328129"/>
            <a:ext cx="6862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fileObject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= 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open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(file_name [, access_mode][,</a:t>
            </a:r>
            <a:r>
              <a:rPr sz="2000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buffering])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9860" y="1877039"/>
            <a:ext cx="9161867" cy="229870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spcBef>
                <a:spcPts val="225"/>
              </a:spcBef>
            </a:pP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Common 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access</a:t>
            </a:r>
            <a:r>
              <a:rPr sz="2000" b="1" spc="-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modes: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8121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“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r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” opens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reading</a:t>
            </a:r>
            <a:r>
              <a:rPr sz="2000" spc="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prstClr val="black"/>
                </a:solidFill>
                <a:latin typeface="Carlito"/>
                <a:cs typeface="Carlito"/>
              </a:rPr>
              <a:t>only.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812165" marR="571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“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w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” opens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writing </a:t>
            </a:r>
            <a:r>
              <a:rPr sz="2000" spc="-35" dirty="0">
                <a:solidFill>
                  <a:prstClr val="black"/>
                </a:solidFill>
                <a:latin typeface="Carlito"/>
                <a:cs typeface="Carlito"/>
              </a:rPr>
              <a:t>only.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Overwrites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file if 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exists. 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Otherwise, it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creates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new</a:t>
            </a:r>
            <a:r>
              <a:rPr sz="2000" spc="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8121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“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”</a:t>
            </a:r>
            <a:r>
              <a:rPr sz="2000" spc="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opens</a:t>
            </a:r>
            <a:r>
              <a:rPr sz="2000" spc="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000" spc="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</a:t>
            </a:r>
            <a:r>
              <a:rPr sz="2000" spc="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for</a:t>
            </a:r>
            <a:r>
              <a:rPr sz="2000" spc="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appending.</a:t>
            </a:r>
            <a:r>
              <a:rPr sz="2000" spc="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If</a:t>
            </a:r>
            <a:r>
              <a:rPr sz="2000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</a:t>
            </a:r>
            <a:r>
              <a:rPr sz="2000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does</a:t>
            </a:r>
            <a:r>
              <a:rPr sz="2000" spc="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not</a:t>
            </a:r>
            <a:r>
              <a:rPr sz="2000" spc="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exist,</a:t>
            </a:r>
            <a:r>
              <a:rPr sz="2000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it</a:t>
            </a:r>
            <a:r>
              <a:rPr sz="2000" spc="6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creates</a:t>
            </a:r>
            <a:r>
              <a:rPr sz="2000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000" spc="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new</a:t>
            </a:r>
            <a:r>
              <a:rPr sz="2000" spc="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for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writing.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6799" y="4734940"/>
            <a:ext cx="2336291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Closing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a</a:t>
            </a:r>
            <a:r>
              <a:rPr sz="2200" b="1" spc="-3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file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9765" y="4764785"/>
            <a:ext cx="2202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fileObject.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close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()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152" y="5142843"/>
            <a:ext cx="951450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close()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method</a:t>
            </a:r>
            <a:r>
              <a:rPr lang="en-US" sz="2000" spc="-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flushes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any unwritten information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closes 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</a:t>
            </a:r>
            <a:r>
              <a:rPr sz="2000" spc="10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object.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7152" y="998791"/>
            <a:ext cx="9763125" cy="85090"/>
            <a:chOff x="1597152" y="998791"/>
            <a:chExt cx="9763125" cy="85090"/>
          </a:xfrm>
        </p:grpSpPr>
        <p:sp>
          <p:nvSpPr>
            <p:cNvPr id="10" name="object 10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26743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006" y="36067"/>
            <a:ext cx="10431887" cy="505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200" spc="-100" dirty="0"/>
              <a:t>File</a:t>
            </a:r>
            <a:r>
              <a:rPr sz="3200" spc="-90" dirty="0"/>
              <a:t> </a:t>
            </a:r>
            <a:r>
              <a:rPr sz="3200" spc="-120" dirty="0"/>
              <a:t>Modes</a:t>
            </a:r>
            <a:endParaRPr sz="32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12335"/>
              </p:ext>
            </p:extLst>
          </p:nvPr>
        </p:nvGraphicFramePr>
        <p:xfrm>
          <a:off x="837127" y="633731"/>
          <a:ext cx="10496281" cy="6065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52"/>
                <a:gridCol w="9591429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read the file which is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already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existing.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90" dirty="0">
                          <a:latin typeface="Arial"/>
                          <a:cs typeface="Arial"/>
                        </a:rPr>
                        <a:t>rb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binary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format.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45" dirty="0">
                          <a:latin typeface="Arial"/>
                          <a:cs typeface="Arial"/>
                        </a:rPr>
                        <a:t>r+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Read and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write but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 pointer will be at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beginning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65" dirty="0">
                          <a:latin typeface="Arial"/>
                          <a:cs typeface="Arial"/>
                        </a:rPr>
                        <a:t>rb+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597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Read and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write binary file. But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 pointer will be at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beginning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6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writing mode, if file is existing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old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will be overwritten else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new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will be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created.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00" dirty="0">
                          <a:latin typeface="Arial"/>
                          <a:cs typeface="Arial"/>
                        </a:rPr>
                        <a:t>wb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3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only in writing mode, if file is existing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old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will be overwritten  else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will be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created.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60" dirty="0">
                          <a:latin typeface="Arial"/>
                          <a:cs typeface="Arial"/>
                        </a:rPr>
                        <a:t>wb+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only in reading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writing mode, if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existing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old file will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overwritten else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will be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created.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Append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mode.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pointer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will be at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end 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45" dirty="0">
                          <a:latin typeface="Arial"/>
                          <a:cs typeface="Arial"/>
                        </a:rPr>
                        <a:t>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Append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mode in binary file.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 pointer will be at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end 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5" dirty="0">
                          <a:latin typeface="Arial"/>
                          <a:cs typeface="Arial"/>
                        </a:rPr>
                        <a:t>a+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17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Appending and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reading if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 is existing then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pointer will be at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end  of the file else new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will be created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reading and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writing.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ab+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6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Appending and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reading in binary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 is existing then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pointer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will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 at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end 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 else new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will be created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reading and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writing.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9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97246" y="231394"/>
            <a:ext cx="30609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</a:t>
            </a:r>
            <a:r>
              <a:rPr spc="-85" dirty="0"/>
              <a:t> </a:t>
            </a:r>
            <a:r>
              <a:rPr dirty="0"/>
              <a:t>Handling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7800" y="1267960"/>
            <a:ext cx="2209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Reading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a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 file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000" y="1281048"/>
            <a:ext cx="4031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fileObject.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read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([count])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1782711"/>
            <a:ext cx="7619999" cy="12534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4965" indent="-342900">
              <a:spcBef>
                <a:spcPts val="22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b="1" i="1" spc="-5" dirty="0">
                <a:solidFill>
                  <a:prstClr val="black"/>
                </a:solidFill>
                <a:latin typeface="Carlito"/>
                <a:cs typeface="Carlito"/>
              </a:rPr>
              <a:t>read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()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method reads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whole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at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 once.</a:t>
            </a:r>
          </a:p>
          <a:p>
            <a:pPr marL="3549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readline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() method reads one line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time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8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b="1" i="1" spc="-5" dirty="0">
                <a:solidFill>
                  <a:prstClr val="black"/>
                </a:solidFill>
                <a:latin typeface="Carlito"/>
                <a:cs typeface="Carlito"/>
              </a:rPr>
              <a:t>readlines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()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method reads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all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lines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 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000" spc="7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list.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3916" y="4008882"/>
            <a:ext cx="26908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Writing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in a</a:t>
            </a:r>
            <a:r>
              <a:rPr sz="2200" b="1" spc="-3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file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6965" y="4038727"/>
            <a:ext cx="310045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fileObject.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write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(string)</a:t>
            </a:r>
            <a:endParaRPr sz="20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0711" y="4487036"/>
            <a:ext cx="6317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The write()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method writes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any string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open</a:t>
            </a:r>
            <a:r>
              <a:rPr sz="2000" spc="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2377</Words>
  <Application>Microsoft Office PowerPoint</Application>
  <PresentationFormat>Widescreen</PresentationFormat>
  <Paragraphs>313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Calibri</vt:lpstr>
      <vt:lpstr>Cambria</vt:lpstr>
      <vt:lpstr>Carlito</vt:lpstr>
      <vt:lpstr>Courier New</vt:lpstr>
      <vt:lpstr>Garamond</vt:lpstr>
      <vt:lpstr>Georgia</vt:lpstr>
      <vt:lpstr>Mukti Narrow</vt:lpstr>
      <vt:lpstr>Muli</vt:lpstr>
      <vt:lpstr>Times New Roman</vt:lpstr>
      <vt:lpstr>Wingdings</vt:lpstr>
      <vt:lpstr>Wingdings 2</vt:lpstr>
      <vt:lpstr>1_Office Theme</vt:lpstr>
      <vt:lpstr>Office Theme</vt:lpstr>
      <vt:lpstr>Business plan presentation</vt:lpstr>
      <vt:lpstr>CHAPTER-FIVE</vt:lpstr>
      <vt:lpstr>Data File Handling</vt:lpstr>
      <vt:lpstr>Why the Files are used?</vt:lpstr>
      <vt:lpstr>Data File Operations</vt:lpstr>
      <vt:lpstr>File Types</vt:lpstr>
      <vt:lpstr>Opening &amp; Closing Files</vt:lpstr>
      <vt:lpstr>File Handling</vt:lpstr>
      <vt:lpstr>File Modes</vt:lpstr>
      <vt:lpstr>File Handling</vt:lpstr>
      <vt:lpstr>Functions Used for File Handling</vt:lpstr>
      <vt:lpstr>File Handling</vt:lpstr>
      <vt:lpstr>Opening &amp; Closing Files. . .</vt:lpstr>
      <vt:lpstr>Reading a File</vt:lpstr>
      <vt:lpstr>Reading a File . . .</vt:lpstr>
      <vt:lpstr>Writing to a File</vt:lpstr>
      <vt:lpstr>Writing to a File. . .</vt:lpstr>
      <vt:lpstr>Writing to a File.</vt:lpstr>
      <vt:lpstr>Appending in a File</vt:lpstr>
      <vt:lpstr>Writing User Input to the File.</vt:lpstr>
      <vt:lpstr>Operations in Binary File.</vt:lpstr>
      <vt:lpstr>Tkinter filedialog</vt:lpstr>
      <vt:lpstr>Exception Handling</vt:lpstr>
      <vt:lpstr>Role of Exception Handling</vt:lpstr>
      <vt:lpstr>Exception Handling</vt:lpstr>
      <vt:lpstr>PowerPoint Presentation</vt:lpstr>
      <vt:lpstr>PowerPoint Presentation</vt:lpstr>
      <vt:lpstr>Quiz 5%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24</cp:revision>
  <dcterms:created xsi:type="dcterms:W3CDTF">2021-10-14T08:58:35Z</dcterms:created>
  <dcterms:modified xsi:type="dcterms:W3CDTF">2022-07-04T07:00:39Z</dcterms:modified>
</cp:coreProperties>
</file>