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8"/>
  </p:notesMasterIdLst>
  <p:sldIdLst>
    <p:sldId id="321" r:id="rId3"/>
    <p:sldId id="257" r:id="rId4"/>
    <p:sldId id="294" r:id="rId5"/>
    <p:sldId id="295" r:id="rId6"/>
    <p:sldId id="305" r:id="rId7"/>
    <p:sldId id="304" r:id="rId8"/>
    <p:sldId id="306" r:id="rId9"/>
    <p:sldId id="296" r:id="rId10"/>
    <p:sldId id="297" r:id="rId11"/>
    <p:sldId id="298" r:id="rId12"/>
    <p:sldId id="301" r:id="rId13"/>
    <p:sldId id="299" r:id="rId14"/>
    <p:sldId id="309" r:id="rId15"/>
    <p:sldId id="310" r:id="rId16"/>
    <p:sldId id="308" r:id="rId17"/>
    <p:sldId id="307" r:id="rId18"/>
    <p:sldId id="314" r:id="rId19"/>
    <p:sldId id="313" r:id="rId20"/>
    <p:sldId id="318" r:id="rId21"/>
    <p:sldId id="315" r:id="rId22"/>
    <p:sldId id="317" r:id="rId23"/>
    <p:sldId id="316" r:id="rId24"/>
    <p:sldId id="319" r:id="rId25"/>
    <p:sldId id="32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8" autoAdjust="0"/>
    <p:restoredTop sz="94660"/>
  </p:normalViewPr>
  <p:slideViewPr>
    <p:cSldViewPr snapToGrid="0">
      <p:cViewPr varScale="1">
        <p:scale>
          <a:sx n="74" d="100"/>
          <a:sy n="74" d="100"/>
        </p:scale>
        <p:origin x="81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C26CE-304B-4E2C-BCBA-DB6A4CA0C561}"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3B37D-95F8-41EC-933A-86886DA861FD}" type="slidenum">
              <a:rPr lang="en-US" smtClean="0"/>
              <a:t>‹#›</a:t>
            </a:fld>
            <a:endParaRPr lang="en-US"/>
          </a:p>
        </p:txBody>
      </p:sp>
    </p:spTree>
    <p:extLst>
      <p:ext uri="{BB962C8B-B14F-4D97-AF65-F5344CB8AC3E}">
        <p14:creationId xmlns:p14="http://schemas.microsoft.com/office/powerpoint/2010/main" val="2880130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E05635-4EFD-4447-A451-86C57984FA8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81577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08FAC4-FFE8-4D7A-970E-8CAFEFABBB59}"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230919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9A42A-2238-4488-8C13-C5ED8DC5316D}"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48672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76FE4-63A8-475D-89F7-11ECDC8705B2}"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5237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856B7C-3A01-441C-A6D8-65DA3BB7ECB9}"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1982708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C6D9B-5B2A-407C-B9C0-2F9B2325F2F2}"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645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A837EE-3D76-4B76-8CFE-E732F61510A0}"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1479057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F25725-A581-4909-BBA2-EDF513559CEE}"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2204469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4EEE40-EA81-424E-A127-2CF1E6801B13}"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243357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pPr/>
              <a:t>‹#›</a:t>
            </a:fld>
            <a:endParaRPr lang="en-US" dirty="0"/>
          </a:p>
        </p:txBody>
      </p:sp>
      <p:sp>
        <p:nvSpPr>
          <p:cNvPr id="17" name="Footer Placeholder 16"/>
          <p:cNvSpPr>
            <a:spLocks noGrp="1"/>
          </p:cNvSpPr>
          <p:nvPr>
            <p:ph type="ftr" sz="quarter" idx="11"/>
          </p:nvPr>
        </p:nvSpPr>
        <p:spPr/>
        <p:txBody>
          <a:bodyPr/>
          <a:lstStyle/>
          <a:p>
            <a:r>
              <a:rPr lang="en-US" dirty="0" smtClean="0">
                <a:solidFill>
                  <a:srgbClr val="696464"/>
                </a:solidFill>
              </a:rPr>
              <a:t>Add a footer</a:t>
            </a:r>
          </a:p>
        </p:txBody>
      </p:sp>
      <p:sp>
        <p:nvSpPr>
          <p:cNvPr id="28" name="Date Placeholder 27"/>
          <p:cNvSpPr>
            <a:spLocks noGrp="1"/>
          </p:cNvSpPr>
          <p:nvPr>
            <p:ph type="dt" sz="half" idx="10"/>
          </p:nvPr>
        </p:nvSpPr>
        <p:spPr/>
        <p:txBody>
          <a:bodyPr/>
          <a:lstStyle/>
          <a:p>
            <a:fld id="{BDEA8512-50F7-41AA-86CE-C246AC65927F}"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67411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5" name="Footer Placeholder 4"/>
          <p:cNvSpPr>
            <a:spLocks noGrp="1"/>
          </p:cNvSpPr>
          <p:nvPr>
            <p:ph type="ftr" sz="quarter" idx="11"/>
          </p:nvPr>
        </p:nvSpPr>
        <p:spPr/>
        <p:txBody>
          <a:bodyPr/>
          <a:lstStyle/>
          <a:p>
            <a:r>
              <a:rPr lang="en-US" dirty="0" smtClean="0">
                <a:solidFill>
                  <a:srgbClr val="696464"/>
                </a:solidFill>
              </a:rPr>
              <a:t>Add a footer</a:t>
            </a:r>
          </a:p>
        </p:txBody>
      </p:sp>
      <p:sp>
        <p:nvSpPr>
          <p:cNvPr id="4" name="Date Placeholder 3"/>
          <p:cNvSpPr>
            <a:spLocks noGrp="1"/>
          </p:cNvSpPr>
          <p:nvPr>
            <p:ph type="dt" sz="half" idx="10"/>
          </p:nvPr>
        </p:nvSpPr>
        <p:spPr/>
        <p:txBody>
          <a:bodyPr/>
          <a:lstStyle/>
          <a:p>
            <a:fld id="{129E0CDE-FD87-49E2-B172-8E11477C57CF}"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1649044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pPr/>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smtClean="0">
                <a:solidFill>
                  <a:srgbClr val="696464"/>
                </a:solidFill>
              </a:rPr>
              <a:t>Add a footer</a:t>
            </a:r>
            <a:endParaRPr lang="en-US" dirty="0">
              <a:solidFill>
                <a:srgbClr val="696464"/>
              </a:solidFill>
            </a:endParaRPr>
          </a:p>
        </p:txBody>
      </p:sp>
      <p:sp>
        <p:nvSpPr>
          <p:cNvPr id="4" name="Date Placeholder 3"/>
          <p:cNvSpPr>
            <a:spLocks noGrp="1"/>
          </p:cNvSpPr>
          <p:nvPr>
            <p:ph type="dt" sz="half" idx="10"/>
          </p:nvPr>
        </p:nvSpPr>
        <p:spPr/>
        <p:txBody>
          <a:bodyPr/>
          <a:lstStyle/>
          <a:p>
            <a:fld id="{D6482185-82C2-43E0-87A7-96F57C23FCD3}"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1817335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58B59-EAA1-475E-AEEC-72FC9C4284EA}"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641879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6" name="Footer Placeholder 5"/>
          <p:cNvSpPr>
            <a:spLocks noGrp="1"/>
          </p:cNvSpPr>
          <p:nvPr>
            <p:ph type="ftr" sz="quarter" idx="11"/>
          </p:nvPr>
        </p:nvSpPr>
        <p:spPr/>
        <p:txBody>
          <a:bodyPr/>
          <a:lstStyle/>
          <a:p>
            <a:r>
              <a:rPr lang="en-US" dirty="0" smtClean="0">
                <a:solidFill>
                  <a:srgbClr val="696464"/>
                </a:solidFill>
              </a:rPr>
              <a:t>Add a footer</a:t>
            </a:r>
          </a:p>
        </p:txBody>
      </p:sp>
      <p:sp>
        <p:nvSpPr>
          <p:cNvPr id="5" name="Date Placeholder 4"/>
          <p:cNvSpPr>
            <a:spLocks noGrp="1"/>
          </p:cNvSpPr>
          <p:nvPr>
            <p:ph type="dt" sz="half" idx="10"/>
          </p:nvPr>
        </p:nvSpPr>
        <p:spPr/>
        <p:txBody>
          <a:bodyPr/>
          <a:lstStyle/>
          <a:p>
            <a:fld id="{B312B977-DB1D-4162-A20E-002A3CFBE009}"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297640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dirty="0"/>
          </a:p>
        </p:txBody>
      </p:sp>
      <p:sp>
        <p:nvSpPr>
          <p:cNvPr id="8" name="Footer Placeholder 7"/>
          <p:cNvSpPr>
            <a:spLocks noGrp="1"/>
          </p:cNvSpPr>
          <p:nvPr>
            <p:ph type="ftr" sz="quarter" idx="11"/>
          </p:nvPr>
        </p:nvSpPr>
        <p:spPr/>
        <p:txBody>
          <a:bodyPr/>
          <a:lstStyle/>
          <a:p>
            <a:r>
              <a:rPr lang="en-US" dirty="0" smtClean="0">
                <a:solidFill>
                  <a:srgbClr val="696464"/>
                </a:solidFill>
              </a:rPr>
              <a:t>Add a footer</a:t>
            </a:r>
          </a:p>
        </p:txBody>
      </p:sp>
      <p:sp>
        <p:nvSpPr>
          <p:cNvPr id="7" name="Date Placeholder 6"/>
          <p:cNvSpPr>
            <a:spLocks noGrp="1"/>
          </p:cNvSpPr>
          <p:nvPr>
            <p:ph type="dt" sz="half" idx="10"/>
          </p:nvPr>
        </p:nvSpPr>
        <p:spPr/>
        <p:txBody>
          <a:bodyPr/>
          <a:lstStyle/>
          <a:p>
            <a:fld id="{26D4224D-C434-436D-89BD-B3A7E53C1EB1}"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146942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smtClean="0">
                <a:solidFill>
                  <a:srgbClr val="696464"/>
                </a:solidFill>
              </a:rPr>
              <a:t>Add a footer</a:t>
            </a:r>
          </a:p>
        </p:txBody>
      </p:sp>
      <p:sp>
        <p:nvSpPr>
          <p:cNvPr id="3" name="Date Placeholder 2"/>
          <p:cNvSpPr>
            <a:spLocks noGrp="1"/>
          </p:cNvSpPr>
          <p:nvPr>
            <p:ph type="dt" sz="half" idx="10"/>
          </p:nvPr>
        </p:nvSpPr>
        <p:spPr/>
        <p:txBody>
          <a:bodyPr/>
          <a:lstStyle/>
          <a:p>
            <a:fld id="{10971230-BDE9-42A9-8EC0-CB6DD5F9E045}"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2232209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dirty="0"/>
          </a:p>
        </p:txBody>
      </p:sp>
      <p:sp>
        <p:nvSpPr>
          <p:cNvPr id="3" name="Footer Placeholder 2"/>
          <p:cNvSpPr>
            <a:spLocks noGrp="1"/>
          </p:cNvSpPr>
          <p:nvPr>
            <p:ph type="ftr" sz="quarter" idx="11"/>
          </p:nvPr>
        </p:nvSpPr>
        <p:spPr/>
        <p:txBody>
          <a:bodyPr/>
          <a:lstStyle/>
          <a:p>
            <a:r>
              <a:rPr lang="en-US" dirty="0" smtClean="0">
                <a:solidFill>
                  <a:srgbClr val="696464"/>
                </a:solidFill>
              </a:rPr>
              <a:t>Add a footer</a:t>
            </a:r>
          </a:p>
        </p:txBody>
      </p:sp>
      <p:sp>
        <p:nvSpPr>
          <p:cNvPr id="2" name="Date Placeholder 1"/>
          <p:cNvSpPr>
            <a:spLocks noGrp="1"/>
          </p:cNvSpPr>
          <p:nvPr>
            <p:ph type="dt" sz="half" idx="10"/>
          </p:nvPr>
        </p:nvSpPr>
        <p:spPr/>
        <p:txBody>
          <a:bodyPr/>
          <a:lstStyle/>
          <a:p>
            <a:fld id="{B503878B-EDC5-461E-8D08-2D3115154EDC}"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202289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dirty="0"/>
          </a:p>
        </p:txBody>
      </p:sp>
      <p:sp>
        <p:nvSpPr>
          <p:cNvPr id="6" name="Footer Placeholder 5"/>
          <p:cNvSpPr>
            <a:spLocks noGrp="1"/>
          </p:cNvSpPr>
          <p:nvPr>
            <p:ph type="ftr" sz="quarter" idx="11"/>
          </p:nvPr>
        </p:nvSpPr>
        <p:spPr/>
        <p:txBody>
          <a:bodyPr/>
          <a:lstStyle/>
          <a:p>
            <a:r>
              <a:rPr lang="en-US" dirty="0" smtClean="0">
                <a:solidFill>
                  <a:srgbClr val="696464"/>
                </a:solidFill>
              </a:rPr>
              <a:t>Add a footer</a:t>
            </a:r>
          </a:p>
        </p:txBody>
      </p:sp>
      <p:sp>
        <p:nvSpPr>
          <p:cNvPr id="5" name="Date Placeholder 4"/>
          <p:cNvSpPr>
            <a:spLocks noGrp="1"/>
          </p:cNvSpPr>
          <p:nvPr>
            <p:ph type="dt" sz="half" idx="10"/>
          </p:nvPr>
        </p:nvSpPr>
        <p:spPr/>
        <p:txBody>
          <a:bodyPr/>
          <a:lstStyle/>
          <a:p>
            <a:fld id="{3DE8CE04-AC9D-48FE-A0ED-8B4899E4C00B}"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4114644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pPr/>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smtClean="0">
                <a:solidFill>
                  <a:srgbClr val="696464"/>
                </a:solidFill>
              </a:rPr>
              <a:t>Add a footer</a:t>
            </a:r>
          </a:p>
        </p:txBody>
      </p:sp>
      <p:sp>
        <p:nvSpPr>
          <p:cNvPr id="5" name="Date Placeholder 4"/>
          <p:cNvSpPr>
            <a:spLocks noGrp="1"/>
          </p:cNvSpPr>
          <p:nvPr>
            <p:ph type="dt" sz="half" idx="10"/>
          </p:nvPr>
        </p:nvSpPr>
        <p:spPr/>
        <p:txBody>
          <a:bodyPr/>
          <a:lstStyle/>
          <a:p>
            <a:fld id="{E5A351E5-508A-4DFC-9334-9A8F73FCA4D7}"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1904667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5" name="Footer Placeholder 4"/>
          <p:cNvSpPr>
            <a:spLocks noGrp="1"/>
          </p:cNvSpPr>
          <p:nvPr>
            <p:ph type="ftr" sz="quarter" idx="11"/>
          </p:nvPr>
        </p:nvSpPr>
        <p:spPr/>
        <p:txBody>
          <a:bodyPr/>
          <a:lstStyle/>
          <a:p>
            <a:r>
              <a:rPr lang="en-US" dirty="0" smtClean="0">
                <a:solidFill>
                  <a:srgbClr val="696464"/>
                </a:solidFill>
              </a:rPr>
              <a:t>Add a footer</a:t>
            </a:r>
          </a:p>
        </p:txBody>
      </p:sp>
      <p:sp>
        <p:nvSpPr>
          <p:cNvPr id="4" name="Date Placeholder 3"/>
          <p:cNvSpPr>
            <a:spLocks noGrp="1"/>
          </p:cNvSpPr>
          <p:nvPr>
            <p:ph type="dt" sz="half" idx="10"/>
          </p:nvPr>
        </p:nvSpPr>
        <p:spPr/>
        <p:txBody>
          <a:bodyPr/>
          <a:lstStyle/>
          <a:p>
            <a:fld id="{53267F15-3254-4187-B3E5-605987596B87}"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1883726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dirty="0"/>
          </a:p>
        </p:txBody>
      </p:sp>
      <p:sp>
        <p:nvSpPr>
          <p:cNvPr id="5" name="Footer Placeholder 4"/>
          <p:cNvSpPr>
            <a:spLocks noGrp="1"/>
          </p:cNvSpPr>
          <p:nvPr>
            <p:ph type="ftr" sz="quarter" idx="11"/>
          </p:nvPr>
        </p:nvSpPr>
        <p:spPr/>
        <p:txBody>
          <a:bodyPr/>
          <a:lstStyle/>
          <a:p>
            <a:r>
              <a:rPr lang="en-US" dirty="0" smtClean="0">
                <a:solidFill>
                  <a:srgbClr val="696464"/>
                </a:solidFill>
              </a:rPr>
              <a:t>Add a footer</a:t>
            </a:r>
          </a:p>
        </p:txBody>
      </p:sp>
      <p:sp>
        <p:nvSpPr>
          <p:cNvPr id="4" name="Date Placeholder 3"/>
          <p:cNvSpPr>
            <a:spLocks noGrp="1"/>
          </p:cNvSpPr>
          <p:nvPr>
            <p:ph type="dt" sz="half" idx="10"/>
          </p:nvPr>
        </p:nvSpPr>
        <p:spPr/>
        <p:txBody>
          <a:bodyPr/>
          <a:lstStyle/>
          <a:p>
            <a:fld id="{45D2F478-69DC-4D6A-8845-C82E346FCD40}"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2998253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420AB-D842-49E0-A2E7-FA5C612643E9}" type="datetime1">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343886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7AE060-B6B2-4A58-BF08-1602E441AC27}" type="datetime1">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1695203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94BD31-30BC-4C74-B03F-BD79D9B93038}" type="datetime1">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90122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A22D4D-0ED8-4605-A860-384FC5DF2BF4}" type="datetime1">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42924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41CC7-3AA6-4AF7-9672-F65292B92299}" type="datetime1">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198123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4A478-A06D-4FD0-95E1-4E78A7680387}" type="datetime1">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231556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D7125-EF96-4E49-963B-8C5FDD9A9839}" type="datetime1">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609E9-189D-4F2B-BB90-03567B25BC40}" type="slidenum">
              <a:rPr lang="en-US" smtClean="0"/>
              <a:t>‹#›</a:t>
            </a:fld>
            <a:endParaRPr lang="en-US"/>
          </a:p>
        </p:txBody>
      </p:sp>
    </p:spTree>
    <p:extLst>
      <p:ext uri="{BB962C8B-B14F-4D97-AF65-F5344CB8AC3E}">
        <p14:creationId xmlns:p14="http://schemas.microsoft.com/office/powerpoint/2010/main" val="2021712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B0F9F2-141C-46C1-AE7D-05FBEA4B3CCF}" type="datetime1">
              <a:rPr lang="en-US" smtClean="0"/>
              <a:t>6/14/2022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2609E9-189D-4F2B-BB90-03567B25BC40}" type="slidenum">
              <a:rPr lang="en-US" smtClean="0"/>
              <a:t>‹#›</a:t>
            </a:fld>
            <a:endParaRPr lang="en-US"/>
          </a:p>
        </p:txBody>
      </p:sp>
    </p:spTree>
    <p:extLst>
      <p:ext uri="{BB962C8B-B14F-4D97-AF65-F5344CB8AC3E}">
        <p14:creationId xmlns:p14="http://schemas.microsoft.com/office/powerpoint/2010/main" val="36645427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pPr/>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solidFill>
                  <a:srgbClr val="696464"/>
                </a:solidFill>
              </a:rPr>
              <a:t>Add a footer</a:t>
            </a:r>
            <a:endParaRPr lang="en-US" dirty="0">
              <a:solidFill>
                <a:srgbClr val="696464"/>
              </a:solidFill>
            </a:endParaRP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DA3EABFA-C45A-40A3-A9ED-887F0390D1AA}" type="datetime1">
              <a:rPr lang="en-US" smtClean="0">
                <a:solidFill>
                  <a:srgbClr val="696464"/>
                </a:solidFill>
              </a:rPr>
              <a:pPr/>
              <a:t>6/14/2022</a:t>
            </a:fld>
            <a:endParaRPr lang="en-US" dirty="0">
              <a:solidFill>
                <a:srgbClr val="696464"/>
              </a:solidFill>
            </a:endParaRPr>
          </a:p>
        </p:txBody>
      </p:sp>
    </p:spTree>
    <p:extLst>
      <p:ext uri="{BB962C8B-B14F-4D97-AF65-F5344CB8AC3E}">
        <p14:creationId xmlns:p14="http://schemas.microsoft.com/office/powerpoint/2010/main" val="21600420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04672" y="1505931"/>
            <a:ext cx="10777728" cy="1470025"/>
          </a:xfrm>
          <a:ln>
            <a:solidFill>
              <a:schemeClr val="tx1"/>
            </a:solidFill>
          </a:ln>
        </p:spPr>
        <p:txBody>
          <a:bodyPr>
            <a:normAutofit/>
          </a:bodyPr>
          <a:lstStyle/>
          <a:p>
            <a:pPr marL="12700">
              <a:spcBef>
                <a:spcPts val="95"/>
              </a:spcBef>
            </a:pPr>
            <a:r>
              <a:rPr lang="en-US" sz="4800" b="1" dirty="0" smtClean="0">
                <a:latin typeface="Times New Roman" panose="02020603050405020304" pitchFamily="18" charset="0"/>
                <a:cs typeface="Times New Roman" panose="02020603050405020304" pitchFamily="18" charset="0"/>
              </a:rPr>
              <a:t>CHAPTER-</a:t>
            </a:r>
            <a:r>
              <a:rPr lang="en-GB" sz="4800" b="1" dirty="0" smtClean="0">
                <a:effectLst>
                  <a:outerShdw blurRad="38100" dist="38100" dir="2700000" algn="tl">
                    <a:srgbClr val="000000">
                      <a:alpha val="43137"/>
                    </a:srgbClr>
                  </a:outerShdw>
                </a:effectLst>
                <a:latin typeface="Garamond" panose="02020404030301010803" pitchFamily="18" charset="0"/>
                <a:cs typeface="Carlito"/>
              </a:rPr>
              <a:t>SIX</a:t>
            </a:r>
            <a:endParaRPr lang="en-GB" sz="4800" b="1" dirty="0">
              <a:effectLst>
                <a:outerShdw blurRad="38100" dist="38100" dir="2700000" algn="tl">
                  <a:srgbClr val="000000">
                    <a:alpha val="43137"/>
                  </a:srgbClr>
                </a:outerShdw>
              </a:effectLst>
              <a:latin typeface="Garamond" panose="02020404030301010803" pitchFamily="18" charset="0"/>
              <a:cs typeface="Carlito"/>
            </a:endParaRPr>
          </a:p>
        </p:txBody>
      </p:sp>
      <p:sp>
        <p:nvSpPr>
          <p:cNvPr id="4" name="Subtitle 3"/>
          <p:cNvSpPr>
            <a:spLocks noGrp="1"/>
          </p:cNvSpPr>
          <p:nvPr>
            <p:ph type="subTitle" idx="1"/>
          </p:nvPr>
        </p:nvSpPr>
        <p:spPr>
          <a:xfrm>
            <a:off x="804672" y="3200400"/>
            <a:ext cx="10777728" cy="3467100"/>
          </a:xfrm>
          <a:ln>
            <a:solidFill>
              <a:schemeClr val="tx1"/>
            </a:solidFill>
          </a:ln>
        </p:spPr>
        <p:txBody>
          <a:bodyPr>
            <a:normAutofit fontScale="85000" lnSpcReduction="2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                          </a:t>
            </a:r>
          </a:p>
          <a:p>
            <a:pPr lvl="0" defTabSz="457200">
              <a:lnSpc>
                <a:spcPct val="120000"/>
              </a:lnSpc>
              <a:spcBef>
                <a:spcPts val="1000"/>
              </a:spcBef>
              <a:buClr>
                <a:srgbClr val="90C226"/>
              </a:buClr>
              <a:buSzPct val="80000"/>
            </a:pPr>
            <a:r>
              <a:rPr lang="en-US" sz="4700" b="1" dirty="0">
                <a:ln w="0"/>
                <a:solidFill>
                  <a:srgbClr val="002060"/>
                </a:solidFill>
                <a:latin typeface="Garamond" panose="02020404030301010803" pitchFamily="18" charset="0"/>
              </a:rPr>
              <a:t>GUI With Python Programming Language</a:t>
            </a:r>
          </a:p>
          <a:p>
            <a:pPr>
              <a:lnSpc>
                <a:spcPct val="107000"/>
              </a:lnSpc>
              <a:spcBef>
                <a:spcPts val="0"/>
              </a:spcBef>
              <a:spcAft>
                <a:spcPts val="800"/>
              </a:spcAft>
            </a:pPr>
            <a:endParaRPr lang="en-US" sz="3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n-US" sz="2700" b="1" dirty="0" smtClean="0">
              <a:solidFill>
                <a:schemeClr val="tx1"/>
              </a:solidFill>
              <a:latin typeface="Times New Roman" panose="02020603050405020304" pitchFamily="18" charset="0"/>
              <a:cs typeface="Times New Roman" panose="02020603050405020304" pitchFamily="18" charset="0"/>
            </a:endParaRPr>
          </a:p>
          <a:p>
            <a:pPr algn="just"/>
            <a:endParaRPr lang="en-US" sz="2700" b="1" dirty="0" smtClean="0">
              <a:solidFill>
                <a:schemeClr val="tx1"/>
              </a:solidFill>
              <a:latin typeface="Times New Roman" panose="02020603050405020304" pitchFamily="18" charset="0"/>
              <a:cs typeface="Times New Roman" panose="02020603050405020304" pitchFamily="18" charset="0"/>
            </a:endParaRPr>
          </a:p>
          <a:p>
            <a:pPr lvl="0" algn="just"/>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smtClean="0">
                <a:solidFill>
                  <a:schemeClr val="tx1"/>
                </a:solidFill>
                <a:latin typeface="Times New Roman" panose="02020603050405020304" pitchFamily="18" charset="0"/>
                <a:cs typeface="Times New Roman" panose="02020603050405020304" pitchFamily="18" charset="0"/>
              </a:rPr>
              <a:t>                                                                                                </a:t>
            </a:r>
          </a:p>
          <a:p>
            <a:pPr lvl="0" algn="r"/>
            <a:r>
              <a:rPr lang="en-US" sz="2700" b="1" dirty="0">
                <a:solidFill>
                  <a:schemeClr val="tx1"/>
                </a:solidFill>
                <a:latin typeface="Times New Roman" panose="02020603050405020304" pitchFamily="18" charset="0"/>
                <a:cs typeface="Times New Roman" panose="02020603050405020304" pitchFamily="18" charset="0"/>
              </a:rPr>
              <a:t> </a:t>
            </a:r>
            <a:r>
              <a:rPr lang="en-US" sz="2700" b="1"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Cambria" panose="02040503050406030204"/>
                <a:cs typeface="Times New Roman" panose="02020603050405020304" pitchFamily="18" charset="0"/>
              </a:rPr>
              <a:t>By</a:t>
            </a:r>
            <a:r>
              <a:rPr lang="en-US" sz="2800" b="1" dirty="0">
                <a:solidFill>
                  <a:srgbClr val="FF0000"/>
                </a:solidFill>
                <a:latin typeface="Cambria" panose="02040503050406030204"/>
                <a:cs typeface="Times New Roman" panose="02020603050405020304" pitchFamily="18" charset="0"/>
              </a:rPr>
              <a:t>: Mikiale T.</a:t>
            </a:r>
          </a:p>
          <a:p>
            <a:pPr algn="just"/>
            <a:endParaRPr lang="en-US" sz="27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pPr/>
              <a:t>1</a:t>
            </a:fld>
            <a:endParaRPr lang="en-US" dirty="0"/>
          </a:p>
        </p:txBody>
      </p:sp>
      <p:sp>
        <p:nvSpPr>
          <p:cNvPr id="5" name="object 12"/>
          <p:cNvSpPr/>
          <p:nvPr/>
        </p:nvSpPr>
        <p:spPr>
          <a:xfrm>
            <a:off x="7236461" y="117967"/>
            <a:ext cx="4955539" cy="1032633"/>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black"/>
              </a:solidFill>
              <a:effectLst/>
              <a:uLnTx/>
              <a:uFillTx/>
            </a:endParaRPr>
          </a:p>
        </p:txBody>
      </p:sp>
    </p:spTree>
    <p:extLst>
      <p:ext uri="{BB962C8B-B14F-4D97-AF65-F5344CB8AC3E}">
        <p14:creationId xmlns:p14="http://schemas.microsoft.com/office/powerpoint/2010/main" val="931335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Cont’d</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0" indent="0" algn="just">
              <a:buNone/>
            </a:pPr>
            <a:r>
              <a:rPr lang="en-US" sz="2400" b="1" dirty="0">
                <a:solidFill>
                  <a:schemeClr val="tx1">
                    <a:lumMod val="95000"/>
                    <a:lumOff val="5000"/>
                  </a:schemeClr>
                </a:solidFill>
                <a:latin typeface="Garamond" panose="02020404030301010803" pitchFamily="18" charset="0"/>
              </a:rPr>
              <a:t>2. Button Widget</a:t>
            </a:r>
            <a:r>
              <a:rPr lang="en-US" sz="2400" b="1"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The button widget is very similar to the label widget. We create a variable and use the widget syntax to define </a:t>
            </a:r>
            <a:r>
              <a:rPr lang="en-US" sz="2200" dirty="0" smtClean="0">
                <a:solidFill>
                  <a:schemeClr val="tx1">
                    <a:lumMod val="95000"/>
                    <a:lumOff val="5000"/>
                  </a:schemeClr>
                </a:solidFill>
                <a:latin typeface="Garamond" panose="02020404030301010803" pitchFamily="18" charset="0"/>
              </a:rPr>
              <a:t>what </a:t>
            </a:r>
            <a:r>
              <a:rPr lang="en-US" sz="2200" dirty="0">
                <a:solidFill>
                  <a:schemeClr val="tx1">
                    <a:lumMod val="95000"/>
                    <a:lumOff val="5000"/>
                  </a:schemeClr>
                </a:solidFill>
                <a:latin typeface="Garamond" panose="02020404030301010803" pitchFamily="18" charset="0"/>
              </a:rPr>
              <a:t>the button has to say</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Here</a:t>
            </a:r>
            <a:r>
              <a:rPr lang="en-US" sz="2200" dirty="0">
                <a:solidFill>
                  <a:schemeClr val="tx1">
                    <a:lumMod val="95000"/>
                    <a:lumOff val="5000"/>
                  </a:schemeClr>
                </a:solidFill>
                <a:latin typeface="Garamond" panose="02020404030301010803" pitchFamily="18" charset="0"/>
              </a:rPr>
              <a:t>, we used a function called as the grid function which is used to set the position of the button on our window.</a:t>
            </a:r>
            <a:endParaRPr lang="en-US" sz="22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
            </a:pPr>
            <a:r>
              <a:rPr lang="en-US" sz="2000" dirty="0">
                <a:solidFill>
                  <a:schemeClr val="tx1">
                    <a:lumMod val="95000"/>
                    <a:lumOff val="5000"/>
                  </a:schemeClr>
                </a:solidFill>
                <a:latin typeface="Garamond" panose="02020404030301010803" pitchFamily="18" charset="0"/>
              </a:rPr>
              <a:t>We can also change the foreground for a button or any other widget as well. </a:t>
            </a:r>
            <a:r>
              <a:rPr lang="en-US" sz="2000" dirty="0" smtClean="0">
                <a:solidFill>
                  <a:schemeClr val="tx1">
                    <a:lumMod val="95000"/>
                    <a:lumOff val="5000"/>
                  </a:schemeClr>
                </a:solidFill>
                <a:latin typeface="Garamond" panose="02020404030301010803" pitchFamily="18" charset="0"/>
              </a:rPr>
              <a:t>We use the </a:t>
            </a:r>
            <a:r>
              <a:rPr lang="en-US" sz="2000" dirty="0">
                <a:solidFill>
                  <a:schemeClr val="tx1">
                    <a:lumMod val="95000"/>
                    <a:lumOff val="5000"/>
                  </a:schemeClr>
                </a:solidFill>
                <a:latin typeface="Garamond" panose="02020404030301010803" pitchFamily="18" charset="0"/>
              </a:rPr>
              <a:t>parameter </a:t>
            </a:r>
            <a:r>
              <a:rPr lang="en-US" sz="2000" b="1" dirty="0">
                <a:solidFill>
                  <a:schemeClr val="tx1">
                    <a:lumMod val="95000"/>
                    <a:lumOff val="5000"/>
                  </a:schemeClr>
                </a:solidFill>
                <a:latin typeface="Garamond" panose="02020404030301010803" pitchFamily="18" charset="0"/>
              </a:rPr>
              <a:t>FG</a:t>
            </a:r>
            <a:r>
              <a:rPr lang="en-US" sz="2000" dirty="0">
                <a:solidFill>
                  <a:schemeClr val="tx1">
                    <a:lumMod val="95000"/>
                    <a:lumOff val="5000"/>
                  </a:schemeClr>
                </a:solidFill>
                <a:latin typeface="Garamond" panose="02020404030301010803" pitchFamily="18" charset="0"/>
              </a:rPr>
              <a:t> as shown in the code. </a:t>
            </a:r>
            <a:r>
              <a:rPr lang="en-US" sz="2000" dirty="0" smtClean="0">
                <a:solidFill>
                  <a:schemeClr val="tx1">
                    <a:lumMod val="95000"/>
                    <a:lumOff val="5000"/>
                  </a:schemeClr>
                </a:solidFill>
                <a:latin typeface="Garamond" panose="02020404030301010803" pitchFamily="18" charset="0"/>
              </a:rPr>
              <a:t>Similarly</a:t>
            </a:r>
            <a:r>
              <a:rPr lang="en-US" sz="2000" dirty="0">
                <a:solidFill>
                  <a:schemeClr val="tx1">
                    <a:lumMod val="95000"/>
                    <a:lumOff val="5000"/>
                  </a:schemeClr>
                </a:solidFill>
                <a:latin typeface="Garamond" panose="02020404030301010803" pitchFamily="18" charset="0"/>
              </a:rPr>
              <a:t>, the background </a:t>
            </a:r>
            <a:r>
              <a:rPr lang="en-US" sz="2000" dirty="0" smtClean="0">
                <a:solidFill>
                  <a:schemeClr val="tx1">
                    <a:lumMod val="95000"/>
                    <a:lumOff val="5000"/>
                  </a:schemeClr>
                </a:solidFill>
                <a:latin typeface="Garamond" panose="02020404030301010803" pitchFamily="18" charset="0"/>
              </a:rPr>
              <a:t>color </a:t>
            </a:r>
            <a:r>
              <a:rPr lang="en-US" sz="2000" dirty="0">
                <a:solidFill>
                  <a:schemeClr val="tx1">
                    <a:lumMod val="95000"/>
                    <a:lumOff val="5000"/>
                  </a:schemeClr>
                </a:solidFill>
                <a:latin typeface="Garamond" panose="02020404030301010803" pitchFamily="18" charset="0"/>
              </a:rPr>
              <a:t>can be changed as well using the BG property</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10</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598" y="2295678"/>
            <a:ext cx="6848036" cy="1207376"/>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1603889" y="5206351"/>
            <a:ext cx="6381012" cy="1168691"/>
          </a:xfrm>
          <a:prstGeom prst="rect">
            <a:avLst/>
          </a:prstGeom>
          <a:ln>
            <a:solidFill>
              <a:schemeClr val="tx1"/>
            </a:solidFill>
          </a:ln>
        </p:spPr>
      </p:pic>
    </p:spTree>
    <p:extLst>
      <p:ext uri="{BB962C8B-B14F-4D97-AF65-F5344CB8AC3E}">
        <p14:creationId xmlns:p14="http://schemas.microsoft.com/office/powerpoint/2010/main" val="2920107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7"/>
            <a:ext cx="10810622" cy="5692462"/>
          </a:xfrm>
          <a:ln>
            <a:solidFill>
              <a:schemeClr val="tx1"/>
            </a:solidFill>
          </a:ln>
        </p:spPr>
        <p:txBody>
          <a:bodyPr>
            <a:normAutofit lnSpcReduction="10000"/>
          </a:bodyPr>
          <a:lstStyle/>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As per the output we got, our foreground is the text which is red color as defined and the background is orange as we’ve set it using the </a:t>
            </a:r>
            <a:r>
              <a:rPr lang="en-US" sz="2400" b="1" dirty="0" err="1">
                <a:solidFill>
                  <a:schemeClr val="tx1">
                    <a:lumMod val="95000"/>
                    <a:lumOff val="5000"/>
                  </a:schemeClr>
                </a:solidFill>
                <a:latin typeface="Garamond" panose="02020404030301010803" pitchFamily="18" charset="0"/>
              </a:rPr>
              <a:t>bg</a:t>
            </a:r>
            <a:r>
              <a:rPr lang="en-US" sz="2400" dirty="0">
                <a:solidFill>
                  <a:schemeClr val="tx1">
                    <a:lumMod val="95000"/>
                    <a:lumOff val="5000"/>
                  </a:schemeClr>
                </a:solidFill>
                <a:latin typeface="Garamond" panose="02020404030301010803" pitchFamily="18" charset="0"/>
              </a:rPr>
              <a:t> parameter</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So at this point, we have a clickable button. Well, what happens when we actually go ahead and click it</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So we call this the click </a:t>
            </a:r>
            <a:r>
              <a:rPr lang="en-US" sz="2400" dirty="0" smtClean="0">
                <a:solidFill>
                  <a:schemeClr val="tx1">
                    <a:lumMod val="95000"/>
                    <a:lumOff val="5000"/>
                  </a:schemeClr>
                </a:solidFill>
                <a:latin typeface="Garamond" panose="02020404030301010803" pitchFamily="18" charset="0"/>
              </a:rPr>
              <a:t>event, We </a:t>
            </a:r>
            <a:r>
              <a:rPr lang="en-US" sz="2400" dirty="0">
                <a:solidFill>
                  <a:schemeClr val="tx1">
                    <a:lumMod val="95000"/>
                    <a:lumOff val="5000"/>
                  </a:schemeClr>
                </a:solidFill>
                <a:latin typeface="Garamond" panose="02020404030301010803" pitchFamily="18" charset="0"/>
              </a:rPr>
              <a:t>need to write the functionality as to what should happen when we click the button or in other terms when the click event is fired</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For that purpose we have a function called clicked, we are displaying a text message saying button was clicked.</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We will need to add a parameter called </a:t>
            </a:r>
            <a:r>
              <a:rPr lang="en-US" sz="2400" b="1" dirty="0">
                <a:solidFill>
                  <a:schemeClr val="tx1">
                    <a:lumMod val="95000"/>
                    <a:lumOff val="5000"/>
                  </a:schemeClr>
                </a:solidFill>
                <a:latin typeface="Garamond" panose="02020404030301010803" pitchFamily="18" charset="0"/>
              </a:rPr>
              <a:t>command</a:t>
            </a:r>
            <a:r>
              <a:rPr lang="en-US" sz="2400" dirty="0">
                <a:solidFill>
                  <a:schemeClr val="tx1">
                    <a:lumMod val="95000"/>
                    <a:lumOff val="5000"/>
                  </a:schemeClr>
                </a:solidFill>
                <a:latin typeface="Garamond" panose="02020404030301010803" pitchFamily="18" charset="0"/>
              </a:rPr>
              <a:t> in the button definition as shown.</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11</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508" y="2490454"/>
            <a:ext cx="5785061" cy="1167146"/>
          </a:xfrm>
          <a:prstGeom prst="rect">
            <a:avLst/>
          </a:prstGeom>
          <a:ln>
            <a:solidFill>
              <a:schemeClr val="tx1"/>
            </a:solidFill>
          </a:ln>
        </p:spPr>
      </p:pic>
    </p:spTree>
    <p:extLst>
      <p:ext uri="{BB962C8B-B14F-4D97-AF65-F5344CB8AC3E}">
        <p14:creationId xmlns:p14="http://schemas.microsoft.com/office/powerpoint/2010/main" val="1895845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fontScale="92500" lnSpcReduction="10000"/>
          </a:bodyPr>
          <a:lstStyle/>
          <a:p>
            <a:pPr marL="0" indent="0" algn="just">
              <a:buNone/>
            </a:pPr>
            <a:r>
              <a:rPr lang="en-US" sz="2400" b="1" dirty="0" smtClean="0">
                <a:solidFill>
                  <a:schemeClr val="tx1">
                    <a:lumMod val="95000"/>
                    <a:lumOff val="5000"/>
                  </a:schemeClr>
                </a:solidFill>
                <a:latin typeface="Garamond" panose="02020404030301010803" pitchFamily="18" charset="0"/>
              </a:rPr>
              <a:t>3. </a:t>
            </a:r>
            <a:r>
              <a:rPr lang="en-US" sz="2400" b="1" dirty="0">
                <a:latin typeface="Garamond" panose="02020404030301010803" pitchFamily="18" charset="0"/>
              </a:rPr>
              <a:t>Entry </a:t>
            </a:r>
            <a:r>
              <a:rPr lang="en-US" sz="2400" b="1" dirty="0" smtClean="0">
                <a:latin typeface="Garamond" panose="02020404030301010803" pitchFamily="18" charset="0"/>
              </a:rPr>
              <a:t>Widget: </a:t>
            </a:r>
            <a:r>
              <a:rPr lang="en-US" sz="2200" dirty="0" smtClean="0">
                <a:latin typeface="Garamond" panose="02020404030301010803" pitchFamily="18" charset="0"/>
              </a:rPr>
              <a:t>It </a:t>
            </a:r>
            <a:r>
              <a:rPr lang="en-US" sz="2200" dirty="0">
                <a:latin typeface="Garamond" panose="02020404030301010803" pitchFamily="18" charset="0"/>
              </a:rPr>
              <a:t>is used to create input fields in the GUI to take in textual input</a:t>
            </a:r>
            <a:r>
              <a:rPr lang="en-US" sz="2200" dirty="0" smtClean="0">
                <a:latin typeface="Garamond" panose="02020404030301010803" pitchFamily="18" charset="0"/>
              </a:rPr>
              <a:t>.</a:t>
            </a:r>
            <a:endParaRPr lang="en-US" sz="2200" dirty="0">
              <a:latin typeface="Garamond" panose="02020404030301010803" pitchFamily="18" charset="0"/>
            </a:endParaRPr>
          </a:p>
          <a:p>
            <a:pPr lvl="1" algn="just">
              <a:buFont typeface="Wingdings" panose="05000000000000000000" pitchFamily="2" charset="2"/>
              <a:buChar char="§"/>
            </a:pPr>
            <a:r>
              <a:rPr lang="en-US" sz="2200" dirty="0">
                <a:latin typeface="Garamond" panose="02020404030301010803" pitchFamily="18" charset="0"/>
              </a:rPr>
              <a:t>Check out the example code shown below</a:t>
            </a:r>
            <a:r>
              <a:rPr lang="en-US" sz="2200" dirty="0" smtClean="0">
                <a:latin typeface="Garamond" panose="02020404030301010803" pitchFamily="18" charset="0"/>
              </a:rPr>
              <a:t>:</a:t>
            </a:r>
          </a:p>
          <a:p>
            <a:pPr lvl="1" algn="just">
              <a:buFont typeface="Wingdings" panose="05000000000000000000" pitchFamily="2" charset="2"/>
              <a:buChar char="§"/>
            </a:pPr>
            <a:endParaRPr lang="en-US" sz="2200" dirty="0">
              <a:latin typeface="Garamond" panose="02020404030301010803" pitchFamily="18" charset="0"/>
            </a:endParaRPr>
          </a:p>
          <a:p>
            <a:pPr lvl="1" algn="just">
              <a:buFont typeface="Wingdings" panose="05000000000000000000" pitchFamily="2" charset="2"/>
              <a:buChar char="§"/>
            </a:pPr>
            <a:endParaRPr lang="en-US" sz="2200" dirty="0" smtClean="0">
              <a:latin typeface="Garamond" panose="02020404030301010803" pitchFamily="18" charset="0"/>
            </a:endParaRPr>
          </a:p>
          <a:p>
            <a:pPr lvl="1" algn="just">
              <a:buFont typeface="Wingdings" panose="05000000000000000000" pitchFamily="2" charset="2"/>
              <a:buChar char="§"/>
            </a:pPr>
            <a:endParaRPr lang="en-US" sz="2200" dirty="0">
              <a:latin typeface="Garamond" panose="02020404030301010803" pitchFamily="18" charset="0"/>
            </a:endParaRPr>
          </a:p>
          <a:p>
            <a:pPr lvl="1" algn="just">
              <a:buFont typeface="Wingdings" panose="05000000000000000000" pitchFamily="2" charset="2"/>
              <a:buChar char="§"/>
            </a:pPr>
            <a:endParaRPr lang="en-US" sz="2200" dirty="0" smtClean="0">
              <a:latin typeface="Garamond" panose="02020404030301010803" pitchFamily="18" charset="0"/>
            </a:endParaRPr>
          </a:p>
          <a:p>
            <a:pPr lvl="1" algn="just">
              <a:buFont typeface="Wingdings" panose="05000000000000000000" pitchFamily="2" charset="2"/>
              <a:buChar char="§"/>
            </a:pPr>
            <a:endParaRPr lang="en-US" sz="2200" dirty="0">
              <a:latin typeface="Garamond" panose="02020404030301010803" pitchFamily="18" charset="0"/>
            </a:endParaRPr>
          </a:p>
          <a:p>
            <a:pPr lvl="1" algn="just">
              <a:buFont typeface="Wingdings" panose="05000000000000000000" pitchFamily="2" charset="2"/>
              <a:buChar char="§"/>
            </a:pPr>
            <a:endParaRPr lang="en-US" sz="2200" dirty="0" smtClean="0">
              <a:latin typeface="Garamond" panose="02020404030301010803" pitchFamily="18" charset="0"/>
            </a:endParaRPr>
          </a:p>
          <a:p>
            <a:pPr lvl="1" algn="just">
              <a:buFont typeface="Wingdings" panose="05000000000000000000" pitchFamily="2" charset="2"/>
              <a:buChar char="§"/>
            </a:pPr>
            <a:endParaRPr lang="en-US" sz="2200" dirty="0" smtClean="0">
              <a:latin typeface="Garamond" panose="02020404030301010803" pitchFamily="18" charset="0"/>
            </a:endParaRPr>
          </a:p>
          <a:p>
            <a:pPr algn="just">
              <a:buFont typeface="Wingdings" panose="05000000000000000000" pitchFamily="2" charset="2"/>
              <a:buChar char="§"/>
            </a:pPr>
            <a:r>
              <a:rPr lang="en-US" sz="2400" dirty="0">
                <a:solidFill>
                  <a:schemeClr val="tx1"/>
                </a:solidFill>
                <a:latin typeface="Garamond" panose="02020404030301010803" pitchFamily="18" charset="0"/>
              </a:rPr>
              <a:t>Here, we are creating a textbox using the Tkinter entry class. The grid tells the code where we want the widget on the window</a:t>
            </a:r>
            <a:r>
              <a:rPr lang="en-US" sz="2400" dirty="0" smtClean="0">
                <a:solidFill>
                  <a:schemeClr val="tx1"/>
                </a:solidFill>
                <a:latin typeface="Garamond" panose="02020404030301010803" pitchFamily="18" charset="0"/>
              </a:rPr>
              <a:t>.</a:t>
            </a:r>
            <a:endParaRPr lang="en-US" sz="2400" dirty="0">
              <a:solidFill>
                <a:schemeClr val="tx1"/>
              </a:solidFill>
              <a:latin typeface="Garamond" panose="02020404030301010803" pitchFamily="18" charset="0"/>
            </a:endParaRPr>
          </a:p>
          <a:p>
            <a:pPr algn="just">
              <a:buFont typeface="Wingdings" panose="05000000000000000000" pitchFamily="2" charset="2"/>
              <a:buChar char="§"/>
            </a:pPr>
            <a:r>
              <a:rPr lang="en-US" sz="2400" dirty="0">
                <a:solidFill>
                  <a:schemeClr val="tx1"/>
                </a:solidFill>
                <a:latin typeface="Garamond" panose="02020404030301010803" pitchFamily="18" charset="0"/>
              </a:rPr>
              <a:t>What should happen when the button is clicked</a:t>
            </a:r>
            <a:r>
              <a:rPr lang="en-US" sz="2400" dirty="0" smtClean="0">
                <a:solidFill>
                  <a:schemeClr val="tx1"/>
                </a:solidFill>
                <a:latin typeface="Garamond" panose="02020404030301010803" pitchFamily="18" charset="0"/>
              </a:rPr>
              <a:t>?</a:t>
            </a:r>
            <a:endParaRPr lang="en-US" sz="2400" dirty="0">
              <a:solidFill>
                <a:schemeClr val="tx1"/>
              </a:solidFill>
              <a:latin typeface="Garamond" panose="02020404030301010803" pitchFamily="18" charset="0"/>
            </a:endParaRPr>
          </a:p>
          <a:p>
            <a:pPr lvl="1" algn="just">
              <a:buFont typeface="Wingdings" panose="05000000000000000000" pitchFamily="2" charset="2"/>
              <a:buChar char="q"/>
            </a:pPr>
            <a:r>
              <a:rPr lang="en-US" sz="2200" dirty="0">
                <a:solidFill>
                  <a:schemeClr val="tx1"/>
                </a:solidFill>
                <a:latin typeface="Garamond" panose="02020404030301010803" pitchFamily="18" charset="0"/>
              </a:rPr>
              <a:t>Well, we have a message that says ‘Welcome to’ and later whatever is input into the text area will be concatenated along with this and printed.</a:t>
            </a:r>
          </a:p>
          <a:p>
            <a:pPr marL="457200" lvl="1" indent="0" algn="just">
              <a:buNone/>
            </a:pPr>
            <a:endParaRPr lang="en-US" sz="2200" dirty="0">
              <a:latin typeface="Garamond" panose="02020404030301010803" pitchFamily="18" charset="0"/>
            </a:endParaRPr>
          </a:p>
          <a:p>
            <a:pPr marL="0" indent="0" algn="just">
              <a:buNone/>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12</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859" y="1813900"/>
            <a:ext cx="6040715" cy="2642189"/>
          </a:xfrm>
          <a:prstGeom prst="rect">
            <a:avLst/>
          </a:prstGeom>
          <a:ln>
            <a:solidFill>
              <a:schemeClr val="tx1"/>
            </a:solidFill>
          </a:ln>
        </p:spPr>
      </p:pic>
    </p:spTree>
    <p:extLst>
      <p:ext uri="{BB962C8B-B14F-4D97-AF65-F5344CB8AC3E}">
        <p14:creationId xmlns:p14="http://schemas.microsoft.com/office/powerpoint/2010/main" val="1699600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0" indent="0" algn="just">
              <a:buNone/>
            </a:pPr>
            <a:r>
              <a:rPr lang="en-US" sz="2400" b="1" dirty="0">
                <a:solidFill>
                  <a:schemeClr val="tx1">
                    <a:lumMod val="95000"/>
                    <a:lumOff val="5000"/>
                  </a:schemeClr>
                </a:solidFill>
                <a:latin typeface="Garamond" panose="02020404030301010803" pitchFamily="18" charset="0"/>
              </a:rPr>
              <a:t>4. Combobox Widget : </a:t>
            </a:r>
            <a:r>
              <a:rPr lang="en-US" sz="2400" dirty="0">
                <a:solidFill>
                  <a:schemeClr val="tx1">
                    <a:lumMod val="95000"/>
                    <a:lumOff val="5000"/>
                  </a:schemeClr>
                </a:solidFill>
                <a:latin typeface="Garamond" panose="02020404030301010803" pitchFamily="18" charset="0"/>
              </a:rPr>
              <a:t>it is just a drop-down menu with certain options</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Here’s the code snippet</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So check out that there are no other parameters for the </a:t>
            </a:r>
            <a:r>
              <a:rPr lang="en-US" sz="2200" dirty="0" err="1">
                <a:solidFill>
                  <a:schemeClr val="tx1">
                    <a:lumMod val="95000"/>
                    <a:lumOff val="5000"/>
                  </a:schemeClr>
                </a:solidFill>
                <a:latin typeface="Garamond" panose="02020404030301010803" pitchFamily="18" charset="0"/>
              </a:rPr>
              <a:t>combobox</a:t>
            </a:r>
            <a:r>
              <a:rPr lang="en-US" sz="2200" dirty="0">
                <a:solidFill>
                  <a:schemeClr val="tx1">
                    <a:lumMod val="95000"/>
                    <a:lumOff val="5000"/>
                  </a:schemeClr>
                </a:solidFill>
                <a:latin typeface="Garamond" panose="02020404030301010803" pitchFamily="18" charset="0"/>
              </a:rPr>
              <a:t> definition apart from the window. </a:t>
            </a: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And </a:t>
            </a:r>
            <a:r>
              <a:rPr lang="en-US" sz="2200" dirty="0">
                <a:solidFill>
                  <a:schemeClr val="tx1">
                    <a:lumMod val="95000"/>
                    <a:lumOff val="5000"/>
                  </a:schemeClr>
                </a:solidFill>
                <a:latin typeface="Garamond" panose="02020404030301010803" pitchFamily="18" charset="0"/>
              </a:rPr>
              <a:t>in the next line, we have defined certain values such numbers ranging from 1 to 5 and next, we have text. 1 to 5 were numeric inputs but we can have a textual input too</a:t>
            </a:r>
            <a:r>
              <a:rPr lang="en-US" sz="2200" dirty="0" smtClean="0">
                <a:solidFill>
                  <a:schemeClr val="tx1">
                    <a:lumMod val="95000"/>
                    <a:lumOff val="5000"/>
                  </a:schemeClr>
                </a:solidFill>
                <a:latin typeface="Garamond" panose="02020404030301010803" pitchFamily="18" charset="0"/>
              </a:rPr>
              <a:t>.</a:t>
            </a: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It is defined using double quotes and we later will set the selected input. </a:t>
            </a: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Followed </a:t>
            </a:r>
            <a:r>
              <a:rPr lang="en-US" sz="2200" dirty="0">
                <a:solidFill>
                  <a:schemeClr val="tx1">
                    <a:lumMod val="95000"/>
                    <a:lumOff val="5000"/>
                  </a:schemeClr>
                </a:solidFill>
                <a:latin typeface="Garamond" panose="02020404030301010803" pitchFamily="18" charset="0"/>
              </a:rPr>
              <a:t>by that, we have the grid function to place the widget on the window.</a:t>
            </a: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13</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580" y="1467382"/>
            <a:ext cx="6064550" cy="1778094"/>
          </a:xfrm>
          <a:prstGeom prst="rect">
            <a:avLst/>
          </a:prstGeom>
          <a:ln>
            <a:solidFill>
              <a:schemeClr val="tx1"/>
            </a:solidFill>
          </a:ln>
        </p:spPr>
      </p:pic>
    </p:spTree>
    <p:extLst>
      <p:ext uri="{BB962C8B-B14F-4D97-AF65-F5344CB8AC3E}">
        <p14:creationId xmlns:p14="http://schemas.microsoft.com/office/powerpoint/2010/main" val="3013394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0" indent="0" algn="just">
              <a:buNone/>
            </a:pPr>
            <a:r>
              <a:rPr lang="en-US" sz="2400" b="1" dirty="0">
                <a:solidFill>
                  <a:schemeClr val="tx1">
                    <a:lumMod val="95000"/>
                    <a:lumOff val="5000"/>
                  </a:schemeClr>
                </a:solidFill>
                <a:latin typeface="Garamond" panose="02020404030301010803" pitchFamily="18" charset="0"/>
              </a:rPr>
              <a:t>5. Checkbutton Widget: </a:t>
            </a:r>
            <a:r>
              <a:rPr lang="en-US" sz="2200" dirty="0">
                <a:solidFill>
                  <a:schemeClr val="tx1">
                    <a:lumMod val="95000"/>
                    <a:lumOff val="5000"/>
                  </a:schemeClr>
                </a:solidFill>
                <a:latin typeface="Garamond" panose="02020404030301010803" pitchFamily="18" charset="0"/>
              </a:rPr>
              <a:t>The checkbutton is widely used in almost all the </a:t>
            </a:r>
            <a:r>
              <a:rPr lang="en-US" sz="2200" dirty="0" smtClean="0">
                <a:solidFill>
                  <a:schemeClr val="tx1">
                    <a:lumMod val="95000"/>
                    <a:lumOff val="5000"/>
                  </a:schemeClr>
                </a:solidFill>
                <a:latin typeface="Garamond" panose="02020404030301010803" pitchFamily="18" charset="0"/>
              </a:rPr>
              <a:t>sites. </a:t>
            </a: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So </a:t>
            </a:r>
            <a:r>
              <a:rPr lang="en-US" sz="2200" dirty="0">
                <a:solidFill>
                  <a:schemeClr val="tx1">
                    <a:lumMod val="95000"/>
                    <a:lumOff val="5000"/>
                  </a:schemeClr>
                </a:solidFill>
                <a:latin typeface="Garamond" panose="02020404030301010803" pitchFamily="18" charset="0"/>
              </a:rPr>
              <a:t>basically </a:t>
            </a:r>
            <a:r>
              <a:rPr lang="en-US" sz="2200" dirty="0" smtClean="0">
                <a:solidFill>
                  <a:schemeClr val="tx1">
                    <a:lumMod val="95000"/>
                    <a:lumOff val="5000"/>
                  </a:schemeClr>
                </a:solidFill>
                <a:latin typeface="Garamond" panose="02020404030301010803" pitchFamily="18" charset="0"/>
              </a:rPr>
              <a:t>we </a:t>
            </a:r>
            <a:r>
              <a:rPr lang="en-US" sz="2200" dirty="0">
                <a:solidFill>
                  <a:schemeClr val="tx1">
                    <a:lumMod val="95000"/>
                    <a:lumOff val="5000"/>
                  </a:schemeClr>
                </a:solidFill>
                <a:latin typeface="Garamond" panose="02020404030301010803" pitchFamily="18" charset="0"/>
              </a:rPr>
              <a:t>use the </a:t>
            </a:r>
            <a:r>
              <a:rPr lang="en-US" sz="2200" dirty="0" smtClean="0">
                <a:solidFill>
                  <a:schemeClr val="tx1">
                    <a:lumMod val="95000"/>
                    <a:lumOff val="5000"/>
                  </a:schemeClr>
                </a:solidFill>
                <a:latin typeface="Garamond" panose="02020404030301010803" pitchFamily="18" charset="0"/>
              </a:rPr>
              <a:t>checkbutton </a:t>
            </a:r>
            <a:r>
              <a:rPr lang="en-US" sz="2200" dirty="0">
                <a:solidFill>
                  <a:schemeClr val="tx1">
                    <a:lumMod val="95000"/>
                    <a:lumOff val="5000"/>
                  </a:schemeClr>
                </a:solidFill>
                <a:latin typeface="Garamond" panose="02020404030301010803" pitchFamily="18" charset="0"/>
              </a:rPr>
              <a:t>class to create the widget</a:t>
            </a:r>
            <a:r>
              <a:rPr lang="en-US" sz="2200" b="1"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
            </a:pPr>
            <a:endParaRPr lang="en-US" sz="2200" b="1"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b="1"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b="1"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b="1"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We start by creating a variable of the type </a:t>
            </a:r>
            <a:r>
              <a:rPr lang="en-US" sz="2200" b="1" dirty="0">
                <a:solidFill>
                  <a:schemeClr val="tx1">
                    <a:lumMod val="95000"/>
                    <a:lumOff val="5000"/>
                  </a:schemeClr>
                </a:solidFill>
                <a:latin typeface="Garamond" panose="02020404030301010803" pitchFamily="18" charset="0"/>
              </a:rPr>
              <a:t>booleanvar</a:t>
            </a:r>
            <a:r>
              <a:rPr lang="en-US" sz="2200" dirty="0" smtClean="0">
                <a:solidFill>
                  <a:schemeClr val="tx1">
                    <a:lumMod val="95000"/>
                    <a:lumOff val="5000"/>
                  </a:schemeClr>
                </a:solidFill>
                <a:latin typeface="Garamond" panose="02020404030301010803" pitchFamily="18" charset="0"/>
              </a:rPr>
              <a:t>.</a:t>
            </a: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But this is not a standard python variable, correct? Well nothing to worry, this is a Tkinter variable</a:t>
            </a:r>
            <a:r>
              <a:rPr lang="en-US" sz="2200" dirty="0" smtClean="0">
                <a:solidFill>
                  <a:schemeClr val="tx1">
                    <a:lumMod val="95000"/>
                    <a:lumOff val="5000"/>
                  </a:schemeClr>
                </a:solidFill>
                <a:latin typeface="Garamond" panose="02020404030301010803" pitchFamily="18" charset="0"/>
              </a:rPr>
              <a:t>.</a:t>
            </a: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By default, we keep the set state to be true which means that the button is checked </a:t>
            </a:r>
            <a:r>
              <a:rPr lang="en-US" sz="2200" dirty="0" smtClean="0">
                <a:solidFill>
                  <a:schemeClr val="tx1">
                    <a:lumMod val="95000"/>
                    <a:lumOff val="5000"/>
                  </a:schemeClr>
                </a:solidFill>
                <a:latin typeface="Garamond" panose="02020404030301010803" pitchFamily="18" charset="0"/>
              </a:rPr>
              <a:t>already.</a:t>
            </a: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And </a:t>
            </a:r>
            <a:r>
              <a:rPr lang="en-US" sz="2200" dirty="0">
                <a:solidFill>
                  <a:schemeClr val="tx1">
                    <a:lumMod val="95000"/>
                    <a:lumOff val="5000"/>
                  </a:schemeClr>
                </a:solidFill>
                <a:latin typeface="Garamond" panose="02020404030301010803" pitchFamily="18" charset="0"/>
              </a:rPr>
              <a:t>next, we are passing </a:t>
            </a:r>
            <a:r>
              <a:rPr lang="en-US" sz="2200" b="1" dirty="0">
                <a:solidFill>
                  <a:schemeClr val="tx1">
                    <a:lumMod val="95000"/>
                    <a:lumOff val="5000"/>
                  </a:schemeClr>
                </a:solidFill>
                <a:latin typeface="Garamond" panose="02020404030301010803" pitchFamily="18" charset="0"/>
              </a:rPr>
              <a:t>chk_state</a:t>
            </a:r>
            <a:r>
              <a:rPr lang="en-US" sz="2200" dirty="0">
                <a:solidFill>
                  <a:schemeClr val="tx1">
                    <a:lumMod val="95000"/>
                    <a:lumOff val="5000"/>
                  </a:schemeClr>
                </a:solidFill>
                <a:latin typeface="Garamond" panose="02020404030301010803" pitchFamily="18" charset="0"/>
              </a:rPr>
              <a:t> to the checkbutton class to set the check state for us.</a:t>
            </a:r>
          </a:p>
          <a:p>
            <a:pPr lvl="1" algn="just">
              <a:buFont typeface="Wingdings" panose="05000000000000000000" pitchFamily="2" charset="2"/>
              <a:buChar char="§"/>
            </a:pPr>
            <a:endParaRPr lang="en-US" sz="2200" b="1"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14</a:t>
            </a:fld>
            <a:endParaRPr lang="en-US" sz="12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1733348" y="1905670"/>
            <a:ext cx="6702314" cy="1597383"/>
          </a:xfrm>
          <a:prstGeom prst="rect">
            <a:avLst/>
          </a:prstGeom>
          <a:ln>
            <a:solidFill>
              <a:schemeClr val="tx1"/>
            </a:solidFill>
          </a:ln>
        </p:spPr>
      </p:pic>
    </p:spTree>
    <p:extLst>
      <p:ext uri="{BB962C8B-B14F-4D97-AF65-F5344CB8AC3E}">
        <p14:creationId xmlns:p14="http://schemas.microsoft.com/office/powerpoint/2010/main" val="1449176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fontScale="92500" lnSpcReduction="10000"/>
          </a:bodyPr>
          <a:lstStyle/>
          <a:p>
            <a:pPr marL="0" indent="0" algn="just">
              <a:buNone/>
            </a:pPr>
            <a:r>
              <a:rPr lang="en-US" sz="2400" b="1" dirty="0" smtClean="0">
                <a:solidFill>
                  <a:schemeClr val="tx1">
                    <a:lumMod val="95000"/>
                    <a:lumOff val="5000"/>
                  </a:schemeClr>
                </a:solidFill>
                <a:latin typeface="Garamond" panose="02020404030301010803" pitchFamily="18" charset="0"/>
              </a:rPr>
              <a:t>6.Radio </a:t>
            </a:r>
            <a:r>
              <a:rPr lang="en-US" sz="2400" b="1" dirty="0">
                <a:solidFill>
                  <a:schemeClr val="tx1">
                    <a:lumMod val="95000"/>
                    <a:lumOff val="5000"/>
                  </a:schemeClr>
                </a:solidFill>
                <a:latin typeface="Garamond" panose="02020404030301010803" pitchFamily="18" charset="0"/>
              </a:rPr>
              <a:t>Button Widget:</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The radio button widget is quite </a:t>
            </a:r>
            <a:r>
              <a:rPr lang="en-US" sz="2200" dirty="0" smtClean="0">
                <a:solidFill>
                  <a:schemeClr val="tx1">
                    <a:lumMod val="95000"/>
                    <a:lumOff val="5000"/>
                  </a:schemeClr>
                </a:solidFill>
                <a:latin typeface="Garamond" panose="02020404030301010803" pitchFamily="18" charset="0"/>
              </a:rPr>
              <a:t>popular and We </a:t>
            </a:r>
            <a:r>
              <a:rPr lang="en-US" sz="2200" dirty="0">
                <a:solidFill>
                  <a:schemeClr val="tx1">
                    <a:lumMod val="95000"/>
                    <a:lumOff val="5000"/>
                  </a:schemeClr>
                </a:solidFill>
                <a:latin typeface="Garamond" panose="02020404030301010803" pitchFamily="18" charset="0"/>
              </a:rPr>
              <a:t>will use the radiobutton class to add the widget</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v"/>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v"/>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v"/>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v"/>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v"/>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Here, we have the value parameters to be different. 1,2 and 3. However, if they are same, it will lead to conflict and there will be an error. </a:t>
            </a: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So </a:t>
            </a:r>
            <a:r>
              <a:rPr lang="en-US" sz="2200" dirty="0">
                <a:solidFill>
                  <a:schemeClr val="tx1">
                    <a:lumMod val="95000"/>
                    <a:lumOff val="5000"/>
                  </a:schemeClr>
                </a:solidFill>
                <a:latin typeface="Garamond" panose="02020404030301010803" pitchFamily="18" charset="0"/>
              </a:rPr>
              <a:t>it is to be noted that a unique value is used to address the radio buttons</a:t>
            </a:r>
            <a:r>
              <a:rPr lang="en-US" sz="2200" dirty="0" smtClean="0">
                <a:solidFill>
                  <a:schemeClr val="tx1">
                    <a:lumMod val="95000"/>
                    <a:lumOff val="5000"/>
                  </a:schemeClr>
                </a:solidFill>
                <a:latin typeface="Garamond" panose="02020404030301010803" pitchFamily="18" charset="0"/>
              </a:rPr>
              <a:t>.</a:t>
            </a: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The value should be unique but the textual data can be the same, however. Here we have considered Python, Java, and Scala. </a:t>
            </a:r>
            <a:endParaRPr lang="en-US" sz="22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From the above output, </a:t>
            </a:r>
            <a:r>
              <a:rPr lang="en-US" sz="2400" dirty="0" smtClean="0">
                <a:solidFill>
                  <a:schemeClr val="tx1">
                    <a:lumMod val="95000"/>
                    <a:lumOff val="5000"/>
                  </a:schemeClr>
                </a:solidFill>
                <a:latin typeface="Garamond" panose="02020404030301010803" pitchFamily="18" charset="0"/>
              </a:rPr>
              <a:t>note </a:t>
            </a:r>
            <a:r>
              <a:rPr lang="en-US" sz="2400" dirty="0">
                <a:solidFill>
                  <a:schemeClr val="tx1">
                    <a:lumMod val="95000"/>
                    <a:lumOff val="5000"/>
                  </a:schemeClr>
                </a:solidFill>
                <a:latin typeface="Garamond" panose="02020404030301010803" pitchFamily="18" charset="0"/>
              </a:rPr>
              <a:t>that unlike a checkbutton where you can try selecting multiple, here in case of radio button you can only select one at a time.</a:t>
            </a: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15</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419" y="1760773"/>
            <a:ext cx="6936061" cy="1922585"/>
          </a:xfrm>
          <a:prstGeom prst="rect">
            <a:avLst/>
          </a:prstGeom>
          <a:ln>
            <a:solidFill>
              <a:schemeClr val="tx1"/>
            </a:solidFill>
          </a:ln>
        </p:spPr>
      </p:pic>
    </p:spTree>
    <p:extLst>
      <p:ext uri="{BB962C8B-B14F-4D97-AF65-F5344CB8AC3E}">
        <p14:creationId xmlns:p14="http://schemas.microsoft.com/office/powerpoint/2010/main" val="897845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0" indent="0" algn="just">
              <a:buNone/>
            </a:pPr>
            <a:r>
              <a:rPr lang="en-US" sz="2400" b="1" dirty="0">
                <a:solidFill>
                  <a:schemeClr val="tx1">
                    <a:lumMod val="95000"/>
                    <a:lumOff val="5000"/>
                  </a:schemeClr>
                </a:solidFill>
                <a:latin typeface="Garamond" panose="02020404030301010803" pitchFamily="18" charset="0"/>
              </a:rPr>
              <a:t>7. Scrolled Text Widget:</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Another nice widget we have is the scrolled text widget. This can be added using the scrolled text class</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Code :</a:t>
            </a: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One thing you must note here which is very important is that you need to specify the width and the height of the scrolled text widget. Well if we do not specify the same, the entire window is filled up</a:t>
            </a:r>
            <a:r>
              <a:rPr lang="en-US" sz="2200" dirty="0" smtClean="0">
                <a:solidFill>
                  <a:schemeClr val="tx1">
                    <a:lumMod val="95000"/>
                    <a:lumOff val="5000"/>
                  </a:schemeClr>
                </a:solidFill>
                <a:latin typeface="Garamond" panose="02020404030301010803" pitchFamily="18" charset="0"/>
              </a:rPr>
              <a:t>.</a:t>
            </a: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You can set the scrolled text content by using the insert method. </a:t>
            </a:r>
            <a:r>
              <a:rPr lang="en-US" sz="2200" dirty="0" smtClean="0">
                <a:solidFill>
                  <a:schemeClr val="tx1">
                    <a:lumMod val="95000"/>
                    <a:lumOff val="5000"/>
                  </a:schemeClr>
                </a:solidFill>
                <a:latin typeface="Garamond" panose="02020404030301010803" pitchFamily="18" charset="0"/>
              </a:rPr>
              <a:t>The </a:t>
            </a:r>
            <a:r>
              <a:rPr lang="en-US" sz="2200" dirty="0">
                <a:solidFill>
                  <a:schemeClr val="tx1">
                    <a:lumMod val="95000"/>
                    <a:lumOff val="5000"/>
                  </a:schemeClr>
                </a:solidFill>
                <a:latin typeface="Garamond" panose="02020404030301010803" pitchFamily="18" charset="0"/>
              </a:rPr>
              <a:t>syntax is pretty simple. We need to use</a:t>
            </a:r>
            <a:r>
              <a:rPr lang="en-US" sz="2200" b="1" dirty="0">
                <a:solidFill>
                  <a:schemeClr val="tx1">
                    <a:lumMod val="95000"/>
                    <a:lumOff val="5000"/>
                  </a:schemeClr>
                </a:solidFill>
                <a:latin typeface="Garamond" panose="02020404030301010803" pitchFamily="18" charset="0"/>
              </a:rPr>
              <a:t> txt.insert </a:t>
            </a:r>
            <a:r>
              <a:rPr lang="en-US" sz="2200" dirty="0">
                <a:solidFill>
                  <a:schemeClr val="tx1">
                    <a:lumMod val="95000"/>
                    <a:lumOff val="5000"/>
                  </a:schemeClr>
                </a:solidFill>
                <a:latin typeface="Garamond" panose="02020404030301010803" pitchFamily="18" charset="0"/>
              </a:rPr>
              <a:t>with the message as a parameter.</a:t>
            </a: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16</a:t>
            </a:fld>
            <a:endParaRPr lang="en-US" sz="1200" dirty="0">
              <a:solidFill>
                <a:schemeClr val="tx1">
                  <a:lumMod val="95000"/>
                  <a:lumOff val="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158" y="2265504"/>
            <a:ext cx="7075935" cy="1070123"/>
          </a:xfrm>
          <a:prstGeom prst="rect">
            <a:avLst/>
          </a:prstGeom>
          <a:ln>
            <a:solidFill>
              <a:schemeClr val="tx1"/>
            </a:solidFill>
          </a:ln>
        </p:spPr>
      </p:pic>
    </p:spTree>
    <p:extLst>
      <p:ext uri="{BB962C8B-B14F-4D97-AF65-F5344CB8AC3E}">
        <p14:creationId xmlns:p14="http://schemas.microsoft.com/office/powerpoint/2010/main" val="2447440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0" indent="0" algn="just">
              <a:buNone/>
            </a:pPr>
            <a:r>
              <a:rPr lang="en-US" sz="2400" b="1" dirty="0" smtClean="0">
                <a:solidFill>
                  <a:schemeClr val="tx1">
                    <a:lumMod val="95000"/>
                    <a:lumOff val="5000"/>
                  </a:schemeClr>
                </a:solidFill>
                <a:latin typeface="Garamond" panose="02020404030301010803" pitchFamily="18" charset="0"/>
              </a:rPr>
              <a:t>8. Message </a:t>
            </a:r>
            <a:r>
              <a:rPr lang="en-US" sz="2400" b="1" dirty="0">
                <a:solidFill>
                  <a:schemeClr val="tx1">
                    <a:lumMod val="95000"/>
                    <a:lumOff val="5000"/>
                  </a:schemeClr>
                </a:solidFill>
                <a:latin typeface="Garamond" panose="02020404030301010803" pitchFamily="18" charset="0"/>
              </a:rPr>
              <a:t>Box Widget:</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Let us quickly walk through this simple widget. We are using the </a:t>
            </a:r>
            <a:r>
              <a:rPr lang="en-US" sz="2200" b="1" dirty="0" err="1">
                <a:solidFill>
                  <a:schemeClr val="tx1">
                    <a:lumMod val="95000"/>
                    <a:lumOff val="5000"/>
                  </a:schemeClr>
                </a:solidFill>
                <a:latin typeface="Garamond" panose="02020404030301010803" pitchFamily="18" charset="0"/>
              </a:rPr>
              <a:t>messagebox</a:t>
            </a:r>
            <a:r>
              <a:rPr lang="en-US" sz="2200" b="1" dirty="0">
                <a:solidFill>
                  <a:schemeClr val="tx1">
                    <a:lumMod val="95000"/>
                    <a:lumOff val="5000"/>
                  </a:schemeClr>
                </a:solidFill>
                <a:latin typeface="Garamond" panose="02020404030301010803" pitchFamily="18" charset="0"/>
              </a:rPr>
              <a:t> </a:t>
            </a:r>
            <a:r>
              <a:rPr lang="en-US" sz="2200" dirty="0">
                <a:solidFill>
                  <a:schemeClr val="tx1">
                    <a:lumMod val="95000"/>
                    <a:lumOff val="5000"/>
                  </a:schemeClr>
                </a:solidFill>
                <a:latin typeface="Garamond" panose="02020404030301010803" pitchFamily="18" charset="0"/>
              </a:rPr>
              <a:t>library here as </a:t>
            </a:r>
            <a:r>
              <a:rPr lang="en-US" sz="2200" dirty="0" smtClean="0">
                <a:solidFill>
                  <a:schemeClr val="tx1">
                    <a:lumMod val="95000"/>
                    <a:lumOff val="5000"/>
                  </a:schemeClr>
                </a:solidFill>
                <a:latin typeface="Garamond" panose="02020404030301010803" pitchFamily="18" charset="0"/>
              </a:rPr>
              <a:t>well</a:t>
            </a: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Code:</a:t>
            </a: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Importing the library and displaying the message. But we need to define the message title and the message content here</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Here we have made use of two of the widgets we learnt. We are using a button click to show a message box for us.</a:t>
            </a: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endParaRPr lang="en-US" sz="22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17</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76" y="2341899"/>
            <a:ext cx="6590256" cy="1264186"/>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503" y="4121239"/>
            <a:ext cx="6396118" cy="1532586"/>
          </a:xfrm>
          <a:prstGeom prst="rect">
            <a:avLst/>
          </a:prstGeom>
          <a:ln>
            <a:solidFill>
              <a:schemeClr val="tx1"/>
            </a:solidFill>
          </a:ln>
        </p:spPr>
      </p:pic>
    </p:spTree>
    <p:extLst>
      <p:ext uri="{BB962C8B-B14F-4D97-AF65-F5344CB8AC3E}">
        <p14:creationId xmlns:p14="http://schemas.microsoft.com/office/powerpoint/2010/main" val="807168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a:solidFill>
                  <a:schemeClr val="tx1"/>
                </a:solidFill>
                <a:latin typeface="Garamond" panose="02020404030301010803" pitchFamily="18" charset="0"/>
              </a:rPr>
              <a:t>Geometry Management</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lnSpcReduction="10000"/>
          </a:bodyPr>
          <a:lstStyle/>
          <a:p>
            <a:pPr algn="just">
              <a:lnSpc>
                <a:spcPct val="150000"/>
              </a:lnSpc>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All widgets in the Tkinter will have some geometry measurements. These measurements give you to organize the widgets and their parent frames, windows and so on</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lnSpc>
                <a:spcPct val="150000"/>
              </a:lnSpc>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Tkinter has the following three Geometry Manager classes</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lvl="1" algn="just">
              <a:lnSpc>
                <a:spcPct val="150000"/>
              </a:lnSpc>
              <a:buFont typeface="Wingdings" panose="05000000000000000000" pitchFamily="2" charset="2"/>
              <a:buChar char="§"/>
            </a:pPr>
            <a:r>
              <a:rPr lang="en-US" sz="2200" b="1" dirty="0">
                <a:solidFill>
                  <a:schemeClr val="tx1">
                    <a:lumMod val="95000"/>
                    <a:lumOff val="5000"/>
                  </a:schemeClr>
                </a:solidFill>
                <a:latin typeface="Garamond" panose="02020404030301010803" pitchFamily="18" charset="0"/>
              </a:rPr>
              <a:t>pack()</a:t>
            </a:r>
            <a:r>
              <a:rPr lang="en-US" sz="2200" dirty="0">
                <a:solidFill>
                  <a:schemeClr val="tx1">
                    <a:lumMod val="95000"/>
                    <a:lumOff val="5000"/>
                  </a:schemeClr>
                </a:solidFill>
                <a:latin typeface="Garamond" panose="02020404030301010803" pitchFamily="18" charset="0"/>
              </a:rPr>
              <a:t>:- It organizes the widgets in the block, which mean it occupies the entire available width. It’s a standard method to show the widgets in the window.</a:t>
            </a:r>
          </a:p>
          <a:p>
            <a:pPr lvl="1" algn="just">
              <a:lnSpc>
                <a:spcPct val="150000"/>
              </a:lnSpc>
              <a:buFont typeface="Wingdings" panose="05000000000000000000" pitchFamily="2" charset="2"/>
              <a:buChar char="§"/>
            </a:pPr>
            <a:r>
              <a:rPr lang="en-US" sz="2200" b="1" dirty="0">
                <a:solidFill>
                  <a:schemeClr val="tx1">
                    <a:lumMod val="95000"/>
                    <a:lumOff val="5000"/>
                  </a:schemeClr>
                </a:solidFill>
                <a:latin typeface="Garamond" panose="02020404030301010803" pitchFamily="18" charset="0"/>
              </a:rPr>
              <a:t>grid()</a:t>
            </a:r>
            <a:r>
              <a:rPr lang="en-US" sz="2200" dirty="0">
                <a:solidFill>
                  <a:schemeClr val="tx1">
                    <a:lumMod val="95000"/>
                    <a:lumOff val="5000"/>
                  </a:schemeClr>
                </a:solidFill>
                <a:latin typeface="Garamond" panose="02020404030301010803" pitchFamily="18" charset="0"/>
              </a:rPr>
              <a:t>:- It organizes the widgets in table-like structure.</a:t>
            </a:r>
          </a:p>
          <a:p>
            <a:pPr lvl="1" algn="just">
              <a:lnSpc>
                <a:spcPct val="150000"/>
              </a:lnSpc>
              <a:buFont typeface="Wingdings" panose="05000000000000000000" pitchFamily="2" charset="2"/>
              <a:buChar char="§"/>
            </a:pPr>
            <a:r>
              <a:rPr lang="en-US" sz="2200" b="1" dirty="0">
                <a:solidFill>
                  <a:schemeClr val="tx1">
                    <a:lumMod val="95000"/>
                    <a:lumOff val="5000"/>
                  </a:schemeClr>
                </a:solidFill>
                <a:latin typeface="Garamond" panose="02020404030301010803" pitchFamily="18" charset="0"/>
              </a:rPr>
              <a:t>place()</a:t>
            </a:r>
            <a:r>
              <a:rPr lang="en-US" sz="2200" dirty="0">
                <a:solidFill>
                  <a:schemeClr val="tx1">
                    <a:lumMod val="95000"/>
                    <a:lumOff val="5000"/>
                  </a:schemeClr>
                </a:solidFill>
                <a:latin typeface="Garamond" panose="02020404030301010803" pitchFamily="18" charset="0"/>
              </a:rPr>
              <a:t>:- It places the widgets at a specific position you want.</a:t>
            </a:r>
          </a:p>
          <a:p>
            <a:pPr algn="just">
              <a:lnSpc>
                <a:spcPct val="150000"/>
              </a:lnSpc>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We already looked at the grid in almost all of the previous codes. If you have any doubts, head to the comment section and leave a comment, let’s interact there</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18</a:t>
            </a:fld>
            <a:endParaRPr lang="en-US" sz="1200" dirty="0">
              <a:solidFill>
                <a:schemeClr val="tx1">
                  <a:lumMod val="95000"/>
                  <a:lumOff val="5000"/>
                </a:schemeClr>
              </a:solidFill>
            </a:endParaRPr>
          </a:p>
        </p:txBody>
      </p:sp>
    </p:spTree>
    <p:extLst>
      <p:ext uri="{BB962C8B-B14F-4D97-AF65-F5344CB8AC3E}">
        <p14:creationId xmlns:p14="http://schemas.microsoft.com/office/powerpoint/2010/main" val="2207460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000" y="94446"/>
            <a:ext cx="10810621" cy="420710"/>
          </a:xfrm>
          <a:ln>
            <a:solidFill>
              <a:schemeClr val="tx1"/>
            </a:solidFill>
          </a:ln>
        </p:spPr>
        <p:txBody>
          <a:bodyPr>
            <a:noAutofit/>
          </a:bodyPr>
          <a:lstStyle/>
          <a:p>
            <a:pPr algn="ctr"/>
            <a:r>
              <a:rPr lang="en-US" sz="2600" b="1" dirty="0">
                <a:solidFill>
                  <a:schemeClr val="tx1"/>
                </a:solidFill>
                <a:latin typeface="Garamond" panose="02020404030301010803" pitchFamily="18" charset="0"/>
              </a:rPr>
              <a:t>Organizing Layouts And Widgets</a:t>
            </a:r>
          </a:p>
        </p:txBody>
      </p:sp>
      <p:sp>
        <p:nvSpPr>
          <p:cNvPr id="3" name="Content Placeholder 2"/>
          <p:cNvSpPr>
            <a:spLocks noGrp="1"/>
          </p:cNvSpPr>
          <p:nvPr>
            <p:ph idx="1"/>
          </p:nvPr>
        </p:nvSpPr>
        <p:spPr>
          <a:xfrm>
            <a:off x="549000" y="631064"/>
            <a:ext cx="10810622" cy="6130343"/>
          </a:xfrm>
          <a:ln>
            <a:solidFill>
              <a:schemeClr val="tx1"/>
            </a:solidFill>
          </a:ln>
        </p:spPr>
        <p:txBody>
          <a:bodyPr>
            <a:normAutofit/>
          </a:bodyPr>
          <a:lstStyle/>
          <a:p>
            <a:pPr algn="just">
              <a:buFont typeface="Wingdings" panose="05000000000000000000" pitchFamily="2" charset="2"/>
              <a:buChar char="v"/>
            </a:pPr>
            <a:r>
              <a:rPr lang="en-US" sz="2000" dirty="0">
                <a:solidFill>
                  <a:schemeClr val="tx1">
                    <a:lumMod val="95000"/>
                    <a:lumOff val="5000"/>
                  </a:schemeClr>
                </a:solidFill>
                <a:latin typeface="Garamond" panose="02020404030301010803" pitchFamily="18" charset="0"/>
              </a:rPr>
              <a:t>To arrange the layout in the window, we will use Frame, class. </a:t>
            </a:r>
            <a:r>
              <a:rPr lang="en-US" sz="2000" dirty="0" smtClean="0">
                <a:solidFill>
                  <a:schemeClr val="tx1">
                    <a:lumMod val="95000"/>
                    <a:lumOff val="5000"/>
                  </a:schemeClr>
                </a:solidFill>
                <a:latin typeface="Garamond" panose="02020404030301010803" pitchFamily="18" charset="0"/>
              </a:rPr>
              <a:t>Steps:-</a:t>
            </a:r>
            <a:endParaRPr lang="en-US" sz="20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v"/>
            </a:pPr>
            <a:r>
              <a:rPr lang="en-US" sz="1800" b="1" dirty="0">
                <a:solidFill>
                  <a:schemeClr val="tx1">
                    <a:lumMod val="95000"/>
                    <a:lumOff val="5000"/>
                  </a:schemeClr>
                </a:solidFill>
                <a:latin typeface="Garamond" panose="02020404030301010803" pitchFamily="18" charset="0"/>
              </a:rPr>
              <a:t>Frame</a:t>
            </a:r>
            <a:r>
              <a:rPr lang="en-US" sz="1800" dirty="0">
                <a:solidFill>
                  <a:schemeClr val="tx1">
                    <a:lumMod val="95000"/>
                    <a:lumOff val="5000"/>
                  </a:schemeClr>
                </a:solidFill>
                <a:latin typeface="Garamond" panose="02020404030301010803" pitchFamily="18" charset="0"/>
              </a:rPr>
              <a:t> creates the divisions in the window. You can align the frames as you like with side parameter of pack() method.</a:t>
            </a:r>
          </a:p>
          <a:p>
            <a:pPr lvl="1" algn="just">
              <a:buFont typeface="Wingdings" panose="05000000000000000000" pitchFamily="2" charset="2"/>
              <a:buChar char="v"/>
            </a:pPr>
            <a:r>
              <a:rPr lang="en-US" sz="1800" b="1" dirty="0">
                <a:solidFill>
                  <a:schemeClr val="tx1">
                    <a:lumMod val="95000"/>
                    <a:lumOff val="5000"/>
                  </a:schemeClr>
                </a:solidFill>
                <a:latin typeface="Garamond" panose="02020404030301010803" pitchFamily="18" charset="0"/>
              </a:rPr>
              <a:t>Button</a:t>
            </a:r>
            <a:r>
              <a:rPr lang="en-US" sz="1800" dirty="0">
                <a:solidFill>
                  <a:schemeClr val="tx1">
                    <a:lumMod val="95000"/>
                    <a:lumOff val="5000"/>
                  </a:schemeClr>
                </a:solidFill>
                <a:latin typeface="Garamond" panose="02020404030301010803" pitchFamily="18" charset="0"/>
              </a:rPr>
              <a:t> creates a button in the window. It takes several parameters like text (Value of the Button), </a:t>
            </a:r>
            <a:r>
              <a:rPr lang="en-US" sz="1800" dirty="0" err="1">
                <a:solidFill>
                  <a:schemeClr val="tx1">
                    <a:lumMod val="95000"/>
                    <a:lumOff val="5000"/>
                  </a:schemeClr>
                </a:solidFill>
                <a:latin typeface="Garamond" panose="02020404030301010803" pitchFamily="18" charset="0"/>
              </a:rPr>
              <a:t>fg</a:t>
            </a:r>
            <a:r>
              <a:rPr lang="en-US" sz="1800" dirty="0">
                <a:solidFill>
                  <a:schemeClr val="tx1">
                    <a:lumMod val="95000"/>
                    <a:lumOff val="5000"/>
                  </a:schemeClr>
                </a:solidFill>
                <a:latin typeface="Garamond" panose="02020404030301010803" pitchFamily="18" charset="0"/>
              </a:rPr>
              <a:t> (Color of the text), </a:t>
            </a:r>
            <a:r>
              <a:rPr lang="en-US" sz="1800" dirty="0" err="1">
                <a:solidFill>
                  <a:schemeClr val="tx1">
                    <a:lumMod val="95000"/>
                    <a:lumOff val="5000"/>
                  </a:schemeClr>
                </a:solidFill>
                <a:latin typeface="Garamond" panose="02020404030301010803" pitchFamily="18" charset="0"/>
              </a:rPr>
              <a:t>bg</a:t>
            </a:r>
            <a:r>
              <a:rPr lang="en-US" sz="1800" dirty="0">
                <a:solidFill>
                  <a:schemeClr val="tx1">
                    <a:lumMod val="95000"/>
                    <a:lumOff val="5000"/>
                  </a:schemeClr>
                </a:solidFill>
                <a:latin typeface="Garamond" panose="02020404030301010803" pitchFamily="18" charset="0"/>
              </a:rPr>
              <a:t> (Background color</a:t>
            </a:r>
            <a:r>
              <a:rPr lang="en-US" sz="1800" dirty="0" smtClean="0">
                <a:solidFill>
                  <a:schemeClr val="tx1">
                    <a:lumMod val="95000"/>
                    <a:lumOff val="5000"/>
                  </a:schemeClr>
                </a:solidFill>
                <a:latin typeface="Garamond" panose="02020404030301010803" pitchFamily="18" charset="0"/>
              </a:rPr>
              <a:t>)</a:t>
            </a:r>
            <a:endParaRPr lang="en-US" sz="18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000" dirty="0">
                <a:solidFill>
                  <a:schemeClr val="tx1">
                    <a:lumMod val="95000"/>
                    <a:lumOff val="5000"/>
                  </a:schemeClr>
                </a:solidFill>
                <a:latin typeface="Garamond" panose="02020404030301010803" pitchFamily="18" charset="0"/>
              </a:rPr>
              <a:t>In the below code, we use to place in the window, </a:t>
            </a:r>
            <a:r>
              <a:rPr lang="en-US" sz="2000" dirty="0" err="1">
                <a:solidFill>
                  <a:schemeClr val="tx1">
                    <a:lumMod val="95000"/>
                    <a:lumOff val="5000"/>
                  </a:schemeClr>
                </a:solidFill>
                <a:latin typeface="Garamond" panose="02020404030301010803" pitchFamily="18" charset="0"/>
              </a:rPr>
              <a:t>top_frame</a:t>
            </a:r>
            <a:r>
              <a:rPr lang="en-US" sz="2000" dirty="0">
                <a:solidFill>
                  <a:schemeClr val="tx1">
                    <a:lumMod val="95000"/>
                    <a:lumOff val="5000"/>
                  </a:schemeClr>
                </a:solidFill>
                <a:latin typeface="Garamond" panose="02020404030301010803" pitchFamily="18" charset="0"/>
              </a:rPr>
              <a:t>, </a:t>
            </a:r>
            <a:r>
              <a:rPr lang="en-US" sz="2000" dirty="0" err="1">
                <a:solidFill>
                  <a:schemeClr val="tx1">
                    <a:lumMod val="95000"/>
                    <a:lumOff val="5000"/>
                  </a:schemeClr>
                </a:solidFill>
                <a:latin typeface="Garamond" panose="02020404030301010803" pitchFamily="18" charset="0"/>
              </a:rPr>
              <a:t>bottom_frame</a:t>
            </a:r>
            <a:r>
              <a:rPr lang="en-US" sz="2000" dirty="0">
                <a:solidFill>
                  <a:schemeClr val="tx1">
                    <a:lumMod val="95000"/>
                    <a:lumOff val="5000"/>
                  </a:schemeClr>
                </a:solidFill>
                <a:latin typeface="Garamond" panose="02020404030301010803" pitchFamily="18" charset="0"/>
              </a:rPr>
              <a:t>.</a:t>
            </a: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19</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56" y="2846231"/>
            <a:ext cx="9929612" cy="3786388"/>
          </a:xfrm>
          <a:prstGeom prst="rect">
            <a:avLst/>
          </a:prstGeom>
          <a:ln>
            <a:solidFill>
              <a:schemeClr val="tx1"/>
            </a:solidFill>
          </a:ln>
        </p:spPr>
      </p:pic>
    </p:spTree>
    <p:extLst>
      <p:ext uri="{BB962C8B-B14F-4D97-AF65-F5344CB8AC3E}">
        <p14:creationId xmlns:p14="http://schemas.microsoft.com/office/powerpoint/2010/main" val="2077986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latin typeface="Garamond" panose="02020404030301010803" pitchFamily="18" charset="0"/>
              </a:rPr>
              <a:t>Topics To Cover</a:t>
            </a:r>
            <a:endParaRPr lang="en-US" b="1" dirty="0">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lvl="0" algn="just" defTabSz="914400" fontAlgn="base">
              <a:lnSpc>
                <a:spcPct val="150000"/>
              </a:lnSpc>
              <a:spcBef>
                <a:spcPct val="0"/>
              </a:spcBef>
              <a:spcAft>
                <a:spcPct val="0"/>
              </a:spcAft>
              <a:buClrTx/>
              <a:buSzTx/>
              <a:buFont typeface="Wingdings" panose="05000000000000000000" pitchFamily="2" charset="2"/>
              <a:buChar char="v"/>
            </a:pPr>
            <a:r>
              <a:rPr lang="en-US" sz="2800" b="1" dirty="0" smtClean="0">
                <a:solidFill>
                  <a:schemeClr val="tx2">
                    <a:lumMod val="50000"/>
                  </a:schemeClr>
                </a:solidFill>
                <a:latin typeface="Garamond" panose="02020404030301010803" pitchFamily="18" charset="0"/>
              </a:rPr>
              <a:t> We </a:t>
            </a:r>
            <a:r>
              <a:rPr lang="en-US" sz="2800" b="1" dirty="0">
                <a:solidFill>
                  <a:schemeClr val="tx2">
                    <a:lumMod val="50000"/>
                  </a:schemeClr>
                </a:solidFill>
                <a:latin typeface="Garamond" panose="02020404030301010803" pitchFamily="18" charset="0"/>
              </a:rPr>
              <a:t>will be covering the following concepts</a:t>
            </a:r>
            <a:r>
              <a:rPr lang="en-US" sz="2800" b="1" dirty="0" smtClean="0">
                <a:solidFill>
                  <a:schemeClr val="tx2">
                    <a:lumMod val="50000"/>
                  </a:schemeClr>
                </a:solidFill>
                <a:latin typeface="Garamond" panose="02020404030301010803" pitchFamily="18" charset="0"/>
              </a:rPr>
              <a:t>:</a:t>
            </a:r>
            <a:endParaRPr lang="en-US" sz="2800" b="1" dirty="0">
              <a:solidFill>
                <a:schemeClr val="tx2">
                  <a:lumMod val="50000"/>
                </a:schemeClr>
              </a:solidFill>
              <a:latin typeface="Garamond" panose="02020404030301010803" pitchFamily="18" charset="0"/>
            </a:endParaRP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What is a Graphical User Interface (GUI)?</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Python Libraries to create GUIs</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What is Tkinter?</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smtClean="0">
                <a:solidFill>
                  <a:schemeClr val="tx1"/>
                </a:solidFill>
                <a:latin typeface="Garamond" panose="02020404030301010803" pitchFamily="18" charset="0"/>
              </a:rPr>
              <a:t>Tkinter </a:t>
            </a:r>
            <a:r>
              <a:rPr lang="en-US" sz="2400" dirty="0">
                <a:solidFill>
                  <a:schemeClr val="tx1"/>
                </a:solidFill>
                <a:latin typeface="Garamond" panose="02020404030301010803" pitchFamily="18" charset="0"/>
              </a:rPr>
              <a:t>Widgets</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Geometry Management</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Organization of Layouts and Widgets</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Binding Functions</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Images and Icons</a:t>
            </a:r>
          </a:p>
          <a:p>
            <a:pPr lvl="2" algn="just" defTabSz="914400" fontAlgn="base">
              <a:lnSpc>
                <a:spcPct val="150000"/>
              </a:lnSpc>
              <a:spcBef>
                <a:spcPct val="0"/>
              </a:spcBef>
              <a:spcAft>
                <a:spcPct val="0"/>
              </a:spcAft>
              <a:buClrTx/>
              <a:buSzTx/>
              <a:buFont typeface="Wingdings" panose="05000000000000000000" pitchFamily="2" charset="2"/>
              <a:buChar char="§"/>
            </a:pPr>
            <a:r>
              <a:rPr lang="en-US" sz="2400" dirty="0">
                <a:solidFill>
                  <a:schemeClr val="tx1"/>
                </a:solidFill>
                <a:latin typeface="Garamond" panose="02020404030301010803" pitchFamily="18" charset="0"/>
              </a:rPr>
              <a:t>Use Case – Calculator Application using Tkinter</a:t>
            </a:r>
            <a:endParaRPr lang="en-GB" sz="2400" dirty="0" smtClean="0">
              <a:solidFill>
                <a:schemeClr val="tx1"/>
              </a:solidFill>
              <a:latin typeface="Garamond" panose="02020404030301010803" pitchFamily="18" charset="0"/>
            </a:endParaRPr>
          </a:p>
          <a:p>
            <a:pPr lvl="1" algn="just">
              <a:lnSpc>
                <a:spcPct val="150000"/>
              </a:lnSpc>
              <a:buFont typeface="Wingdings" panose="05000000000000000000" pitchFamily="2" charset="2"/>
              <a:buChar char="§"/>
            </a:pPr>
            <a:endParaRPr lang="en-US" sz="2200" b="1"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2</a:t>
            </a:fld>
            <a:endParaRPr lang="en-US" sz="1200" dirty="0">
              <a:solidFill>
                <a:schemeClr val="tx1">
                  <a:lumMod val="95000"/>
                  <a:lumOff val="5000"/>
                </a:schemeClr>
              </a:solidFill>
            </a:endParaRPr>
          </a:p>
        </p:txBody>
      </p:sp>
    </p:spTree>
    <p:extLst>
      <p:ext uri="{BB962C8B-B14F-4D97-AF65-F5344CB8AC3E}">
        <p14:creationId xmlns:p14="http://schemas.microsoft.com/office/powerpoint/2010/main" val="3557961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171718"/>
            <a:ext cx="11294771" cy="467421"/>
          </a:xfrm>
          <a:ln>
            <a:solidFill>
              <a:schemeClr val="tx1"/>
            </a:solidFill>
          </a:ln>
        </p:spPr>
        <p:txBody>
          <a:bodyPr>
            <a:normAutofit fontScale="90000"/>
          </a:bodyPr>
          <a:lstStyle/>
          <a:p>
            <a:pPr algn="ctr"/>
            <a:r>
              <a:rPr lang="en-US" b="1" dirty="0" smtClean="0">
                <a:solidFill>
                  <a:schemeClr val="tx1"/>
                </a:solidFill>
                <a:latin typeface="Garamond" panose="02020404030301010803" pitchFamily="18" charset="0"/>
              </a:rPr>
              <a:t>                                            … </a:t>
            </a:r>
            <a:r>
              <a:rPr lang="en-US" b="1" dirty="0">
                <a:solidFill>
                  <a:schemeClr val="tx1"/>
                </a:solidFill>
                <a:latin typeface="Garamond" panose="02020404030301010803" pitchFamily="18" charset="0"/>
              </a:rPr>
              <a:t>Cont’d</a:t>
            </a:r>
          </a:p>
        </p:txBody>
      </p:sp>
      <p:sp>
        <p:nvSpPr>
          <p:cNvPr id="3" name="Content Placeholder 2"/>
          <p:cNvSpPr>
            <a:spLocks noGrp="1"/>
          </p:cNvSpPr>
          <p:nvPr>
            <p:ph idx="1"/>
          </p:nvPr>
        </p:nvSpPr>
        <p:spPr>
          <a:xfrm>
            <a:off x="412124" y="734096"/>
            <a:ext cx="11294772" cy="5898524"/>
          </a:xfrm>
          <a:ln>
            <a:solidFill>
              <a:schemeClr val="tx1"/>
            </a:solidFill>
          </a:ln>
        </p:spPr>
        <p:txBody>
          <a:bodyPr>
            <a:normAutofit/>
          </a:bodyPr>
          <a:lstStyle/>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See the </a:t>
            </a:r>
            <a:r>
              <a:rPr lang="en-US" sz="2400" dirty="0" smtClean="0">
                <a:solidFill>
                  <a:schemeClr val="tx1">
                    <a:lumMod val="95000"/>
                    <a:lumOff val="5000"/>
                  </a:schemeClr>
                </a:solidFill>
                <a:latin typeface="Garamond" panose="02020404030301010803" pitchFamily="18" charset="0"/>
              </a:rPr>
              <a:t>below </a:t>
            </a:r>
            <a:r>
              <a:rPr lang="en-US" sz="2400" dirty="0">
                <a:solidFill>
                  <a:schemeClr val="tx1">
                    <a:lumMod val="95000"/>
                    <a:lumOff val="5000"/>
                  </a:schemeClr>
                </a:solidFill>
                <a:latin typeface="Garamond" panose="02020404030301010803" pitchFamily="18" charset="0"/>
              </a:rPr>
              <a:t>example to get an idea of how it works</a:t>
            </a:r>
            <a:r>
              <a:rPr lang="en-US" sz="2400" dirty="0" smtClean="0">
                <a:solidFill>
                  <a:schemeClr val="tx1">
                    <a:lumMod val="95000"/>
                    <a:lumOff val="5000"/>
                  </a:schemeClr>
                </a:solidFill>
                <a:latin typeface="Garamond" panose="02020404030301010803" pitchFamily="18" charset="0"/>
              </a:rPr>
              <a:t>.</a:t>
            </a:r>
          </a:p>
          <a:p>
            <a:pPr marL="3657600" lvl="8" indent="0" algn="just">
              <a:buNone/>
            </a:pPr>
            <a:r>
              <a:rPr lang="en-US" sz="1800" dirty="0" smtClean="0">
                <a:solidFill>
                  <a:schemeClr val="tx1">
                    <a:lumMod val="95000"/>
                    <a:lumOff val="5000"/>
                  </a:schemeClr>
                </a:solidFill>
                <a:latin typeface="Garamond" panose="02020404030301010803" pitchFamily="18" charset="0"/>
              </a:rPr>
              <a:t>                                                                               </a:t>
            </a:r>
            <a:r>
              <a:rPr lang="en-US" sz="2800" b="1" u="sng" dirty="0" smtClean="0">
                <a:solidFill>
                  <a:schemeClr val="tx1">
                    <a:lumMod val="85000"/>
                    <a:lumOff val="15000"/>
                  </a:schemeClr>
                </a:solidFill>
                <a:latin typeface="Garamond" panose="02020404030301010803" pitchFamily="18" charset="0"/>
              </a:rPr>
              <a:t>Output</a:t>
            </a:r>
          </a:p>
          <a:p>
            <a:pPr algn="just">
              <a:buFont typeface="Wingdings" panose="05000000000000000000" pitchFamily="2" charset="2"/>
              <a:buChar char="v"/>
            </a:pP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20</a:t>
            </a:fld>
            <a:endParaRPr lang="en-US" sz="1200" dirty="0">
              <a:solidFill>
                <a:schemeClr val="tx1">
                  <a:lumMod val="95000"/>
                  <a:lumOff val="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54" y="1283084"/>
            <a:ext cx="7397389" cy="4757108"/>
          </a:xfrm>
          <a:prstGeom prst="rect">
            <a:avLst/>
          </a:prstGeom>
          <a:ln>
            <a:solidFill>
              <a:schemeClr val="tx1"/>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4860" y="1786531"/>
            <a:ext cx="2783094" cy="1330155"/>
          </a:xfrm>
          <a:prstGeom prst="rect">
            <a:avLst/>
          </a:prstGeom>
          <a:ln>
            <a:solidFill>
              <a:schemeClr val="tx1"/>
            </a:solidFill>
          </a:ln>
        </p:spPr>
      </p:pic>
      <p:sp>
        <p:nvSpPr>
          <p:cNvPr id="9" name="Right Arrow 8"/>
          <p:cNvSpPr/>
          <p:nvPr/>
        </p:nvSpPr>
        <p:spPr>
          <a:xfrm>
            <a:off x="7997151" y="2305319"/>
            <a:ext cx="6697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037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7324"/>
            <a:ext cx="10810621" cy="497983"/>
          </a:xfrm>
          <a:ln>
            <a:solidFill>
              <a:schemeClr val="tx1"/>
            </a:solidFill>
          </a:ln>
        </p:spPr>
        <p:txBody>
          <a:bodyPr>
            <a:normAutofit fontScale="90000"/>
          </a:bodyPr>
          <a:lstStyle/>
          <a:p>
            <a:pPr algn="ctr"/>
            <a:r>
              <a:rPr lang="en-US" b="1" dirty="0">
                <a:latin typeface="Garamond" panose="02020404030301010803" pitchFamily="18" charset="0"/>
              </a:rPr>
              <a:t>Binding Functions</a:t>
            </a:r>
            <a:r>
              <a:rPr lang="en-US" dirty="0"/>
              <a:t/>
            </a:r>
            <a:br>
              <a:rPr lang="en-US" dirty="0"/>
            </a:b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708338"/>
            <a:ext cx="10810622" cy="5924282"/>
          </a:xfrm>
          <a:ln>
            <a:solidFill>
              <a:schemeClr val="tx1"/>
            </a:solidFill>
          </a:ln>
        </p:spPr>
        <p:txBody>
          <a:bodyPr>
            <a:normAutofit/>
          </a:bodyPr>
          <a:lstStyle/>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Calling functions whenever an event occurs refers to a binding function</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In the below example, when you click the button, it calls a function called </a:t>
            </a:r>
            <a:r>
              <a:rPr lang="en-US" sz="2400" dirty="0" smtClean="0">
                <a:solidFill>
                  <a:schemeClr val="tx1">
                    <a:lumMod val="95000"/>
                    <a:lumOff val="5000"/>
                  </a:schemeClr>
                </a:solidFill>
                <a:latin typeface="Garamond" panose="02020404030301010803" pitchFamily="18" charset="0"/>
              </a:rPr>
              <a:t>say_hi.</a:t>
            </a:r>
          </a:p>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 Function </a:t>
            </a:r>
            <a:r>
              <a:rPr lang="en-US" sz="2400" b="1" dirty="0" smtClean="0">
                <a:solidFill>
                  <a:schemeClr val="tx1">
                    <a:lumMod val="95000"/>
                    <a:lumOff val="5000"/>
                  </a:schemeClr>
                </a:solidFill>
                <a:latin typeface="Garamond" panose="02020404030301010803" pitchFamily="18" charset="0"/>
              </a:rPr>
              <a:t>say_hi</a:t>
            </a:r>
            <a:r>
              <a:rPr lang="en-US" sz="2400" dirty="0" smtClean="0">
                <a:solidFill>
                  <a:schemeClr val="tx1">
                    <a:lumMod val="95000"/>
                    <a:lumOff val="5000"/>
                  </a:schemeClr>
                </a:solidFill>
                <a:latin typeface="Garamond" panose="02020404030301010803" pitchFamily="18" charset="0"/>
              </a:rPr>
              <a:t> </a:t>
            </a:r>
            <a:r>
              <a:rPr lang="en-US" sz="2400" dirty="0">
                <a:solidFill>
                  <a:schemeClr val="tx1">
                    <a:lumMod val="95000"/>
                    <a:lumOff val="5000"/>
                  </a:schemeClr>
                </a:solidFill>
                <a:latin typeface="Garamond" panose="02020404030301010803" pitchFamily="18" charset="0"/>
              </a:rPr>
              <a:t>creates a new label with the text Hi.</a:t>
            </a: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21</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440" y="2115168"/>
            <a:ext cx="10040751" cy="3110622"/>
          </a:xfrm>
          <a:prstGeom prst="rect">
            <a:avLst/>
          </a:prstGeom>
          <a:ln>
            <a:solidFill>
              <a:schemeClr val="tx1"/>
            </a:solidFill>
          </a:ln>
        </p:spPr>
      </p:pic>
    </p:spTree>
    <p:extLst>
      <p:ext uri="{BB962C8B-B14F-4D97-AF65-F5344CB8AC3E}">
        <p14:creationId xmlns:p14="http://schemas.microsoft.com/office/powerpoint/2010/main" val="2512213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normAutofit fontScale="90000"/>
          </a:bodyPr>
          <a:lstStyle/>
          <a:p>
            <a:pPr algn="ctr"/>
            <a:r>
              <a:rPr lang="en-US" b="1" dirty="0" smtClean="0">
                <a:solidFill>
                  <a:schemeClr val="tx1"/>
                </a:solidFill>
                <a:latin typeface="Garamond" panose="02020404030301010803" pitchFamily="18" charset="0"/>
              </a:rPr>
              <a:t>          </a:t>
            </a:r>
            <a:r>
              <a:rPr lang="en-US" b="1" dirty="0"/>
              <a:t>Images And Icons</a:t>
            </a:r>
            <a:r>
              <a:rPr lang="en-US" dirty="0"/>
              <a:t/>
            </a:r>
            <a:br>
              <a:rPr lang="en-US" dirty="0"/>
            </a:br>
            <a:r>
              <a:rPr lang="en-US" b="1" dirty="0" smtClean="0">
                <a:solidFill>
                  <a:schemeClr val="tx1"/>
                </a:solidFill>
                <a:latin typeface="Garamond" panose="02020404030301010803" pitchFamily="18" charset="0"/>
              </a:rPr>
              <a:t>                                 </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In Tkinter GUI,you </a:t>
            </a:r>
            <a:r>
              <a:rPr lang="en-US" sz="2400" dirty="0">
                <a:solidFill>
                  <a:schemeClr val="tx1">
                    <a:lumMod val="95000"/>
                    <a:lumOff val="5000"/>
                  </a:schemeClr>
                </a:solidFill>
                <a:latin typeface="Garamond" panose="02020404030301010803" pitchFamily="18" charset="0"/>
              </a:rPr>
              <a:t>can add Images and Icons using </a:t>
            </a:r>
            <a:r>
              <a:rPr lang="en-US" sz="2400" b="1" dirty="0">
                <a:solidFill>
                  <a:schemeClr val="tx1">
                    <a:lumMod val="95000"/>
                    <a:lumOff val="5000"/>
                  </a:schemeClr>
                </a:solidFill>
                <a:latin typeface="Garamond" panose="02020404030301010803" pitchFamily="18" charset="0"/>
              </a:rPr>
              <a:t>PhotoImage</a:t>
            </a:r>
            <a:r>
              <a:rPr lang="en-US" sz="2400" dirty="0">
                <a:solidFill>
                  <a:schemeClr val="tx1">
                    <a:lumMod val="95000"/>
                    <a:lumOff val="5000"/>
                  </a:schemeClr>
                </a:solidFill>
                <a:latin typeface="Garamond" panose="02020404030301010803" pitchFamily="18" charset="0"/>
              </a:rPr>
              <a:t> method</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22</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82" y="1503772"/>
            <a:ext cx="9430525" cy="4565233"/>
          </a:xfrm>
          <a:prstGeom prst="rect">
            <a:avLst/>
          </a:prstGeom>
          <a:ln>
            <a:solidFill>
              <a:schemeClr val="tx1"/>
            </a:solidFill>
          </a:ln>
        </p:spPr>
      </p:pic>
    </p:spTree>
    <p:extLst>
      <p:ext uri="{BB962C8B-B14F-4D97-AF65-F5344CB8AC3E}">
        <p14:creationId xmlns:p14="http://schemas.microsoft.com/office/powerpoint/2010/main" val="232076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9"/>
            <a:ext cx="10810621" cy="536620"/>
          </a:xfrm>
          <a:ln>
            <a:solidFill>
              <a:schemeClr val="tx1"/>
            </a:solidFill>
          </a:ln>
        </p:spPr>
        <p:txBody>
          <a:bodyPr>
            <a:normAutofit fontScale="90000"/>
          </a:bodyPr>
          <a:lstStyle/>
          <a:p>
            <a:pPr algn="ctr"/>
            <a:r>
              <a:rPr lang="en-US" b="1" dirty="0">
                <a:latin typeface="Garamond" panose="02020404030301010803" pitchFamily="18" charset="0"/>
              </a:rPr>
              <a:t>S</a:t>
            </a:r>
            <a:r>
              <a:rPr lang="en-US" b="1" dirty="0" smtClean="0">
                <a:latin typeface="Garamond" panose="02020404030301010803" pitchFamily="18" charset="0"/>
              </a:rPr>
              <a:t>imple</a:t>
            </a:r>
            <a:r>
              <a:rPr lang="en-US" b="1" dirty="0">
                <a:latin typeface="Garamond" panose="02020404030301010803" pitchFamily="18" charset="0"/>
              </a:rPr>
              <a:t> Calculator GUI</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 </a:t>
            </a:r>
            <a:r>
              <a:rPr lang="en-US" sz="2400" b="1" dirty="0">
                <a:latin typeface="Garamond" panose="02020404030301010803" pitchFamily="18" charset="0"/>
              </a:rPr>
              <a:t>Calculator </a:t>
            </a:r>
            <a:r>
              <a:rPr lang="en-US" sz="2400" b="1" dirty="0" smtClean="0">
                <a:latin typeface="Garamond" panose="02020404030301010803" pitchFamily="18" charset="0"/>
              </a:rPr>
              <a:t>GUI</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23</a:t>
            </a:fld>
            <a:endParaRPr lang="en-US" sz="1200" dirty="0">
              <a:solidFill>
                <a:schemeClr val="tx1">
                  <a:lumMod val="95000"/>
                  <a:lumOff val="5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928" y="1120463"/>
            <a:ext cx="4366187" cy="5147032"/>
          </a:xfrm>
          <a:prstGeom prst="rect">
            <a:avLst/>
          </a:prstGeom>
          <a:ln>
            <a:solidFill>
              <a:schemeClr val="tx1"/>
            </a:solidFill>
          </a:ln>
        </p:spPr>
      </p:pic>
    </p:spTree>
    <p:extLst>
      <p:ext uri="{BB962C8B-B14F-4D97-AF65-F5344CB8AC3E}">
        <p14:creationId xmlns:p14="http://schemas.microsoft.com/office/powerpoint/2010/main" val="883314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9"/>
            <a:ext cx="10810621" cy="536620"/>
          </a:xfrm>
          <a:ln>
            <a:solidFill>
              <a:schemeClr val="tx1"/>
            </a:solidFill>
          </a:ln>
        </p:spPr>
        <p:txBody>
          <a:bodyPr>
            <a:normAutofit fontScale="90000"/>
          </a:bodyPr>
          <a:lstStyle/>
          <a:p>
            <a:pPr algn="ctr"/>
            <a:r>
              <a:rPr lang="en-US" b="1" dirty="0" smtClean="0">
                <a:solidFill>
                  <a:srgbClr val="FF0000"/>
                </a:solidFill>
                <a:latin typeface="Garamond" panose="02020404030301010803" pitchFamily="18" charset="0"/>
              </a:rPr>
              <a:t>Quiz (5%)</a:t>
            </a:r>
            <a:endParaRPr lang="en-US" b="1" dirty="0">
              <a:solidFill>
                <a:srgbClr val="FF0000"/>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457200" indent="-457200" algn="just">
              <a:buClr>
                <a:srgbClr val="C00000"/>
              </a:buClr>
              <a:buSzPct val="111000"/>
              <a:buAutoNum type="arabicPeriod"/>
            </a:pPr>
            <a:r>
              <a:rPr lang="en-US" sz="2400" dirty="0" smtClean="0">
                <a:latin typeface="Times New Roman" panose="02020603050405020304" pitchFamily="18" charset="0"/>
                <a:ea typeface="Calibri" panose="020F0502020204030204" pitchFamily="34" charset="0"/>
              </a:rPr>
              <a:t>Write </a:t>
            </a:r>
            <a:r>
              <a:rPr lang="en-US" sz="2400" dirty="0">
                <a:latin typeface="Times New Roman" panose="02020603050405020304" pitchFamily="18" charset="0"/>
                <a:ea typeface="Calibri" panose="020F0502020204030204" pitchFamily="34" charset="0"/>
              </a:rPr>
              <a:t>a python code that creates the following Graphical User Interface (GUI)? </a:t>
            </a:r>
            <a:endParaRPr lang="en-US" sz="2400" dirty="0" smtClean="0">
              <a:latin typeface="Times New Roman" panose="02020603050405020304" pitchFamily="18" charset="0"/>
              <a:ea typeface="Calibri" panose="020F0502020204030204" pitchFamily="34" charset="0"/>
            </a:endParaRPr>
          </a:p>
          <a:p>
            <a:pPr marL="0" indent="0" algn="just">
              <a:buNone/>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24</a:t>
            </a:fld>
            <a:endParaRPr lang="en-US" sz="1200" dirty="0">
              <a:solidFill>
                <a:schemeClr val="tx1">
                  <a:lumMod val="95000"/>
                  <a:lumOff val="5000"/>
                </a:schemeClr>
              </a:solidFill>
            </a:endParaRPr>
          </a:p>
        </p:txBody>
      </p:sp>
      <p:pic>
        <p:nvPicPr>
          <p:cNvPr id="7" name="Picture 6" descr="C:\Users\Mikiyo\Desktop\12.PNG"/>
          <p:cNvPicPr/>
          <p:nvPr/>
        </p:nvPicPr>
        <p:blipFill>
          <a:blip r:embed="rId2">
            <a:extLst>
              <a:ext uri="{28A0092B-C50C-407E-A947-70E740481C1C}">
                <a14:useLocalDpi xmlns:a14="http://schemas.microsoft.com/office/drawing/2010/main" val="0"/>
              </a:ext>
            </a:extLst>
          </a:blip>
          <a:srcRect/>
          <a:stretch>
            <a:fillRect/>
          </a:stretch>
        </p:blipFill>
        <p:spPr bwMode="auto">
          <a:xfrm>
            <a:off x="1381258" y="1538265"/>
            <a:ext cx="8960477" cy="4496247"/>
          </a:xfrm>
          <a:prstGeom prst="rect">
            <a:avLst/>
          </a:prstGeom>
          <a:noFill/>
          <a:ln>
            <a:solidFill>
              <a:sysClr val="windowText" lastClr="000000"/>
            </a:solidFill>
          </a:ln>
        </p:spPr>
      </p:pic>
    </p:spTree>
    <p:extLst>
      <p:ext uri="{BB962C8B-B14F-4D97-AF65-F5344CB8AC3E}">
        <p14:creationId xmlns:p14="http://schemas.microsoft.com/office/powerpoint/2010/main" val="1857095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210" y="1103066"/>
            <a:ext cx="10939411" cy="5164428"/>
          </a:xfrm>
          <a:solidFill>
            <a:schemeClr val="accent5">
              <a:lumMod val="75000"/>
            </a:schemeClr>
          </a:solidFill>
          <a:ln>
            <a:solidFill>
              <a:schemeClr val="tx1"/>
            </a:solidFill>
          </a:ln>
          <a:scene3d>
            <a:camera prst="isometricLeftDown"/>
            <a:lightRig rig="threePt" dir="t"/>
          </a:scene3d>
        </p:spPr>
        <p:txBody>
          <a:bodyPr>
            <a:normAutofit/>
          </a:bodyPr>
          <a:lstStyle/>
          <a:p>
            <a:pPr marL="0" indent="0" algn="just">
              <a:buNone/>
            </a:pPr>
            <a:endParaRPr lang="en-US" sz="2200" dirty="0">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b="1" smtClean="0">
                <a:solidFill>
                  <a:schemeClr val="tx1">
                    <a:lumMod val="95000"/>
                    <a:lumOff val="5000"/>
                  </a:schemeClr>
                </a:solidFill>
              </a:rPr>
              <a:t>25</a:t>
            </a:fld>
            <a:endParaRPr lang="en-US" sz="1200" b="1" dirty="0">
              <a:solidFill>
                <a:schemeClr val="tx1">
                  <a:lumMod val="95000"/>
                  <a:lumOff val="5000"/>
                </a:schemeClr>
              </a:solidFill>
            </a:endParaRPr>
          </a:p>
        </p:txBody>
      </p:sp>
      <p:sp>
        <p:nvSpPr>
          <p:cNvPr id="5" name="Rectangular Callout 4"/>
          <p:cNvSpPr/>
          <p:nvPr/>
        </p:nvSpPr>
        <p:spPr>
          <a:xfrm rot="19982439">
            <a:off x="1153470" y="2434729"/>
            <a:ext cx="7821308" cy="2908590"/>
          </a:xfrm>
          <a:prstGeom prst="wedgeRectCallout">
            <a:avLst/>
          </a:prstGeom>
          <a:solidFill>
            <a:schemeClr val="accent3">
              <a:lumMod val="75000"/>
            </a:schemeClr>
          </a:solidFill>
          <a:ln w="34925">
            <a:noFill/>
          </a:ln>
          <a:effectLst>
            <a:glow rad="63500">
              <a:schemeClr val="accent2">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ln>
                  <a:solidFill>
                    <a:schemeClr val="accent2">
                      <a:lumMod val="20000"/>
                      <a:lumOff val="80000"/>
                    </a:schemeClr>
                  </a:solidFill>
                </a:ln>
                <a:solidFill>
                  <a:schemeClr val="bg2">
                    <a:lumMod val="10000"/>
                  </a:schemeClr>
                </a:solidFill>
                <a:latin typeface="Times New Roman" panose="02020603050405020304" pitchFamily="18" charset="0"/>
                <a:cs typeface="Times New Roman" panose="02020603050405020304" pitchFamily="18" charset="0"/>
              </a:rPr>
              <a:t>THANK  YOU!</a:t>
            </a:r>
          </a:p>
          <a:p>
            <a:pPr algn="ctr"/>
            <a:endParaRPr lang="en-US" dirty="0">
              <a:ln>
                <a:solidFill>
                  <a:schemeClr val="accent2">
                    <a:lumMod val="20000"/>
                    <a:lumOff val="80000"/>
                  </a:schemeClr>
                </a:solidFill>
              </a:ln>
              <a:solidFill>
                <a:schemeClr val="bg2">
                  <a:lumMod val="10000"/>
                </a:schemeClr>
              </a:solidFill>
            </a:endParaRPr>
          </a:p>
          <a:p>
            <a:pPr algn="ctr"/>
            <a:endParaRPr lang="en-US" dirty="0" smtClean="0">
              <a:ln>
                <a:solidFill>
                  <a:schemeClr val="accent2">
                    <a:lumMod val="20000"/>
                    <a:lumOff val="80000"/>
                  </a:schemeClr>
                </a:solidFill>
              </a:ln>
              <a:solidFill>
                <a:schemeClr val="bg2">
                  <a:lumMod val="10000"/>
                </a:schemeClr>
              </a:solidFill>
            </a:endParaRPr>
          </a:p>
          <a:p>
            <a:pPr algn="ctr"/>
            <a:endParaRPr lang="en-US" dirty="0">
              <a:ln>
                <a:solidFill>
                  <a:schemeClr val="accent2">
                    <a:lumMod val="20000"/>
                    <a:lumOff val="80000"/>
                  </a:schemeClr>
                </a:solidFill>
              </a:ln>
              <a:solidFill>
                <a:schemeClr val="bg2">
                  <a:lumMod val="10000"/>
                </a:schemeClr>
              </a:solidFill>
            </a:endParaRPr>
          </a:p>
          <a:p>
            <a:pPr algn="ctr"/>
            <a:r>
              <a:rPr lang="en-US" sz="3600" b="1" dirty="0" smtClean="0">
                <a:ln>
                  <a:solidFill>
                    <a:schemeClr val="accent2">
                      <a:lumMod val="20000"/>
                      <a:lumOff val="80000"/>
                    </a:schemeClr>
                  </a:solidFill>
                </a:ln>
                <a:solidFill>
                  <a:schemeClr val="bg2">
                    <a:lumMod val="10000"/>
                  </a:schemeClr>
                </a:solidFill>
              </a:rPr>
              <a:t>ANY QUESTIONS?</a:t>
            </a:r>
            <a:endParaRPr lang="en-US" sz="3600" b="1" dirty="0">
              <a:ln>
                <a:solidFill>
                  <a:schemeClr val="accent2">
                    <a:lumMod val="20000"/>
                    <a:lumOff val="80000"/>
                  </a:schemeClr>
                </a:solidFill>
              </a:ln>
              <a:solidFill>
                <a:schemeClr val="bg2">
                  <a:lumMod val="10000"/>
                </a:schemeClr>
              </a:solidFill>
            </a:endParaRPr>
          </a:p>
        </p:txBody>
      </p:sp>
    </p:spTree>
    <p:extLst>
      <p:ext uri="{BB962C8B-B14F-4D97-AF65-F5344CB8AC3E}">
        <p14:creationId xmlns:p14="http://schemas.microsoft.com/office/powerpoint/2010/main" val="342811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a:solidFill>
                  <a:schemeClr val="tx1"/>
                </a:solidFill>
                <a:latin typeface="Garamond" panose="02020404030301010803" pitchFamily="18" charset="0"/>
              </a:rPr>
              <a:t>What Is A Graphical User Interface (GUI)?</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Graphical User Interface (GUI) is nothing but a desktop application which helps you to interact with the computers. </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GUI apps like Text-Editors create, read, update and delete different types of files.</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Apps like Sudoku, Chess and Solitaire are games which you can play.</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GUI apps like Google Chrome, Firefox and Microsoft Edge browse through the Internet</a:t>
            </a:r>
            <a:r>
              <a:rPr lang="en-US" sz="22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Python </a:t>
            </a:r>
            <a:r>
              <a:rPr lang="en-US" sz="2400" dirty="0">
                <a:solidFill>
                  <a:schemeClr val="tx1">
                    <a:lumMod val="95000"/>
                    <a:lumOff val="5000"/>
                  </a:schemeClr>
                </a:solidFill>
                <a:latin typeface="Garamond" panose="02020404030301010803" pitchFamily="18" charset="0"/>
              </a:rPr>
              <a:t>has a </a:t>
            </a:r>
            <a:r>
              <a:rPr lang="en-US" sz="2400" dirty="0" smtClean="0">
                <a:solidFill>
                  <a:schemeClr val="tx1">
                    <a:lumMod val="95000"/>
                    <a:lumOff val="5000"/>
                  </a:schemeClr>
                </a:solidFill>
                <a:latin typeface="Garamond" panose="02020404030301010803" pitchFamily="18" charset="0"/>
              </a:rPr>
              <a:t>excess </a:t>
            </a:r>
            <a:r>
              <a:rPr lang="en-US" sz="2400" dirty="0">
                <a:solidFill>
                  <a:schemeClr val="tx1">
                    <a:lumMod val="95000"/>
                    <a:lumOff val="5000"/>
                  </a:schemeClr>
                </a:solidFill>
                <a:latin typeface="Garamond" panose="02020404030301010803" pitchFamily="18" charset="0"/>
              </a:rPr>
              <a:t>of libraries </a:t>
            </a:r>
            <a:r>
              <a:rPr lang="en-US" sz="2400" dirty="0" smtClean="0">
                <a:solidFill>
                  <a:schemeClr val="tx1">
                    <a:lumMod val="95000"/>
                    <a:lumOff val="5000"/>
                  </a:schemeClr>
                </a:solidFill>
                <a:latin typeface="Garamond" panose="02020404030301010803" pitchFamily="18" charset="0"/>
              </a:rPr>
              <a:t>to create GUI and </a:t>
            </a:r>
            <a:r>
              <a:rPr lang="en-US" sz="2400" dirty="0">
                <a:solidFill>
                  <a:schemeClr val="tx1">
                    <a:lumMod val="95000"/>
                    <a:lumOff val="5000"/>
                  </a:schemeClr>
                </a:solidFill>
                <a:latin typeface="Garamond" panose="02020404030301010803" pitchFamily="18" charset="0"/>
              </a:rPr>
              <a:t>these </a:t>
            </a:r>
            <a:r>
              <a:rPr lang="en-US" sz="2400" dirty="0" smtClean="0">
                <a:solidFill>
                  <a:schemeClr val="tx1">
                    <a:lumMod val="95000"/>
                    <a:lumOff val="5000"/>
                  </a:schemeClr>
                </a:solidFill>
                <a:latin typeface="Garamond" panose="02020404030301010803" pitchFamily="18" charset="0"/>
              </a:rPr>
              <a:t>4 </a:t>
            </a:r>
            <a:r>
              <a:rPr lang="en-US" sz="2400" dirty="0">
                <a:solidFill>
                  <a:schemeClr val="tx1">
                    <a:lumMod val="95000"/>
                    <a:lumOff val="5000"/>
                  </a:schemeClr>
                </a:solidFill>
                <a:latin typeface="Garamond" panose="02020404030301010803" pitchFamily="18" charset="0"/>
              </a:rPr>
              <a:t>stands out mainly when it comes to GUI. There are as follows</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lvl="2" algn="just">
              <a:buFont typeface="Wingdings" panose="05000000000000000000" pitchFamily="2" charset="2"/>
              <a:buChar char="§"/>
            </a:pPr>
            <a:r>
              <a:rPr lang="en-US" sz="2000" dirty="0">
                <a:solidFill>
                  <a:schemeClr val="tx1">
                    <a:lumMod val="95000"/>
                    <a:lumOff val="5000"/>
                  </a:schemeClr>
                </a:solidFill>
                <a:latin typeface="Garamond" panose="02020404030301010803" pitchFamily="18" charset="0"/>
              </a:rPr>
              <a:t>Kivy</a:t>
            </a:r>
          </a:p>
          <a:p>
            <a:pPr lvl="2" algn="just">
              <a:buFont typeface="Wingdings" panose="05000000000000000000" pitchFamily="2" charset="2"/>
              <a:buChar char="§"/>
            </a:pPr>
            <a:r>
              <a:rPr lang="en-US" sz="2000" dirty="0">
                <a:solidFill>
                  <a:schemeClr val="tx1">
                    <a:lumMod val="95000"/>
                    <a:lumOff val="5000"/>
                  </a:schemeClr>
                </a:solidFill>
                <a:latin typeface="Garamond" panose="02020404030301010803" pitchFamily="18" charset="0"/>
              </a:rPr>
              <a:t>Python QT</a:t>
            </a:r>
          </a:p>
          <a:p>
            <a:pPr lvl="2" algn="just">
              <a:buFont typeface="Wingdings" panose="05000000000000000000" pitchFamily="2" charset="2"/>
              <a:buChar char="§"/>
            </a:pPr>
            <a:r>
              <a:rPr lang="en-US" sz="2000" dirty="0">
                <a:solidFill>
                  <a:schemeClr val="tx1">
                    <a:lumMod val="95000"/>
                    <a:lumOff val="5000"/>
                  </a:schemeClr>
                </a:solidFill>
                <a:latin typeface="Garamond" panose="02020404030301010803" pitchFamily="18" charset="0"/>
              </a:rPr>
              <a:t>wxPython</a:t>
            </a:r>
          </a:p>
          <a:p>
            <a:pPr lvl="2" algn="just">
              <a:buFont typeface="Wingdings" panose="05000000000000000000" pitchFamily="2" charset="2"/>
              <a:buChar char="§"/>
            </a:pPr>
            <a:r>
              <a:rPr lang="en-US" sz="2000" dirty="0" smtClean="0">
                <a:solidFill>
                  <a:schemeClr val="tx1">
                    <a:lumMod val="95000"/>
                    <a:lumOff val="5000"/>
                  </a:schemeClr>
                </a:solidFill>
                <a:latin typeface="Garamond" panose="02020404030301010803" pitchFamily="18" charset="0"/>
              </a:rPr>
              <a:t>Tkinter</a:t>
            </a: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Among all of these, Tkinter is the first choice for a LOT of learners and developers just because of how simple and easy it is.</a:t>
            </a: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3</a:t>
            </a:fld>
            <a:endParaRPr lang="en-US" sz="1200" dirty="0">
              <a:solidFill>
                <a:schemeClr val="tx1">
                  <a:lumMod val="95000"/>
                  <a:lumOff val="5000"/>
                </a:schemeClr>
              </a:solidFill>
            </a:endParaRPr>
          </a:p>
        </p:txBody>
      </p:sp>
    </p:spTree>
    <p:extLst>
      <p:ext uri="{BB962C8B-B14F-4D97-AF65-F5344CB8AC3E}">
        <p14:creationId xmlns:p14="http://schemas.microsoft.com/office/powerpoint/2010/main" val="2494260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r>
              <a:rPr lang="en-US" b="1" dirty="0" smtClean="0">
                <a:solidFill>
                  <a:schemeClr val="tx1"/>
                </a:solidFill>
                <a:latin typeface="Garamond" panose="02020404030301010803" pitchFamily="18" charset="0"/>
              </a:rPr>
              <a:t>                                                           … Cont’d</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fontScale="92500" lnSpcReduction="10000"/>
          </a:bodyPr>
          <a:lstStyle/>
          <a:p>
            <a:pPr algn="just">
              <a:buFont typeface="Wingdings" panose="05000000000000000000" pitchFamily="2" charset="2"/>
              <a:buChar char="v"/>
            </a:pPr>
            <a:r>
              <a:rPr lang="en-US" sz="2400" b="1" dirty="0">
                <a:solidFill>
                  <a:schemeClr val="tx1">
                    <a:lumMod val="95000"/>
                    <a:lumOff val="5000"/>
                  </a:schemeClr>
                </a:solidFill>
                <a:latin typeface="Garamond" panose="02020404030301010803" pitchFamily="18" charset="0"/>
              </a:rPr>
              <a:t>Tkinter</a:t>
            </a:r>
            <a:r>
              <a:rPr lang="en-US" sz="2400" dirty="0">
                <a:solidFill>
                  <a:schemeClr val="tx1">
                    <a:lumMod val="95000"/>
                    <a:lumOff val="5000"/>
                  </a:schemeClr>
                </a:solidFill>
                <a:latin typeface="Garamond" panose="02020404030301010803" pitchFamily="18" charset="0"/>
              </a:rPr>
              <a:t> is actually an </a:t>
            </a:r>
            <a:r>
              <a:rPr lang="en-US" sz="2400" dirty="0" smtClean="0">
                <a:solidFill>
                  <a:schemeClr val="tx1">
                    <a:lumMod val="95000"/>
                    <a:lumOff val="5000"/>
                  </a:schemeClr>
                </a:solidFill>
                <a:latin typeface="Garamond" panose="02020404030301010803" pitchFamily="18" charset="0"/>
              </a:rPr>
              <a:t>built-in </a:t>
            </a:r>
            <a:r>
              <a:rPr lang="en-US" sz="2400" dirty="0">
                <a:solidFill>
                  <a:schemeClr val="tx1">
                    <a:lumMod val="95000"/>
                    <a:lumOff val="5000"/>
                  </a:schemeClr>
                </a:solidFill>
                <a:latin typeface="Garamond" panose="02020404030301010803" pitchFamily="18" charset="0"/>
              </a:rPr>
              <a:t>Python module used to create simple GUI apps. </a:t>
            </a: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It </a:t>
            </a:r>
            <a:r>
              <a:rPr lang="en-US" sz="2400" dirty="0">
                <a:solidFill>
                  <a:schemeClr val="tx1">
                    <a:lumMod val="95000"/>
                    <a:lumOff val="5000"/>
                  </a:schemeClr>
                </a:solidFill>
                <a:latin typeface="Garamond" panose="02020404030301010803" pitchFamily="18" charset="0"/>
              </a:rPr>
              <a:t>is the most commonly used module for GUI apps in the Python</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You don’t need to worry about installation of the Tkinter module as it comes with Python </a:t>
            </a:r>
            <a:r>
              <a:rPr lang="en-US" sz="2400" dirty="0" smtClean="0">
                <a:solidFill>
                  <a:schemeClr val="tx1">
                    <a:lumMod val="95000"/>
                    <a:lumOff val="5000"/>
                  </a:schemeClr>
                </a:solidFill>
                <a:latin typeface="Garamond" panose="02020404030301010803" pitchFamily="18" charset="0"/>
              </a:rPr>
              <a:t>as default.</a:t>
            </a: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Consider the following diagram, it shows how an application actually executes in Tkinter</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T</a:t>
            </a:r>
            <a:r>
              <a:rPr lang="en-US" sz="2400" dirty="0" smtClean="0">
                <a:solidFill>
                  <a:schemeClr val="tx1">
                    <a:lumMod val="95000"/>
                    <a:lumOff val="5000"/>
                  </a:schemeClr>
                </a:solidFill>
                <a:latin typeface="Garamond" panose="02020404030301010803" pitchFamily="18" charset="0"/>
              </a:rPr>
              <a:t>o </a:t>
            </a:r>
            <a:r>
              <a:rPr lang="en-US" sz="2400" dirty="0">
                <a:solidFill>
                  <a:schemeClr val="tx1">
                    <a:lumMod val="95000"/>
                    <a:lumOff val="5000"/>
                  </a:schemeClr>
                </a:solidFill>
                <a:latin typeface="Garamond" panose="02020404030301010803" pitchFamily="18" charset="0"/>
              </a:rPr>
              <a:t>start out with, we first import the Tkinter model. </a:t>
            </a:r>
            <a:endParaRPr lang="en-US" sz="24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Followed </a:t>
            </a:r>
            <a:r>
              <a:rPr lang="en-US" sz="2200" dirty="0">
                <a:solidFill>
                  <a:schemeClr val="tx1">
                    <a:lumMod val="95000"/>
                    <a:lumOff val="5000"/>
                  </a:schemeClr>
                </a:solidFill>
                <a:latin typeface="Garamond" panose="02020404030301010803" pitchFamily="18" charset="0"/>
              </a:rPr>
              <a:t>by that, we create the main window. </a:t>
            </a: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It </a:t>
            </a:r>
            <a:r>
              <a:rPr lang="en-US" sz="2200" dirty="0">
                <a:solidFill>
                  <a:schemeClr val="tx1">
                    <a:lumMod val="95000"/>
                    <a:lumOff val="5000"/>
                  </a:schemeClr>
                </a:solidFill>
                <a:latin typeface="Garamond" panose="02020404030301010803" pitchFamily="18" charset="0"/>
              </a:rPr>
              <a:t>is in </a:t>
            </a:r>
            <a:r>
              <a:rPr lang="en-US" sz="2200" dirty="0" smtClean="0">
                <a:solidFill>
                  <a:schemeClr val="tx1">
                    <a:lumMod val="95000"/>
                    <a:lumOff val="5000"/>
                  </a:schemeClr>
                </a:solidFill>
                <a:latin typeface="Garamond" panose="02020404030301010803" pitchFamily="18" charset="0"/>
              </a:rPr>
              <a:t>main </a:t>
            </a:r>
            <a:r>
              <a:rPr lang="en-US" sz="2200" dirty="0">
                <a:solidFill>
                  <a:schemeClr val="tx1">
                    <a:lumMod val="95000"/>
                    <a:lumOff val="5000"/>
                  </a:schemeClr>
                </a:solidFill>
                <a:latin typeface="Garamond" panose="02020404030301010803" pitchFamily="18" charset="0"/>
              </a:rPr>
              <a:t>window that we are performing operations and displaying visuals and everything basically. </a:t>
            </a:r>
            <a:endParaRPr lang="en-US" sz="2200" dirty="0" smtClean="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smtClean="0">
                <a:solidFill>
                  <a:schemeClr val="tx1">
                    <a:lumMod val="95000"/>
                    <a:lumOff val="5000"/>
                  </a:schemeClr>
                </a:solidFill>
                <a:latin typeface="Garamond" panose="02020404030301010803" pitchFamily="18" charset="0"/>
              </a:rPr>
              <a:t>Later</a:t>
            </a:r>
            <a:r>
              <a:rPr lang="en-US" sz="2200" dirty="0">
                <a:solidFill>
                  <a:schemeClr val="tx1">
                    <a:lumMod val="95000"/>
                    <a:lumOff val="5000"/>
                  </a:schemeClr>
                </a:solidFill>
                <a:latin typeface="Garamond" panose="02020404030301010803" pitchFamily="18" charset="0"/>
              </a:rPr>
              <a:t>, we add the widgets and lastly we enter the main event loop.</a:t>
            </a:r>
            <a:endParaRPr lang="en-US" sz="22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4</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916" y="2962141"/>
            <a:ext cx="6707028" cy="1648496"/>
          </a:xfrm>
          <a:prstGeom prst="rect">
            <a:avLst/>
          </a:prstGeom>
          <a:ln>
            <a:solidFill>
              <a:schemeClr val="tx1"/>
            </a:solidFill>
          </a:ln>
        </p:spPr>
      </p:pic>
    </p:spTree>
    <p:extLst>
      <p:ext uri="{BB962C8B-B14F-4D97-AF65-F5344CB8AC3E}">
        <p14:creationId xmlns:p14="http://schemas.microsoft.com/office/powerpoint/2010/main" val="2508605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r>
              <a:rPr lang="en-US" b="1" dirty="0" smtClean="0">
                <a:solidFill>
                  <a:schemeClr val="tx1"/>
                </a:solidFill>
                <a:latin typeface="Garamond" panose="02020404030301010803" pitchFamily="18" charset="0"/>
              </a:rPr>
              <a:t>                                                           … Cont’d</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If you noticed, there are 2 keywords here that you might not know at this point. These are the 2 keywords</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Widgets</a:t>
            </a:r>
          </a:p>
          <a:p>
            <a:pPr lvl="1" algn="just">
              <a:buFont typeface="Wingdings" panose="05000000000000000000" pitchFamily="2" charset="2"/>
              <a:buChar char="§"/>
            </a:pPr>
            <a:r>
              <a:rPr lang="en-US" sz="2200" dirty="0">
                <a:solidFill>
                  <a:schemeClr val="tx1">
                    <a:lumMod val="95000"/>
                    <a:lumOff val="5000"/>
                  </a:schemeClr>
                </a:solidFill>
                <a:latin typeface="Garamond" panose="02020404030301010803" pitchFamily="18" charset="0"/>
              </a:rPr>
              <a:t>Main Event Loop</a:t>
            </a: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An event loop is basically telling the code to keep displaying the window until we manually close it. It runs in an infinite loop in the back-end</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Check out the following code for better clarity:</a:t>
            </a: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5</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806" y="4142472"/>
            <a:ext cx="6200703" cy="2307584"/>
          </a:xfrm>
          <a:prstGeom prst="rect">
            <a:avLst/>
          </a:prstGeom>
          <a:ln>
            <a:solidFill>
              <a:schemeClr val="tx1"/>
            </a:solidFill>
          </a:ln>
        </p:spPr>
      </p:pic>
    </p:spTree>
    <p:extLst>
      <p:ext uri="{BB962C8B-B14F-4D97-AF65-F5344CB8AC3E}">
        <p14:creationId xmlns:p14="http://schemas.microsoft.com/office/powerpoint/2010/main" val="3248550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r>
              <a:rPr lang="en-US" b="1" dirty="0" smtClean="0">
                <a:solidFill>
                  <a:schemeClr val="tx1"/>
                </a:solidFill>
                <a:latin typeface="Garamond" panose="02020404030301010803" pitchFamily="18" charset="0"/>
              </a:rPr>
              <a:t>                                                           … Cont’d</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As you </a:t>
            </a:r>
            <a:r>
              <a:rPr lang="en-US" sz="2400" dirty="0" smtClean="0">
                <a:solidFill>
                  <a:schemeClr val="tx1">
                    <a:lumMod val="95000"/>
                    <a:lumOff val="5000"/>
                  </a:schemeClr>
                </a:solidFill>
                <a:latin typeface="Garamond" panose="02020404030301010803" pitchFamily="18" charset="0"/>
              </a:rPr>
              <a:t>see in the previous slide, </a:t>
            </a:r>
            <a:r>
              <a:rPr lang="en-US" sz="2400" dirty="0">
                <a:solidFill>
                  <a:schemeClr val="tx1">
                    <a:lumMod val="95000"/>
                    <a:lumOff val="5000"/>
                  </a:schemeClr>
                </a:solidFill>
                <a:latin typeface="Garamond" panose="02020404030301010803" pitchFamily="18" charset="0"/>
              </a:rPr>
              <a:t>we are importing the Tkinter package and defining a window. </a:t>
            </a: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Followed </a:t>
            </a:r>
            <a:r>
              <a:rPr lang="en-US" sz="2400" dirty="0">
                <a:solidFill>
                  <a:schemeClr val="tx1">
                    <a:lumMod val="95000"/>
                    <a:lumOff val="5000"/>
                  </a:schemeClr>
                </a:solidFill>
                <a:latin typeface="Garamond" panose="02020404030301010803" pitchFamily="18" charset="0"/>
              </a:rPr>
              <a:t>by that, we are giving a window title which is shown on the title tab whenever you open an </a:t>
            </a:r>
            <a:r>
              <a:rPr lang="en-US" sz="2400" dirty="0" smtClean="0">
                <a:solidFill>
                  <a:schemeClr val="tx1">
                    <a:lumMod val="95000"/>
                    <a:lumOff val="5000"/>
                  </a:schemeClr>
                </a:solidFill>
                <a:latin typeface="Garamond" panose="02020404030301010803" pitchFamily="18" charset="0"/>
              </a:rPr>
              <a:t>application.So,we </a:t>
            </a:r>
            <a:r>
              <a:rPr lang="en-US" sz="2400" dirty="0">
                <a:solidFill>
                  <a:schemeClr val="tx1">
                    <a:lumMod val="95000"/>
                    <a:lumOff val="5000"/>
                  </a:schemeClr>
                </a:solidFill>
                <a:latin typeface="Garamond" panose="02020404030301010803" pitchFamily="18" charset="0"/>
              </a:rPr>
              <a:t>can call it anything we want based on the requirement</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Lastly, we have a label. A label </a:t>
            </a:r>
            <a:r>
              <a:rPr lang="en-US" sz="2400" dirty="0" smtClean="0">
                <a:solidFill>
                  <a:schemeClr val="tx1">
                    <a:lumMod val="95000"/>
                    <a:lumOff val="5000"/>
                  </a:schemeClr>
                </a:solidFill>
                <a:latin typeface="Garamond" panose="02020404030301010803" pitchFamily="18" charset="0"/>
              </a:rPr>
              <a:t>defines what </a:t>
            </a:r>
            <a:r>
              <a:rPr lang="en-US" sz="2400" dirty="0">
                <a:solidFill>
                  <a:schemeClr val="tx1">
                    <a:lumMod val="95000"/>
                    <a:lumOff val="5000"/>
                  </a:schemeClr>
                </a:solidFill>
                <a:latin typeface="Garamond" panose="02020404030301010803" pitchFamily="18" charset="0"/>
              </a:rPr>
              <a:t>output needs to be shown on the window. In this case as you can already see, it is hello world</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Check out the output for the </a:t>
            </a:r>
            <a:r>
              <a:rPr lang="en-US" sz="2400" smtClean="0">
                <a:solidFill>
                  <a:schemeClr val="tx1">
                    <a:lumMod val="95000"/>
                    <a:lumOff val="5000"/>
                  </a:schemeClr>
                </a:solidFill>
                <a:latin typeface="Garamond" panose="02020404030301010803" pitchFamily="18" charset="0"/>
              </a:rPr>
              <a:t>previous slide </a:t>
            </a:r>
            <a:r>
              <a:rPr lang="en-US" sz="2400" dirty="0">
                <a:solidFill>
                  <a:schemeClr val="tx1">
                    <a:lumMod val="95000"/>
                    <a:lumOff val="5000"/>
                  </a:schemeClr>
                </a:solidFill>
                <a:latin typeface="Garamond" panose="02020404030301010803" pitchFamily="18" charset="0"/>
              </a:rPr>
              <a:t>code:</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6</a:t>
            </a:fld>
            <a:endParaRPr lang="en-US" sz="1200" dirty="0">
              <a:solidFill>
                <a:schemeClr val="tx1">
                  <a:lumMod val="95000"/>
                  <a:lumOff val="5000"/>
                </a:schemeClr>
              </a:solidFill>
            </a:endParaRPr>
          </a:p>
        </p:txBody>
      </p:sp>
      <p:pic>
        <p:nvPicPr>
          <p:cNvPr id="8" name="Picture 7"/>
          <p:cNvPicPr>
            <a:picLocks noChangeAspect="1"/>
          </p:cNvPicPr>
          <p:nvPr/>
        </p:nvPicPr>
        <p:blipFill>
          <a:blip r:embed="rId2"/>
          <a:stretch>
            <a:fillRect/>
          </a:stretch>
        </p:blipFill>
        <p:spPr>
          <a:xfrm>
            <a:off x="1575515" y="4546242"/>
            <a:ext cx="7315200" cy="1389443"/>
          </a:xfrm>
          <a:prstGeom prst="rect">
            <a:avLst/>
          </a:prstGeom>
        </p:spPr>
      </p:pic>
    </p:spTree>
    <p:extLst>
      <p:ext uri="{BB962C8B-B14F-4D97-AF65-F5344CB8AC3E}">
        <p14:creationId xmlns:p14="http://schemas.microsoft.com/office/powerpoint/2010/main" val="2916221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a:solidFill>
                  <a:schemeClr val="tx1"/>
                </a:solidFill>
                <a:latin typeface="Garamond" panose="02020404030301010803" pitchFamily="18" charset="0"/>
              </a:rPr>
              <a:t>Tkinter Widgets</a:t>
            </a: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You </a:t>
            </a:r>
            <a:r>
              <a:rPr lang="en-US" sz="2400" dirty="0">
                <a:solidFill>
                  <a:schemeClr val="tx1">
                    <a:lumMod val="95000"/>
                    <a:lumOff val="5000"/>
                  </a:schemeClr>
                </a:solidFill>
                <a:latin typeface="Garamond" panose="02020404030301010803" pitchFamily="18" charset="0"/>
              </a:rPr>
              <a:t>will find different types of widgets to the different types of elements in the Tkinter</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Check </a:t>
            </a:r>
            <a:r>
              <a:rPr lang="en-US" sz="2400" dirty="0">
                <a:solidFill>
                  <a:schemeClr val="tx1">
                    <a:lumMod val="95000"/>
                    <a:lumOff val="5000"/>
                  </a:schemeClr>
                </a:solidFill>
                <a:latin typeface="Garamond" panose="02020404030301010803" pitchFamily="18" charset="0"/>
              </a:rPr>
              <a:t>out this diagram for </a:t>
            </a:r>
            <a:r>
              <a:rPr lang="en-US" sz="2400" dirty="0" smtClean="0">
                <a:solidFill>
                  <a:schemeClr val="tx1">
                    <a:lumMod val="95000"/>
                    <a:lumOff val="5000"/>
                  </a:schemeClr>
                </a:solidFill>
                <a:latin typeface="Garamond" panose="02020404030301010803" pitchFamily="18" charset="0"/>
              </a:rPr>
              <a:t>the </a:t>
            </a:r>
            <a:r>
              <a:rPr lang="en-US" sz="2400" dirty="0">
                <a:solidFill>
                  <a:schemeClr val="tx1">
                    <a:lumMod val="95000"/>
                    <a:lumOff val="5000"/>
                  </a:schemeClr>
                </a:solidFill>
                <a:latin typeface="Garamond" panose="02020404030301010803" pitchFamily="18" charset="0"/>
              </a:rPr>
              <a:t>list of the majorly used Tkinter widgets</a:t>
            </a:r>
            <a:r>
              <a:rPr lang="en-US" sz="2400" dirty="0" smtClean="0">
                <a:solidFill>
                  <a:schemeClr val="tx1">
                    <a:lumMod val="95000"/>
                    <a:lumOff val="5000"/>
                  </a:schemeClr>
                </a:solidFill>
                <a:latin typeface="Garamond" panose="02020404030301010803" pitchFamily="18" charset="0"/>
              </a:rPr>
              <a:t>:</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7</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80" y="2369713"/>
            <a:ext cx="10118481" cy="4080343"/>
          </a:xfrm>
          <a:prstGeom prst="rect">
            <a:avLst/>
          </a:prstGeom>
          <a:ln>
            <a:solidFill>
              <a:schemeClr val="tx1"/>
            </a:solidFill>
          </a:ln>
        </p:spPr>
      </p:pic>
    </p:spTree>
    <p:extLst>
      <p:ext uri="{BB962C8B-B14F-4D97-AF65-F5344CB8AC3E}">
        <p14:creationId xmlns:p14="http://schemas.microsoft.com/office/powerpoint/2010/main" val="1139985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Cont’d</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a:bodyPr>
          <a:lstStyle/>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Canvas</a:t>
            </a:r>
            <a:r>
              <a:rPr lang="en-US" sz="2400" dirty="0">
                <a:solidFill>
                  <a:schemeClr val="tx1">
                    <a:lumMod val="95000"/>
                    <a:lumOff val="5000"/>
                  </a:schemeClr>
                </a:solidFill>
                <a:latin typeface="Garamond" panose="02020404030301010803" pitchFamily="18" charset="0"/>
              </a:rPr>
              <a:t> – Canvas is used to draw shapes in your GUI.</a:t>
            </a:r>
          </a:p>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Button </a:t>
            </a:r>
            <a:r>
              <a:rPr lang="en-US" sz="2400" dirty="0">
                <a:solidFill>
                  <a:schemeClr val="tx1">
                    <a:lumMod val="95000"/>
                    <a:lumOff val="5000"/>
                  </a:schemeClr>
                </a:solidFill>
                <a:latin typeface="Garamond" panose="02020404030301010803" pitchFamily="18" charset="0"/>
              </a:rPr>
              <a:t>– Button widget is used to place the buttons in the Tkinter.</a:t>
            </a:r>
          </a:p>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Checkbutton</a:t>
            </a:r>
            <a:r>
              <a:rPr lang="en-US" sz="2400" dirty="0">
                <a:solidFill>
                  <a:schemeClr val="tx1">
                    <a:lumMod val="95000"/>
                    <a:lumOff val="5000"/>
                  </a:schemeClr>
                </a:solidFill>
                <a:latin typeface="Garamond" panose="02020404030301010803" pitchFamily="18" charset="0"/>
              </a:rPr>
              <a:t> – Checkbutton is used to create the check buttons in your application. Note that you can select more than one option at a time.</a:t>
            </a:r>
          </a:p>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Entry</a:t>
            </a:r>
            <a:r>
              <a:rPr lang="en-US" sz="2400" dirty="0">
                <a:solidFill>
                  <a:schemeClr val="tx1">
                    <a:lumMod val="95000"/>
                    <a:lumOff val="5000"/>
                  </a:schemeClr>
                </a:solidFill>
                <a:latin typeface="Garamond" panose="02020404030301010803" pitchFamily="18" charset="0"/>
              </a:rPr>
              <a:t> – Entry widget is used to create input fields in the GUI.</a:t>
            </a:r>
          </a:p>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Frame</a:t>
            </a:r>
            <a:r>
              <a:rPr lang="en-US" sz="2400" dirty="0">
                <a:solidFill>
                  <a:schemeClr val="tx1">
                    <a:lumMod val="95000"/>
                    <a:lumOff val="5000"/>
                  </a:schemeClr>
                </a:solidFill>
                <a:latin typeface="Garamond" panose="02020404030301010803" pitchFamily="18" charset="0"/>
              </a:rPr>
              <a:t> – Frame is used as containers in the Tkinter.</a:t>
            </a:r>
          </a:p>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Label </a:t>
            </a:r>
            <a:r>
              <a:rPr lang="en-US" sz="2400" dirty="0">
                <a:solidFill>
                  <a:schemeClr val="tx1">
                    <a:lumMod val="95000"/>
                    <a:lumOff val="5000"/>
                  </a:schemeClr>
                </a:solidFill>
                <a:latin typeface="Garamond" panose="02020404030301010803" pitchFamily="18" charset="0"/>
              </a:rPr>
              <a:t>– Label is used to create a single line widgets like text, images etc</a:t>
            </a:r>
            <a:r>
              <a:rPr lang="en-US" sz="2400" dirty="0" smtClean="0">
                <a:solidFill>
                  <a:schemeClr val="tx1">
                    <a:lumMod val="95000"/>
                    <a:lumOff val="5000"/>
                  </a:schemeClr>
                </a:solidFill>
                <a:latin typeface="Garamond" panose="02020404030301010803" pitchFamily="18" charset="0"/>
              </a:rPr>
              <a:t>.</a:t>
            </a:r>
          </a:p>
          <a:p>
            <a:pPr marL="457200" indent="-457200" algn="just">
              <a:buFont typeface="+mj-lt"/>
              <a:buAutoNum type="arabicParenR"/>
            </a:pPr>
            <a:r>
              <a:rPr lang="en-US" sz="2400" b="1" dirty="0" smtClean="0">
                <a:solidFill>
                  <a:schemeClr val="tx1">
                    <a:lumMod val="95000"/>
                    <a:lumOff val="5000"/>
                  </a:schemeClr>
                </a:solidFill>
                <a:latin typeface="Garamond" panose="02020404030301010803" pitchFamily="18" charset="0"/>
              </a:rPr>
              <a:t>Combobox</a:t>
            </a:r>
            <a:endParaRPr lang="en-US" sz="2400" b="1" dirty="0">
              <a:solidFill>
                <a:schemeClr val="tx1">
                  <a:lumMod val="95000"/>
                  <a:lumOff val="5000"/>
                </a:schemeClr>
              </a:solidFill>
              <a:latin typeface="Garamond" panose="02020404030301010803" pitchFamily="18" charset="0"/>
            </a:endParaRPr>
          </a:p>
          <a:p>
            <a:pPr marL="457200" indent="-457200" algn="just">
              <a:buFont typeface="+mj-lt"/>
              <a:buAutoNum type="arabicParenR"/>
            </a:pPr>
            <a:r>
              <a:rPr lang="en-US" sz="2400" b="1" dirty="0">
                <a:solidFill>
                  <a:schemeClr val="tx1">
                    <a:lumMod val="95000"/>
                    <a:lumOff val="5000"/>
                  </a:schemeClr>
                </a:solidFill>
                <a:latin typeface="Garamond" panose="02020404030301010803" pitchFamily="18" charset="0"/>
              </a:rPr>
              <a:t>Menu</a:t>
            </a:r>
            <a:r>
              <a:rPr lang="en-US" sz="2400" dirty="0">
                <a:solidFill>
                  <a:schemeClr val="tx1">
                    <a:lumMod val="95000"/>
                    <a:lumOff val="5000"/>
                  </a:schemeClr>
                </a:solidFill>
                <a:latin typeface="Garamond" panose="02020404030301010803" pitchFamily="18" charset="0"/>
              </a:rPr>
              <a:t> – Menu is used to create menus in the GUI</a:t>
            </a:r>
            <a:r>
              <a:rPr lang="en-US" sz="2400" dirty="0" smtClean="0">
                <a:solidFill>
                  <a:schemeClr val="tx1">
                    <a:lumMod val="95000"/>
                    <a:lumOff val="5000"/>
                  </a:schemeClr>
                </a:solidFill>
                <a:latin typeface="Garamond" panose="02020404030301010803" pitchFamily="18" charset="0"/>
              </a:rPr>
              <a:t>.</a:t>
            </a:r>
          </a:p>
          <a:p>
            <a:pPr marL="457200" indent="-457200" algn="just">
              <a:buFont typeface="+mj-lt"/>
              <a:buAutoNum type="arabicParenR"/>
            </a:pPr>
            <a:r>
              <a:rPr lang="en-US" sz="2400" b="1" dirty="0" smtClean="0">
                <a:solidFill>
                  <a:schemeClr val="tx1">
                    <a:lumMod val="95000"/>
                    <a:lumOff val="5000"/>
                  </a:schemeClr>
                </a:solidFill>
                <a:latin typeface="Garamond" panose="02020404030301010803" pitchFamily="18" charset="0"/>
              </a:rPr>
              <a:t>Messagebox</a:t>
            </a:r>
          </a:p>
          <a:p>
            <a:pPr algn="just">
              <a:buFont typeface="Wingdings" panose="05000000000000000000" pitchFamily="2" charset="2"/>
              <a:buChar char="v"/>
            </a:pPr>
            <a:r>
              <a:rPr lang="en-US" sz="2400" dirty="0" smtClean="0">
                <a:solidFill>
                  <a:schemeClr val="tx1">
                    <a:lumMod val="95000"/>
                    <a:lumOff val="5000"/>
                  </a:schemeClr>
                </a:solidFill>
                <a:latin typeface="Garamond" panose="02020404030301010803" pitchFamily="18" charset="0"/>
              </a:rPr>
              <a:t>These </a:t>
            </a:r>
            <a:r>
              <a:rPr lang="en-US" sz="2400" dirty="0">
                <a:solidFill>
                  <a:schemeClr val="tx1">
                    <a:lumMod val="95000"/>
                    <a:lumOff val="5000"/>
                  </a:schemeClr>
                </a:solidFill>
                <a:latin typeface="Garamond" panose="02020404030301010803" pitchFamily="18" charset="0"/>
              </a:rPr>
              <a:t>widgets are the reason that Tkinter is so popular. It makes it really easy to understand and</a:t>
            </a: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8</a:t>
            </a:fld>
            <a:endParaRPr lang="en-US" sz="1200" dirty="0">
              <a:solidFill>
                <a:schemeClr val="tx1">
                  <a:lumMod val="95000"/>
                  <a:lumOff val="5000"/>
                </a:schemeClr>
              </a:solidFill>
            </a:endParaRPr>
          </a:p>
        </p:txBody>
      </p:sp>
    </p:spTree>
    <p:extLst>
      <p:ext uri="{BB962C8B-B14F-4D97-AF65-F5344CB8AC3E}">
        <p14:creationId xmlns:p14="http://schemas.microsoft.com/office/powerpoint/2010/main" val="247321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71718"/>
            <a:ext cx="10810621" cy="665409"/>
          </a:xfrm>
          <a:ln>
            <a:solidFill>
              <a:schemeClr val="tx1"/>
            </a:solidFill>
          </a:ln>
        </p:spPr>
        <p:txBody>
          <a:bodyPr/>
          <a:lstStyle/>
          <a:p>
            <a:pPr algn="ctr"/>
            <a:r>
              <a:rPr lang="en-US" b="1" dirty="0" smtClean="0">
                <a:solidFill>
                  <a:schemeClr val="tx1"/>
                </a:solidFill>
                <a:latin typeface="Garamond" panose="02020404030301010803" pitchFamily="18" charset="0"/>
              </a:rPr>
              <a:t>                                      … Cont’d</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77333" y="940158"/>
            <a:ext cx="10810622" cy="5692462"/>
          </a:xfrm>
          <a:ln>
            <a:solidFill>
              <a:schemeClr val="tx1"/>
            </a:solidFill>
          </a:ln>
        </p:spPr>
        <p:txBody>
          <a:bodyPr>
            <a:normAutofit fontScale="92500" lnSpcReduction="10000"/>
          </a:bodyPr>
          <a:lstStyle/>
          <a:p>
            <a:pPr marL="0" indent="0" algn="just">
              <a:buNone/>
            </a:pPr>
            <a:r>
              <a:rPr lang="en-US" sz="2400" b="1" dirty="0" smtClean="0">
                <a:solidFill>
                  <a:schemeClr val="tx1">
                    <a:lumMod val="95000"/>
                    <a:lumOff val="5000"/>
                  </a:schemeClr>
                </a:solidFill>
                <a:latin typeface="Garamond" panose="02020404030301010803" pitchFamily="18" charset="0"/>
              </a:rPr>
              <a:t>1. Label </a:t>
            </a:r>
            <a:r>
              <a:rPr lang="en-US" sz="2400" b="1" dirty="0">
                <a:solidFill>
                  <a:schemeClr val="tx1">
                    <a:lumMod val="95000"/>
                    <a:lumOff val="5000"/>
                  </a:schemeClr>
                </a:solidFill>
                <a:latin typeface="Garamond" panose="02020404030301010803" pitchFamily="18" charset="0"/>
              </a:rPr>
              <a:t>Widget:</a:t>
            </a:r>
          </a:p>
          <a:p>
            <a:pPr lvl="1" algn="just">
              <a:buFont typeface="Wingdings" panose="05000000000000000000" pitchFamily="2" charset="2"/>
              <a:buChar char="v"/>
            </a:pPr>
            <a:r>
              <a:rPr lang="en-US" sz="2200" dirty="0">
                <a:solidFill>
                  <a:schemeClr val="tx1">
                    <a:lumMod val="95000"/>
                    <a:lumOff val="5000"/>
                  </a:schemeClr>
                </a:solidFill>
                <a:latin typeface="Garamond" panose="02020404030301010803" pitchFamily="18" charset="0"/>
              </a:rPr>
              <a:t>As mentioned earlier, labels are used to create texts and images and all of that but it is important to note that it has to be a single line definition only</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v"/>
            </a:pPr>
            <a:r>
              <a:rPr lang="en-US" sz="2200" dirty="0">
                <a:solidFill>
                  <a:schemeClr val="tx1">
                    <a:lumMod val="95000"/>
                    <a:lumOff val="5000"/>
                  </a:schemeClr>
                </a:solidFill>
                <a:latin typeface="Garamond" panose="02020404030301010803" pitchFamily="18" charset="0"/>
              </a:rPr>
              <a:t>Here’s the code snippet</a:t>
            </a:r>
            <a:r>
              <a:rPr lang="en-US" sz="2200" dirty="0" smtClean="0">
                <a:solidFill>
                  <a:schemeClr val="tx1">
                    <a:lumMod val="95000"/>
                    <a:lumOff val="5000"/>
                  </a:schemeClr>
                </a:solidFill>
                <a:latin typeface="Garamond" panose="02020404030301010803" pitchFamily="18" charset="0"/>
              </a:rPr>
              <a:t>:</a:t>
            </a:r>
          </a:p>
          <a:p>
            <a:pPr lvl="1" algn="just">
              <a:buFont typeface="Wingdings" panose="05000000000000000000" pitchFamily="2" charset="2"/>
              <a:buChar char="v"/>
            </a:pPr>
            <a:endParaRPr lang="en-US" sz="2200" dirty="0">
              <a:solidFill>
                <a:schemeClr val="tx1">
                  <a:lumMod val="95000"/>
                  <a:lumOff val="5000"/>
                </a:schemeClr>
              </a:solidFill>
              <a:latin typeface="Garamond" panose="02020404030301010803" pitchFamily="18" charset="0"/>
            </a:endParaRPr>
          </a:p>
          <a:p>
            <a:pPr marL="457200" lvl="1" indent="0" algn="just">
              <a:buNone/>
            </a:pPr>
            <a:endParaRPr lang="en-US" sz="22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There is something called as the </a:t>
            </a:r>
            <a:r>
              <a:rPr lang="en-US" sz="2400" b="1" dirty="0">
                <a:solidFill>
                  <a:schemeClr val="tx1">
                    <a:lumMod val="95000"/>
                    <a:lumOff val="5000"/>
                  </a:schemeClr>
                </a:solidFill>
                <a:latin typeface="Garamond" panose="02020404030301010803" pitchFamily="18" charset="0"/>
              </a:rPr>
              <a:t>geometry </a:t>
            </a:r>
            <a:r>
              <a:rPr lang="en-US" sz="2400" b="1" dirty="0" smtClean="0">
                <a:solidFill>
                  <a:schemeClr val="tx1">
                    <a:lumMod val="95000"/>
                    <a:lumOff val="5000"/>
                  </a:schemeClr>
                </a:solidFill>
                <a:latin typeface="Garamond" panose="02020404030301010803" pitchFamily="18" charset="0"/>
              </a:rPr>
              <a:t>function </a:t>
            </a:r>
            <a:r>
              <a:rPr lang="en-US" sz="2400" dirty="0" smtClean="0">
                <a:solidFill>
                  <a:schemeClr val="tx1">
                    <a:lumMod val="95000"/>
                    <a:lumOff val="5000"/>
                  </a:schemeClr>
                </a:solidFill>
                <a:latin typeface="Garamond" panose="02020404030301010803" pitchFamily="18" charset="0"/>
              </a:rPr>
              <a:t>that</a:t>
            </a:r>
            <a:r>
              <a:rPr lang="en-US" sz="2400" b="1" dirty="0" smtClean="0">
                <a:solidFill>
                  <a:schemeClr val="tx1">
                    <a:lumMod val="95000"/>
                    <a:lumOff val="5000"/>
                  </a:schemeClr>
                </a:solidFill>
                <a:latin typeface="Garamond" panose="02020404030301010803" pitchFamily="18" charset="0"/>
              </a:rPr>
              <a:t> </a:t>
            </a:r>
            <a:r>
              <a:rPr lang="en-US" sz="2400" dirty="0" smtClean="0">
                <a:solidFill>
                  <a:schemeClr val="tx1">
                    <a:lumMod val="95000"/>
                    <a:lumOff val="5000"/>
                  </a:schemeClr>
                </a:solidFill>
                <a:latin typeface="Garamond" panose="02020404030301010803" pitchFamily="18" charset="0"/>
              </a:rPr>
              <a:t>enables you to display your widgets on the screen(window). </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At this point of time all you need to know is that it is basically used to change the window size and set as per our requirement</a:t>
            </a:r>
            <a:r>
              <a:rPr lang="en-US" sz="2400" dirty="0" smtClean="0">
                <a:solidFill>
                  <a:schemeClr val="tx1">
                    <a:lumMod val="95000"/>
                    <a:lumOff val="5000"/>
                  </a:schemeClr>
                </a:solidFill>
                <a:latin typeface="Garamond" panose="02020404030301010803" pitchFamily="18" charset="0"/>
              </a:rPr>
              <a:t>.</a:t>
            </a: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Check out the code snippet </a:t>
            </a:r>
            <a:r>
              <a:rPr lang="en-US" sz="2400" dirty="0" smtClean="0">
                <a:solidFill>
                  <a:schemeClr val="tx1">
                    <a:lumMod val="95000"/>
                    <a:lumOff val="5000"/>
                  </a:schemeClr>
                </a:solidFill>
                <a:latin typeface="Garamond" panose="02020404030301010803" pitchFamily="18" charset="0"/>
              </a:rPr>
              <a:t>: </a:t>
            </a:r>
          </a:p>
          <a:p>
            <a:pPr algn="just">
              <a:buFont typeface="Wingdings" panose="05000000000000000000" pitchFamily="2" charset="2"/>
              <a:buChar char="v"/>
            </a:pPr>
            <a:endParaRPr lang="en-US" sz="2400" dirty="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endParaRPr lang="en-US" sz="2400" dirty="0" smtClean="0">
              <a:solidFill>
                <a:schemeClr val="tx1">
                  <a:lumMod val="95000"/>
                  <a:lumOff val="5000"/>
                </a:schemeClr>
              </a:solidFill>
              <a:latin typeface="Garamond" panose="02020404030301010803" pitchFamily="18" charset="0"/>
            </a:endParaRPr>
          </a:p>
          <a:p>
            <a:pPr algn="just">
              <a:buFont typeface="Wingdings" panose="05000000000000000000" pitchFamily="2" charset="2"/>
              <a:buChar char="v"/>
            </a:pPr>
            <a:r>
              <a:rPr lang="en-US" sz="2400" dirty="0">
                <a:solidFill>
                  <a:schemeClr val="tx1">
                    <a:lumMod val="95000"/>
                    <a:lumOff val="5000"/>
                  </a:schemeClr>
                </a:solidFill>
                <a:latin typeface="Garamond" panose="02020404030301010803" pitchFamily="18" charset="0"/>
              </a:rPr>
              <a:t>Well, in this case, we have set it to be 350 pixels in width and 200 pixels in height.  </a:t>
            </a:r>
          </a:p>
          <a:p>
            <a:pPr lvl="1" algn="just">
              <a:buFont typeface="Wingdings" panose="05000000000000000000" pitchFamily="2" charset="2"/>
              <a:buChar char="v"/>
            </a:pPr>
            <a:endParaRPr lang="en-US" sz="2200" dirty="0">
              <a:solidFill>
                <a:schemeClr val="tx1">
                  <a:lumMod val="95000"/>
                  <a:lumOff val="5000"/>
                </a:schemeClr>
              </a:solidFill>
              <a:latin typeface="Garamond" panose="02020404030301010803" pitchFamily="18" charset="0"/>
            </a:endParaRPr>
          </a:p>
        </p:txBody>
      </p:sp>
      <p:sp>
        <p:nvSpPr>
          <p:cNvPr id="4" name="Slide Number Placeholder 3"/>
          <p:cNvSpPr>
            <a:spLocks noGrp="1"/>
          </p:cNvSpPr>
          <p:nvPr>
            <p:ph type="sldNum" sz="quarter" idx="12"/>
          </p:nvPr>
        </p:nvSpPr>
        <p:spPr>
          <a:xfrm>
            <a:off x="11359621" y="6267494"/>
            <a:ext cx="683339" cy="365125"/>
          </a:xfrm>
        </p:spPr>
        <p:txBody>
          <a:bodyPr/>
          <a:lstStyle/>
          <a:p>
            <a:fld id="{102609E9-189D-4F2B-BB90-03567B25BC40}" type="slidenum">
              <a:rPr lang="en-US" sz="1200" smtClean="0">
                <a:solidFill>
                  <a:schemeClr val="tx1">
                    <a:lumMod val="95000"/>
                    <a:lumOff val="5000"/>
                  </a:schemeClr>
                </a:solidFill>
              </a:rPr>
              <a:t>9</a:t>
            </a:fld>
            <a:endParaRPr lang="en-US" sz="1200" dirty="0">
              <a:solidFill>
                <a:schemeClr val="tx1">
                  <a:lumMod val="95000"/>
                  <a:lumOff val="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269" y="2210288"/>
            <a:ext cx="5276613" cy="1125339"/>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930" y="4770014"/>
            <a:ext cx="6328264" cy="1201265"/>
          </a:xfrm>
          <a:prstGeom prst="rect">
            <a:avLst/>
          </a:prstGeom>
          <a:ln>
            <a:solidFill>
              <a:schemeClr val="tx1"/>
            </a:solidFill>
          </a:ln>
        </p:spPr>
      </p:pic>
    </p:spTree>
    <p:extLst>
      <p:ext uri="{BB962C8B-B14F-4D97-AF65-F5344CB8AC3E}">
        <p14:creationId xmlns:p14="http://schemas.microsoft.com/office/powerpoint/2010/main" val="209614582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2100</TotalTime>
  <Words>1995</Words>
  <Application>Microsoft Office PowerPoint</Application>
  <PresentationFormat>Widescreen</PresentationFormat>
  <Paragraphs>220</Paragraphs>
  <Slides>25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Arial</vt:lpstr>
      <vt:lpstr>Calibri</vt:lpstr>
      <vt:lpstr>Cambria</vt:lpstr>
      <vt:lpstr>Carlito</vt:lpstr>
      <vt:lpstr>Garamond</vt:lpstr>
      <vt:lpstr>Times New Roman</vt:lpstr>
      <vt:lpstr>Trebuchet MS</vt:lpstr>
      <vt:lpstr>Wingdings</vt:lpstr>
      <vt:lpstr>Wingdings 2</vt:lpstr>
      <vt:lpstr>Wingdings 3</vt:lpstr>
      <vt:lpstr>Facet</vt:lpstr>
      <vt:lpstr>Business plan presentation</vt:lpstr>
      <vt:lpstr>CHAPTER-SIX</vt:lpstr>
      <vt:lpstr>Topics To Cover</vt:lpstr>
      <vt:lpstr>What Is A Graphical User Interface (GUI)?</vt:lpstr>
      <vt:lpstr>                                                           … Cont’d</vt:lpstr>
      <vt:lpstr>                                                           … Cont’d</vt:lpstr>
      <vt:lpstr>                                                           … Cont’d</vt:lpstr>
      <vt:lpstr>Tkinter Widgets</vt:lpstr>
      <vt:lpstr>                                         … Cont’d</vt:lpstr>
      <vt:lpstr>                                      … Cont’d</vt:lpstr>
      <vt:lpstr>                                        … Cont’d</vt:lpstr>
      <vt:lpstr>                                         … Cont’d</vt:lpstr>
      <vt:lpstr>                                            … Cont’d</vt:lpstr>
      <vt:lpstr>                                            … Cont’d</vt:lpstr>
      <vt:lpstr>                                            … Cont’d</vt:lpstr>
      <vt:lpstr>                                            … Cont’d</vt:lpstr>
      <vt:lpstr>                                            … Cont’d</vt:lpstr>
      <vt:lpstr>                                            … Cont’d</vt:lpstr>
      <vt:lpstr>Geometry Management</vt:lpstr>
      <vt:lpstr>Organizing Layouts And Widgets</vt:lpstr>
      <vt:lpstr>                                            … Cont’d</vt:lpstr>
      <vt:lpstr>Binding Functions </vt:lpstr>
      <vt:lpstr>          Images And Icons                                  </vt:lpstr>
      <vt:lpstr>Simple Calculator GUI</vt:lpstr>
      <vt:lpstr>Quiz (5%)</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Microsoft account</cp:lastModifiedBy>
  <cp:revision>314</cp:revision>
  <dcterms:created xsi:type="dcterms:W3CDTF">2020-01-12T04:25:40Z</dcterms:created>
  <dcterms:modified xsi:type="dcterms:W3CDTF">2022-06-14T14:30:47Z</dcterms:modified>
</cp:coreProperties>
</file>