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80" r:id="rId2"/>
    <p:sldId id="270" r:id="rId3"/>
    <p:sldId id="325" r:id="rId4"/>
    <p:sldId id="329" r:id="rId5"/>
    <p:sldId id="281" r:id="rId6"/>
    <p:sldId id="327" r:id="rId7"/>
    <p:sldId id="283" r:id="rId8"/>
    <p:sldId id="284" r:id="rId9"/>
    <p:sldId id="328" r:id="rId10"/>
    <p:sldId id="285" r:id="rId11"/>
    <p:sldId id="282" r:id="rId12"/>
    <p:sldId id="331" r:id="rId13"/>
    <p:sldId id="330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4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4672" y="1505931"/>
            <a:ext cx="10777728" cy="1470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CHAPTER-SEVEN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672" y="3200400"/>
            <a:ext cx="10777728" cy="346710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Database Access</a:t>
            </a: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By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: Mikiale T.</a:t>
            </a:r>
          </a:p>
          <a:p>
            <a:pPr algn="just"/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object 12"/>
          <p:cNvSpPr/>
          <p:nvPr/>
        </p:nvSpPr>
        <p:spPr>
          <a:xfrm>
            <a:off x="7236461" y="248854"/>
            <a:ext cx="4955539" cy="1032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54546"/>
            <a:ext cx="10777728" cy="4893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Updating </a:t>
            </a:r>
            <a:r>
              <a:rPr lang="en-US" sz="28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746976"/>
            <a:ext cx="10777728" cy="59205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58140" marR="44450" lvl="0" indent="-346075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lang="en-US" sz="2000" dirty="0" smtClean="0"/>
              <a:t>To </a:t>
            </a:r>
            <a:r>
              <a:rPr lang="en-US" sz="2000" dirty="0"/>
              <a:t>update the table, simply create a connection, then create a cursor object using the connection and finally use </a:t>
            </a: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UPDATE</a:t>
            </a:r>
            <a:r>
              <a:rPr lang="en-US" sz="2000" dirty="0"/>
              <a:t> statement in the </a:t>
            </a:r>
            <a:r>
              <a:rPr lang="en-US" sz="2000" b="1" i="1" dirty="0">
                <a:solidFill>
                  <a:srgbClr val="FF0000"/>
                </a:solidFill>
              </a:rPr>
              <a:t>execute()</a:t>
            </a:r>
            <a:r>
              <a:rPr lang="en-US" sz="2000" b="1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method</a:t>
            </a:r>
            <a:r>
              <a:rPr lang="en-US" sz="2000" dirty="0" smtClean="0"/>
              <a:t>.</a:t>
            </a:r>
          </a:p>
          <a:p>
            <a:pPr marL="358140" marR="44450" lvl="0" indent="-346075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lang="en-US" sz="20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We will use the </a:t>
            </a:r>
            <a:r>
              <a:rPr lang="en-US" sz="2000" dirty="0">
                <a:solidFill>
                  <a:srgbClr val="FF0000"/>
                </a:solidFill>
                <a:latin typeface="Tw Cen MT" panose="020B0602020104020603" pitchFamily="34" charset="0"/>
                <a:cs typeface="Arial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 clause as a condition to select this employee.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2189408"/>
            <a:ext cx="9659154" cy="44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45850"/>
            <a:ext cx="10777728" cy="48521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Fetch(Display) all </a:t>
            </a:r>
            <a:r>
              <a:rPr lang="en-US" sz="28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734096"/>
            <a:ext cx="10777728" cy="59334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w Cen MT" panose="020B0602020104020603" pitchFamily="34" charset="0"/>
              </a:rPr>
              <a:t>To fetch the data from a database, we will execute the SELECT statement and then will use the </a:t>
            </a:r>
            <a:r>
              <a:rPr lang="en-US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fetchall() </a:t>
            </a:r>
            <a:r>
              <a:rPr lang="en-US" sz="2000" dirty="0">
                <a:latin typeface="Tw Cen MT" panose="020B0602020104020603" pitchFamily="34" charset="0"/>
              </a:rPr>
              <a:t>method of the cursor object to store the values into a variable. After that, we will loop through the variable and print all values</a:t>
            </a:r>
            <a:r>
              <a:rPr lang="en-US" sz="2000" dirty="0" smtClean="0">
                <a:latin typeface="Tw Cen MT" panose="020B0602020104020603" pitchFamily="34" charset="0"/>
              </a:rPr>
              <a:t>.</a:t>
            </a:r>
            <a:endParaRPr lang="en-US" sz="2000" dirty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w Cen MT" panose="020B0602020104020603" pitchFamily="34" charset="0"/>
              </a:rPr>
              <a:t>The code will be like this: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6" y="1674254"/>
            <a:ext cx="7523776" cy="49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45850"/>
            <a:ext cx="10777728" cy="6268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Libraries for </a:t>
            </a:r>
            <a:r>
              <a:rPr lang="en-US" sz="2800" b="1" dirty="0">
                <a:solidFill>
                  <a:srgbClr val="00B050"/>
                </a:solidFill>
              </a:rPr>
              <a:t>Working With </a:t>
            </a:r>
            <a:r>
              <a:rPr lang="en-US" sz="2800" b="1" dirty="0" smtClean="0">
                <a:solidFill>
                  <a:srgbClr val="00B050"/>
                </a:solidFill>
              </a:rPr>
              <a:t>Other SQL </a:t>
            </a:r>
            <a:r>
              <a:rPr lang="en-US" sz="2800" b="1" dirty="0">
                <a:solidFill>
                  <a:srgbClr val="00B050"/>
                </a:solidFill>
              </a:rPr>
              <a:t>Databases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75763"/>
            <a:ext cx="10777728" cy="5791736"/>
          </a:xfrm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6200" dirty="0">
                <a:latin typeface="+mj-lt"/>
              </a:rPr>
              <a:t>If you have a particular type of SQL database that you’d like to </a:t>
            </a:r>
            <a:r>
              <a:rPr lang="en-US" sz="6200" dirty="0" smtClean="0">
                <a:latin typeface="+mj-lt"/>
              </a:rPr>
              <a:t>access through </a:t>
            </a:r>
            <a:r>
              <a:rPr lang="en-US" sz="6200" dirty="0">
                <a:latin typeface="+mj-lt"/>
              </a:rPr>
              <a:t>Python, most of the basic syntax is likely to be identical </a:t>
            </a:r>
            <a:r>
              <a:rPr lang="en-US" sz="6200" dirty="0" smtClean="0">
                <a:latin typeface="+mj-lt"/>
              </a:rPr>
              <a:t>to what </a:t>
            </a:r>
            <a:r>
              <a:rPr lang="en-US" sz="6200" dirty="0">
                <a:latin typeface="+mj-lt"/>
              </a:rPr>
              <a:t>you just learned for SQLite. </a:t>
            </a:r>
            <a:endParaRPr lang="en-US" sz="6200" dirty="0" smtClean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6200" dirty="0" smtClean="0">
                <a:latin typeface="+mj-lt"/>
              </a:rPr>
              <a:t>However</a:t>
            </a:r>
            <a:r>
              <a:rPr lang="en-US" sz="6200" dirty="0">
                <a:latin typeface="+mj-lt"/>
              </a:rPr>
              <a:t>, you’ll need to install </a:t>
            </a:r>
            <a:r>
              <a:rPr lang="en-US" sz="6200" dirty="0" smtClean="0">
                <a:latin typeface="+mj-lt"/>
              </a:rPr>
              <a:t>an additional </a:t>
            </a:r>
            <a:r>
              <a:rPr lang="en-US" sz="6200" dirty="0">
                <a:latin typeface="+mj-lt"/>
              </a:rPr>
              <a:t>package to interact with your database since SQLite is </a:t>
            </a:r>
            <a:r>
              <a:rPr lang="en-US" sz="6200" dirty="0" smtClean="0">
                <a:latin typeface="+mj-lt"/>
              </a:rPr>
              <a:t>the only </a:t>
            </a:r>
            <a:r>
              <a:rPr lang="en-US" sz="6200" dirty="0">
                <a:latin typeface="+mj-lt"/>
              </a:rPr>
              <a:t>built-in option</a:t>
            </a:r>
            <a:r>
              <a:rPr lang="en-US" sz="62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6200" dirty="0">
                <a:latin typeface="+mj-lt"/>
              </a:rPr>
              <a:t>There are many SQL variants and corresponding Python </a:t>
            </a:r>
            <a:r>
              <a:rPr lang="en-US" sz="6200" dirty="0" smtClean="0">
                <a:latin typeface="+mj-lt"/>
              </a:rPr>
              <a:t>packages available</a:t>
            </a:r>
            <a:r>
              <a:rPr lang="en-US" sz="6200" dirty="0">
                <a:latin typeface="+mj-lt"/>
              </a:rPr>
              <a:t>. A few of the most commonly used and reliable </a:t>
            </a:r>
            <a:r>
              <a:rPr lang="en-US" sz="6200" dirty="0" smtClean="0">
                <a:latin typeface="+mj-lt"/>
              </a:rPr>
              <a:t>open-source alternatives </a:t>
            </a:r>
            <a:r>
              <a:rPr lang="en-US" sz="6200" dirty="0">
                <a:latin typeface="+mj-lt"/>
              </a:rPr>
              <a:t>to SQLite are</a:t>
            </a:r>
            <a:r>
              <a:rPr lang="en-US" sz="6200" dirty="0" smtClean="0">
                <a:latin typeface="+mj-lt"/>
              </a:rPr>
              <a:t>:</a:t>
            </a:r>
          </a:p>
          <a:p>
            <a:pPr lvl="2">
              <a:lnSpc>
                <a:spcPct val="150000"/>
              </a:lnSpc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6200" b="1" dirty="0" smtClean="0">
                <a:solidFill>
                  <a:srgbClr val="FF0000"/>
                </a:solidFill>
                <a:latin typeface="+mj-lt"/>
              </a:rPr>
              <a:t>pyodbc</a:t>
            </a:r>
            <a:r>
              <a:rPr lang="en-US" sz="6200" dirty="0">
                <a:solidFill>
                  <a:srgbClr val="000000"/>
                </a:solidFill>
                <a:latin typeface="+mj-lt"/>
              </a:rPr>
              <a:t>, which connects to ODBC (Open Database </a:t>
            </a:r>
            <a:r>
              <a:rPr lang="en-US" sz="6200" dirty="0" smtClean="0">
                <a:solidFill>
                  <a:srgbClr val="000000"/>
                </a:solidFill>
                <a:latin typeface="+mj-lt"/>
              </a:rPr>
              <a:t>Connection) databases</a:t>
            </a:r>
            <a:r>
              <a:rPr lang="en-US" sz="6200" dirty="0">
                <a:solidFill>
                  <a:srgbClr val="000000"/>
                </a:solidFill>
                <a:latin typeface="+mj-lt"/>
              </a:rPr>
              <a:t>, such as Microsoft SQL </a:t>
            </a:r>
            <a:r>
              <a:rPr lang="en-US" sz="6200" dirty="0" smtClean="0">
                <a:solidFill>
                  <a:srgbClr val="000000"/>
                </a:solidFill>
                <a:latin typeface="+mj-lt"/>
              </a:rPr>
              <a:t>Server</a:t>
            </a:r>
          </a:p>
          <a:p>
            <a:pPr lvl="2">
              <a:lnSpc>
                <a:spcPct val="150000"/>
              </a:lnSpc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6200" b="1" dirty="0" smtClean="0">
                <a:solidFill>
                  <a:srgbClr val="FF0000"/>
                </a:solidFill>
                <a:latin typeface="+mj-lt"/>
              </a:rPr>
              <a:t>psycopg2</a:t>
            </a:r>
            <a:r>
              <a:rPr lang="en-US" sz="6200" dirty="0">
                <a:solidFill>
                  <a:srgbClr val="000000"/>
                </a:solidFill>
                <a:latin typeface="+mj-lt"/>
              </a:rPr>
              <a:t>, which connects to the </a:t>
            </a:r>
            <a:r>
              <a:rPr lang="en-US" sz="6200" dirty="0" err="1">
                <a:solidFill>
                  <a:srgbClr val="000000"/>
                </a:solidFill>
                <a:latin typeface="+mj-lt"/>
              </a:rPr>
              <a:t>PostgreSQL</a:t>
            </a:r>
            <a:r>
              <a:rPr lang="en-US" sz="6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6200" dirty="0" smtClean="0">
                <a:solidFill>
                  <a:srgbClr val="000000"/>
                </a:solidFill>
                <a:latin typeface="+mj-lt"/>
              </a:rPr>
              <a:t>database</a:t>
            </a:r>
          </a:p>
          <a:p>
            <a:pPr lvl="2">
              <a:lnSpc>
                <a:spcPct val="150000"/>
              </a:lnSpc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6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6200" b="1" dirty="0">
                <a:solidFill>
                  <a:srgbClr val="FF0000"/>
                </a:solidFill>
                <a:latin typeface="+mj-lt"/>
              </a:rPr>
              <a:t>PyMySQL</a:t>
            </a:r>
            <a:r>
              <a:rPr lang="en-US" sz="6200" dirty="0">
                <a:solidFill>
                  <a:srgbClr val="000000"/>
                </a:solidFill>
                <a:latin typeface="+mj-lt"/>
              </a:rPr>
              <a:t>, which connects to MySQL databases</a:t>
            </a:r>
            <a:r>
              <a:rPr lang="en-US" sz="6200" dirty="0">
                <a:latin typeface="+mj-lt"/>
              </a:rPr>
              <a:t> </a:t>
            </a:r>
            <a:endParaRPr lang="en-US" sz="6200" dirty="0" smtClean="0">
              <a:latin typeface="+mj-lt"/>
            </a:endParaRPr>
          </a:p>
          <a:p>
            <a:pPr marL="0" indent="0">
              <a:lnSpc>
                <a:spcPct val="170000"/>
              </a:lnSpc>
              <a:buClr>
                <a:srgbClr val="00B050"/>
              </a:buClr>
              <a:buSzPct val="94000"/>
              <a:buNone/>
            </a:pPr>
            <a:r>
              <a:rPr lang="en-US" sz="4900" b="1" u="sng" dirty="0" smtClean="0">
                <a:solidFill>
                  <a:srgbClr val="00B050"/>
                </a:solidFill>
                <a:latin typeface="+mj-lt"/>
              </a:rPr>
              <a:t>N.B </a:t>
            </a:r>
            <a:r>
              <a:rPr lang="en-US" sz="4900" b="1" dirty="0" smtClean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4900" dirty="0" smtClean="0">
                <a:solidFill>
                  <a:srgbClr val="000000"/>
                </a:solidFill>
                <a:latin typeface="+mj-lt"/>
              </a:rPr>
              <a:t>One </a:t>
            </a:r>
            <a:r>
              <a:rPr lang="en-US" sz="4900" dirty="0">
                <a:solidFill>
                  <a:srgbClr val="000000"/>
                </a:solidFill>
                <a:latin typeface="+mj-lt"/>
              </a:rPr>
              <a:t>difference between SQLite and other databases—besides the actual syntax of the SQL code, which changes slightly with most </a:t>
            </a:r>
            <a:r>
              <a:rPr lang="en-US" sz="4900" dirty="0" smtClean="0">
                <a:solidFill>
                  <a:srgbClr val="000000"/>
                </a:solidFill>
                <a:latin typeface="+mj-lt"/>
              </a:rPr>
              <a:t>flavors of </a:t>
            </a:r>
            <a:r>
              <a:rPr lang="en-US" sz="4900" dirty="0">
                <a:solidFill>
                  <a:srgbClr val="000000"/>
                </a:solidFill>
                <a:latin typeface="+mj-lt"/>
              </a:rPr>
              <a:t>SQL—is that most databases require a </a:t>
            </a:r>
            <a:r>
              <a:rPr lang="en-US" sz="4900" b="1" dirty="0">
                <a:solidFill>
                  <a:srgbClr val="0070C0"/>
                </a:solidFill>
                <a:latin typeface="+mj-lt"/>
              </a:rPr>
              <a:t>username</a:t>
            </a:r>
            <a:r>
              <a:rPr lang="en-US" sz="49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4900" b="1" dirty="0">
                <a:solidFill>
                  <a:srgbClr val="0070C0"/>
                </a:solidFill>
                <a:latin typeface="+mj-lt"/>
              </a:rPr>
              <a:t>password </a:t>
            </a:r>
            <a:r>
              <a:rPr lang="en-US" sz="4900" dirty="0" smtClean="0">
                <a:solidFill>
                  <a:srgbClr val="000000"/>
                </a:solidFill>
                <a:latin typeface="+mj-lt"/>
              </a:rPr>
              <a:t>to connect</a:t>
            </a:r>
            <a:r>
              <a:rPr lang="en-US" sz="49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4900" dirty="0">
                <a:latin typeface="+mj-lt"/>
              </a:rPr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w Cen MT" panose="020B06020201040206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45850"/>
            <a:ext cx="10777728" cy="62688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Review Exercises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75763"/>
            <a:ext cx="10777728" cy="57917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w Cen MT" panose="020B0602020104020603" pitchFamily="34" charset="0"/>
              </a:rPr>
              <a:t>Create </a:t>
            </a:r>
            <a:r>
              <a:rPr lang="en-US" sz="2000" dirty="0">
                <a:latin typeface="Tw Cen MT" panose="020B0602020104020603" pitchFamily="34" charset="0"/>
              </a:rPr>
              <a:t>a new database with a table named </a:t>
            </a:r>
            <a:r>
              <a:rPr lang="en-US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Roster</a:t>
            </a:r>
            <a:r>
              <a:rPr lang="en-US" sz="2000" dirty="0">
                <a:latin typeface="Tw Cen MT" panose="020B0602020104020603" pitchFamily="34" charset="0"/>
              </a:rPr>
              <a:t> that has </a:t>
            </a:r>
            <a:r>
              <a:rPr lang="en-US" sz="2000" dirty="0" smtClean="0">
                <a:latin typeface="Tw Cen MT" panose="020B0602020104020603" pitchFamily="34" charset="0"/>
              </a:rPr>
              <a:t>three fields</a:t>
            </a:r>
            <a:r>
              <a:rPr lang="en-US" sz="2000" dirty="0">
                <a:latin typeface="Tw Cen MT" panose="020B0602020104020603" pitchFamily="34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Tw Cen MT" panose="020B0602020104020603" pitchFamily="34" charset="0"/>
              </a:rPr>
              <a:t>Name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w Cen MT" panose="020B0602020104020603" pitchFamily="34" charset="0"/>
              </a:rPr>
              <a:t>Species </a:t>
            </a:r>
            <a:r>
              <a:rPr lang="en-US" sz="2000" dirty="0">
                <a:latin typeface="Tw Cen MT" panose="020B0602020104020603" pitchFamily="34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Tw Cen MT" panose="020B0602020104020603" pitchFamily="34" charset="0"/>
              </a:rPr>
              <a:t>IQ</a:t>
            </a:r>
            <a:r>
              <a:rPr lang="en-US" sz="2000" dirty="0">
                <a:latin typeface="Tw Cen MT" panose="020B0602020104020603" pitchFamily="34" charset="0"/>
              </a:rPr>
              <a:t>. The Name and Species columns </a:t>
            </a:r>
            <a:r>
              <a:rPr lang="en-US" sz="2000" dirty="0" smtClean="0">
                <a:latin typeface="Tw Cen MT" panose="020B0602020104020603" pitchFamily="34" charset="0"/>
              </a:rPr>
              <a:t>should be </a:t>
            </a:r>
            <a:r>
              <a:rPr lang="en-US" sz="2000" dirty="0">
                <a:latin typeface="Tw Cen MT" panose="020B0602020104020603" pitchFamily="34" charset="0"/>
              </a:rPr>
              <a:t>text fields, and the IQ column should be an integer </a:t>
            </a:r>
            <a:r>
              <a:rPr lang="en-US" sz="2000" dirty="0" smtClean="0">
                <a:latin typeface="Tw Cen MT" panose="020B0602020104020603" pitchFamily="34" charset="0"/>
              </a:rPr>
              <a:t>field.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w Cen MT" panose="020B0602020104020603" pitchFamily="34" charset="0"/>
              </a:rPr>
              <a:t>Insert values to </a:t>
            </a:r>
            <a:r>
              <a:rPr lang="en-US" sz="2000" dirty="0">
                <a:latin typeface="Tw Cen MT" panose="020B0602020104020603" pitchFamily="34" charset="0"/>
              </a:rPr>
              <a:t>your new table with the following values</a:t>
            </a:r>
            <a:r>
              <a:rPr lang="en-US" sz="2000" dirty="0" smtClean="0">
                <a:latin typeface="Tw Cen MT" panose="020B0602020104020603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 smtClean="0"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 smtClean="0"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Georgia-Identity-H"/>
              </a:rPr>
              <a:t>Update </a:t>
            </a:r>
            <a:r>
              <a:rPr lang="en-US" sz="2000" dirty="0">
                <a:solidFill>
                  <a:srgbClr val="000000"/>
                </a:solidFill>
                <a:latin typeface="Georgia-Identity-H"/>
              </a:rPr>
              <a:t>the Species of </a:t>
            </a:r>
            <a:r>
              <a:rPr lang="en-US" sz="2000" dirty="0" err="1">
                <a:solidFill>
                  <a:srgbClr val="FF0000"/>
                </a:solidFill>
                <a:latin typeface="Georgia-Identity-H"/>
              </a:rPr>
              <a:t>Korben</a:t>
            </a:r>
            <a:r>
              <a:rPr lang="en-US" sz="2000" dirty="0">
                <a:solidFill>
                  <a:srgbClr val="FF0000"/>
                </a:solidFill>
                <a:latin typeface="Georgia-Identity-H"/>
              </a:rPr>
              <a:t> Dallas </a:t>
            </a:r>
            <a:r>
              <a:rPr lang="en-US" sz="2000" dirty="0">
                <a:solidFill>
                  <a:srgbClr val="000000"/>
                </a:solidFill>
                <a:latin typeface="Georgia-Identity-H"/>
              </a:rPr>
              <a:t>to be </a:t>
            </a:r>
            <a:r>
              <a:rPr lang="en-US" sz="2000" dirty="0" smtClean="0">
                <a:solidFill>
                  <a:srgbClr val="FF0000"/>
                </a:solidFill>
                <a:latin typeface="Georgia-Identity-H"/>
              </a:rPr>
              <a:t>Human</a:t>
            </a:r>
            <a:r>
              <a:rPr lang="en-US" sz="2000" dirty="0" smtClean="0">
                <a:solidFill>
                  <a:srgbClr val="000000"/>
                </a:solidFill>
                <a:latin typeface="Georgia-Identity-H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Georgia-Identity-H"/>
              </a:rPr>
              <a:t>Display </a:t>
            </a:r>
            <a:r>
              <a:rPr lang="en-US" sz="2000" dirty="0">
                <a:solidFill>
                  <a:srgbClr val="000000"/>
                </a:solidFill>
                <a:latin typeface="Georgia-Identity-H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Georgia-Identity-H"/>
              </a:rPr>
              <a:t>names</a:t>
            </a:r>
            <a:r>
              <a:rPr lang="en-US" sz="2000" dirty="0">
                <a:solidFill>
                  <a:srgbClr val="000000"/>
                </a:solidFill>
                <a:latin typeface="Georgia-Identity-H"/>
              </a:rPr>
              <a:t> and </a:t>
            </a:r>
            <a:r>
              <a:rPr lang="en-US" sz="2000" dirty="0">
                <a:solidFill>
                  <a:srgbClr val="00B0F0"/>
                </a:solidFill>
                <a:latin typeface="Georgia-Identity-H"/>
              </a:rPr>
              <a:t>IQs</a:t>
            </a:r>
            <a:r>
              <a:rPr lang="en-US" sz="2000" dirty="0">
                <a:solidFill>
                  <a:srgbClr val="000000"/>
                </a:solidFill>
                <a:latin typeface="Georgia-Identity-H"/>
              </a:rPr>
              <a:t> of everyone in the table classified </a:t>
            </a:r>
            <a:r>
              <a:rPr lang="en-US" sz="2000" dirty="0" smtClean="0">
                <a:solidFill>
                  <a:srgbClr val="000000"/>
                </a:solidFill>
                <a:latin typeface="Georgia-Identity-H"/>
              </a:rPr>
              <a:t>as </a:t>
            </a:r>
            <a:r>
              <a:rPr lang="en-US" sz="2000" dirty="0" smtClean="0">
                <a:solidFill>
                  <a:srgbClr val="00B0F0"/>
                </a:solidFill>
                <a:latin typeface="Georgia-Identity-H"/>
              </a:rPr>
              <a:t>Human</a:t>
            </a:r>
            <a:r>
              <a:rPr lang="en-US" sz="2000" dirty="0">
                <a:solidFill>
                  <a:srgbClr val="000000"/>
                </a:solidFill>
                <a:latin typeface="Georgia-Identity-H"/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w Cen MT" panose="020B06020201040206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92" y="2431721"/>
            <a:ext cx="5020376" cy="1505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13" y="3744596"/>
            <a:ext cx="495845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3" y="440428"/>
            <a:ext cx="10374188" cy="6227072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300" b="1" dirty="0" smtClean="0">
                <a:solidFill>
                  <a:schemeClr val="tx1"/>
                </a:solidFill>
              </a:rPr>
              <a:t>INTRODUCTION</a:t>
            </a:r>
            <a:endParaRPr lang="en-US" sz="33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469265" marR="5080" lvl="0" indent="-457200" algn="just">
              <a:lnSpc>
                <a:spcPct val="170000"/>
              </a:lnSpc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Data is retrieved from a database system using the SQL language. Data is everywhere and software applications use that. Data is either in memory, files or databases.</a:t>
            </a:r>
          </a:p>
          <a:p>
            <a:pPr marL="469265" marR="5080" lvl="0" indent="-457200" algn="just">
              <a:lnSpc>
                <a:spcPct val="170000"/>
              </a:lnSpc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Python has bindings for many database systems including MySQL, Postregsql, Oracle, Microsoft SQL Server and Maria DB.</a:t>
            </a: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In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this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chapter you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will learn how to use the SQLite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database management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system with Python. </a:t>
            </a: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You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will learn how to use SQLite, SQL queries,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RDBMS</a:t>
            </a: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60" y="2987899"/>
            <a:ext cx="7006650" cy="2575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274638"/>
            <a:ext cx="10777728" cy="64351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en-US" sz="33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INTRODUCTION - - -</a:t>
            </a:r>
            <a:endParaRPr lang="en-US" sz="33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1017430"/>
            <a:ext cx="10777728" cy="565006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SQLite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in general is a server-less database that you can use within almost all programming languages including Python. 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w Cen MT" panose="020B0602020104020603" pitchFamily="34" charset="0"/>
              </a:rPr>
              <a:t>Server-less </a:t>
            </a:r>
            <a:r>
              <a:rPr lang="en-US" sz="2400" dirty="0">
                <a:latin typeface="Tw Cen MT" panose="020B0602020104020603" pitchFamily="34" charset="0"/>
              </a:rPr>
              <a:t>means there is no need to install a separate server to work with SQLite so you can connect directly with the database</a:t>
            </a:r>
            <a:r>
              <a:rPr lang="en-US" sz="2400" dirty="0" smtClean="0">
                <a:latin typeface="Tw Cen MT" panose="020B0602020104020603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Tw Cen MT" panose="020B0602020104020603" pitchFamily="34" charset="0"/>
              </a:rPr>
              <a:t>SQLite</a:t>
            </a:r>
            <a:r>
              <a:rPr lang="en-US" sz="2400" dirty="0">
                <a:latin typeface="Tw Cen MT" panose="020B0602020104020603" pitchFamily="34" charset="0"/>
              </a:rPr>
              <a:t> is a lightweight database that can provide a relational database management system with zero-configuration because there is no need to configure or set up anything to use it</a:t>
            </a:r>
            <a:r>
              <a:rPr lang="en-US" sz="2400" dirty="0" smtClean="0">
                <a:latin typeface="Tw Cen MT" panose="020B0602020104020603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 smtClean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274638"/>
            <a:ext cx="10777728" cy="64351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en-US" sz="3300" b="1" dirty="0">
                <a:solidFill>
                  <a:srgbClr val="002060"/>
                </a:solidFill>
                <a:latin typeface="Tw Cen MT" panose="020B0602020104020603" pitchFamily="34" charset="0"/>
              </a:rPr>
              <a:t>SQLite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1017430"/>
            <a:ext cx="10777728" cy="565006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There are four basic steps to working with SQLite:</a:t>
            </a:r>
          </a:p>
          <a:p>
            <a:pPr marL="1005840" lvl="2" indent="-457200" algn="just">
              <a:lnSpc>
                <a:spcPct val="200000"/>
              </a:lnSpc>
              <a:buClr>
                <a:srgbClr val="FF0000"/>
              </a:buClr>
              <a:buSzPct val="88000"/>
              <a:buFont typeface="+mj-lt"/>
              <a:buAutoNum type="arabicParenR"/>
            </a:pPr>
            <a:r>
              <a:rPr lang="en-US" sz="2800" dirty="0" smtClean="0">
                <a:latin typeface="Tw Cen MT" panose="020B0602020104020603" pitchFamily="34" charset="0"/>
              </a:rPr>
              <a:t>Import </a:t>
            </a:r>
            <a:r>
              <a:rPr lang="en-US" sz="2800" dirty="0">
                <a:latin typeface="Tw Cen MT" panose="020B0602020104020603" pitchFamily="34" charset="0"/>
              </a:rPr>
              <a:t>the sqlite3 package</a:t>
            </a:r>
          </a:p>
          <a:p>
            <a:pPr marL="1005840" lvl="2" indent="-457200" algn="just">
              <a:lnSpc>
                <a:spcPct val="200000"/>
              </a:lnSpc>
              <a:buClr>
                <a:srgbClr val="FF0000"/>
              </a:buClr>
              <a:buSzPct val="88000"/>
              <a:buFont typeface="+mj-lt"/>
              <a:buAutoNum type="arabicParenR"/>
            </a:pPr>
            <a:r>
              <a:rPr lang="en-US" sz="2800" dirty="0" smtClean="0">
                <a:latin typeface="Tw Cen MT" panose="020B0602020104020603" pitchFamily="34" charset="0"/>
              </a:rPr>
              <a:t>Connect </a:t>
            </a:r>
            <a:r>
              <a:rPr lang="en-US" sz="2800" dirty="0">
                <a:latin typeface="Tw Cen MT" panose="020B0602020104020603" pitchFamily="34" charset="0"/>
              </a:rPr>
              <a:t>to an existing database, or create a new database</a:t>
            </a:r>
          </a:p>
          <a:p>
            <a:pPr marL="1005840" lvl="2" indent="-457200" algn="just">
              <a:lnSpc>
                <a:spcPct val="200000"/>
              </a:lnSpc>
              <a:buClr>
                <a:srgbClr val="FF0000"/>
              </a:buClr>
              <a:buSzPct val="88000"/>
              <a:buFont typeface="+mj-lt"/>
              <a:buAutoNum type="arabicParenR"/>
            </a:pPr>
            <a:r>
              <a:rPr lang="en-US" sz="2800" dirty="0" smtClean="0">
                <a:latin typeface="Tw Cen MT" panose="020B0602020104020603" pitchFamily="34" charset="0"/>
              </a:rPr>
              <a:t>Execute </a:t>
            </a:r>
            <a:r>
              <a:rPr lang="en-US" sz="2800" dirty="0">
                <a:latin typeface="Tw Cen MT" panose="020B0602020104020603" pitchFamily="34" charset="0"/>
              </a:rPr>
              <a:t>SQL statements on the database</a:t>
            </a:r>
          </a:p>
          <a:p>
            <a:pPr marL="1005840" lvl="2" indent="-457200" algn="just">
              <a:lnSpc>
                <a:spcPct val="200000"/>
              </a:lnSpc>
              <a:buClr>
                <a:srgbClr val="FF0000"/>
              </a:buClr>
              <a:buSzPct val="88000"/>
              <a:buFont typeface="+mj-lt"/>
              <a:buAutoNum type="arabicParenR"/>
            </a:pPr>
            <a:r>
              <a:rPr lang="en-US" sz="2800" dirty="0" smtClean="0">
                <a:latin typeface="Tw Cen MT" panose="020B0602020104020603" pitchFamily="34" charset="0"/>
              </a:rPr>
              <a:t>Close </a:t>
            </a:r>
            <a:r>
              <a:rPr lang="en-US" sz="2800" dirty="0">
                <a:latin typeface="Tw Cen MT" panose="020B0602020104020603" pitchFamily="34" charset="0"/>
              </a:rPr>
              <a:t>the database </a:t>
            </a:r>
            <a:r>
              <a:rPr lang="en-US" sz="2800" dirty="0" smtClean="0">
                <a:latin typeface="Tw Cen MT" panose="020B0602020104020603" pitchFamily="34" charset="0"/>
              </a:rPr>
              <a:t>connection</a:t>
            </a: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88000"/>
              <a:buNone/>
            </a:pPr>
            <a:endParaRPr lang="en-US" sz="2800" dirty="0" smtClean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274638"/>
            <a:ext cx="10777728" cy="64351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Creating Database Connection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1017430"/>
            <a:ext cx="10777728" cy="5650069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w Cen MT" panose="020B0602020104020603" pitchFamily="34" charset="0"/>
              </a:rPr>
              <a:t>To use SQLite3 in Python, first of all, you will have to import the sqlite3 module and then create a connection object which will connect us to the database and will let us execute the SQL statements</a:t>
            </a:r>
            <a:r>
              <a:rPr lang="en-US" sz="2200" dirty="0" smtClean="0">
                <a:latin typeface="Tw Cen MT" panose="020B0602020104020603" pitchFamily="34" charset="0"/>
              </a:rPr>
              <a:t>.</a:t>
            </a:r>
            <a:endParaRPr lang="en-US" sz="2200" dirty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w Cen MT" panose="020B0602020104020603" pitchFamily="34" charset="0"/>
              </a:rPr>
              <a:t>You can </a:t>
            </a:r>
            <a:r>
              <a:rPr lang="en-US" sz="2200" dirty="0" smtClean="0">
                <a:latin typeface="Tw Cen MT" panose="020B0602020104020603" pitchFamily="34" charset="0"/>
              </a:rPr>
              <a:t>create a </a:t>
            </a:r>
            <a:r>
              <a:rPr lang="en-US" sz="2200" dirty="0">
                <a:latin typeface="Tw Cen MT" panose="020B0602020104020603" pitchFamily="34" charset="0"/>
              </a:rPr>
              <a:t>connection object using the connect() function</a:t>
            </a:r>
            <a:r>
              <a:rPr lang="en-US" sz="2200" dirty="0" smtClean="0">
                <a:latin typeface="Tw Cen MT" panose="020B0602020104020603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 smtClean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When 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you create a connection with SQLite, that will create a database file automatically if it doesn’t already exist. </a:t>
            </a:r>
            <a:r>
              <a:rPr lang="en-US" sz="2400" dirty="0">
                <a:latin typeface="Tw Cen MT" panose="020B0602020104020603" pitchFamily="34" charset="0"/>
              </a:rPr>
              <a:t>That will create a new file with the name ‘</a:t>
            </a:r>
            <a:r>
              <a:rPr lang="en-US" sz="24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mydatabase.db</a:t>
            </a:r>
            <a:r>
              <a:rPr lang="en-US" sz="2400" dirty="0" smtClean="0">
                <a:latin typeface="Tw Cen MT" panose="020B0602020104020603" pitchFamily="34" charset="0"/>
              </a:rPr>
              <a:t>’.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  <a:cs typeface="Arial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This database file is created on disk; we can also create a database in RAM by using :memory: with the connect function. This database is called in-memory database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 smtClean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95" y="2426705"/>
            <a:ext cx="8820719" cy="19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45849"/>
            <a:ext cx="10777728" cy="6011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SQLite3 Cursor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50006"/>
            <a:ext cx="10777728" cy="581749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202C"/>
                </a:solidFill>
                <a:latin typeface="Tw Cen MT" panose="020B0602020104020603" pitchFamily="34" charset="0"/>
              </a:rPr>
              <a:t>To execute SQLite statements in Python, you need a cursor object. You can create it using the </a:t>
            </a:r>
            <a:r>
              <a:rPr lang="en-US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cursor()</a:t>
            </a:r>
            <a:r>
              <a:rPr lang="en-US" sz="2400" dirty="0">
                <a:solidFill>
                  <a:srgbClr val="1A202C"/>
                </a:solidFill>
                <a:latin typeface="Tw Cen MT" panose="020B0602020104020603" pitchFamily="34" charset="0"/>
              </a:rPr>
              <a:t> </a:t>
            </a:r>
            <a:r>
              <a:rPr lang="en-US" sz="2400" dirty="0" smtClean="0">
                <a:solidFill>
                  <a:srgbClr val="1A202C"/>
                </a:solidFill>
                <a:latin typeface="Tw Cen MT" panose="020B0602020104020603" pitchFamily="34" charset="0"/>
              </a:rPr>
              <a:t>method. The </a:t>
            </a:r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</a:rPr>
              <a:t>SQLite3 cursor </a:t>
            </a:r>
            <a:r>
              <a:rPr lang="en-US" sz="2400" dirty="0">
                <a:solidFill>
                  <a:srgbClr val="1A202C"/>
                </a:solidFill>
                <a:latin typeface="Tw Cen MT" panose="020B0602020104020603" pitchFamily="34" charset="0"/>
              </a:rPr>
              <a:t>is a method of the connection object. </a:t>
            </a:r>
            <a:endParaRPr lang="en-US" sz="2400" dirty="0" smtClean="0">
              <a:solidFill>
                <a:srgbClr val="1A202C"/>
              </a:solidFill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1A202C"/>
                </a:solidFill>
                <a:latin typeface="Tw Cen MT" panose="020B0602020104020603" pitchFamily="34" charset="0"/>
              </a:rPr>
              <a:t>To </a:t>
            </a:r>
            <a:r>
              <a:rPr lang="en-US" sz="2400" dirty="0">
                <a:solidFill>
                  <a:srgbClr val="1A202C"/>
                </a:solidFill>
                <a:latin typeface="Tw Cen MT" panose="020B0602020104020603" pitchFamily="34" charset="0"/>
              </a:rPr>
              <a:t>execute the SQLite3 statements, you should establish a connection at first and then create an object of the cursor using the connection object as follows</a:t>
            </a:r>
            <a:r>
              <a:rPr lang="en-US" sz="2400" dirty="0" smtClean="0">
                <a:solidFill>
                  <a:srgbClr val="1A202C"/>
                </a:solidFill>
                <a:latin typeface="Tw Cen MT" panose="020B0602020104020603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1A202C"/>
              </a:solidFill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1A202C"/>
              </a:solidFill>
              <a:latin typeface="Tw Cen MT" panose="020B06020201040206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w Cen MT" panose="020B06020201040206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Now we can use the cursor object to call the execute() method to execute any SQL queries.</a:t>
            </a:r>
            <a:endParaRPr lang="en-US" dirty="0" smtClean="0"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76" y="3129566"/>
            <a:ext cx="9352105" cy="22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1" y="274638"/>
            <a:ext cx="11121165" cy="64351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                   </a:t>
            </a:r>
            <a:br>
              <a:rPr lang="en-US" sz="3000" b="1" dirty="0" smtClean="0">
                <a:solidFill>
                  <a:schemeClr val="tx1"/>
                </a:solidFill>
              </a:rPr>
            </a:br>
            <a:r>
              <a:rPr lang="en-US" sz="3000" b="1" dirty="0">
                <a:solidFill>
                  <a:schemeClr val="tx1"/>
                </a:solidFill>
              </a:rPr>
              <a:t/>
            </a:r>
            <a:br>
              <a:rPr lang="en-US" sz="3000" b="1" dirty="0">
                <a:solidFill>
                  <a:schemeClr val="tx1"/>
                </a:solidFill>
              </a:rPr>
            </a:br>
            <a:r>
              <a:rPr lang="en-US" sz="3000" b="1" dirty="0" smtClean="0">
                <a:solidFill>
                  <a:schemeClr val="tx1"/>
                </a:solidFill>
              </a:rPr>
              <a:t/>
            </a:r>
            <a:br>
              <a:rPr lang="en-US" sz="3000" b="1" dirty="0" smtClean="0">
                <a:solidFill>
                  <a:schemeClr val="tx1"/>
                </a:solidFill>
              </a:rPr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>
                <a:solidFill>
                  <a:srgbClr val="FF0000"/>
                </a:solidFill>
              </a:rPr>
              <a:t>Creating Table and Inserting Values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bject 13"/>
          <p:cNvSpPr txBox="1">
            <a:spLocks noGrp="1"/>
          </p:cNvSpPr>
          <p:nvPr>
            <p:ph sz="quarter" idx="1"/>
          </p:nvPr>
        </p:nvSpPr>
        <p:spPr>
          <a:xfrm>
            <a:off x="804864" y="1017588"/>
            <a:ext cx="11120972" cy="56480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8140" marR="233679" indent="-346075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lang="en-US" spc="-5" dirty="0">
                <a:latin typeface="Tw Cen MT" panose="020B0602020104020603" pitchFamily="34" charset="0"/>
                <a:cs typeface="Arial"/>
              </a:rPr>
              <a:t>To create a table in SQLite3, you can use the Create Table query in the execute() method. Consider the following steps</a:t>
            </a:r>
            <a:r>
              <a:rPr lang="en-US" spc="-5" dirty="0" smtClean="0">
                <a:latin typeface="Tw Cen MT" panose="020B0602020104020603" pitchFamily="34" charset="0"/>
                <a:cs typeface="Arial"/>
              </a:rPr>
              <a:t>:</a:t>
            </a:r>
            <a:endParaRPr lang="en-US" spc="-5" dirty="0">
              <a:latin typeface="Tw Cen MT" panose="020B0602020104020603" pitchFamily="34" charset="0"/>
              <a:cs typeface="Arial"/>
            </a:endParaRPr>
          </a:p>
          <a:p>
            <a:pPr marL="1017905" marR="233679" lvl="2" indent="-457200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+mj-lt"/>
              <a:buAutoNum type="arabicParenR"/>
              <a:tabLst>
                <a:tab pos="358140" algn="l"/>
                <a:tab pos="358775" algn="l"/>
              </a:tabLst>
            </a:pPr>
            <a:r>
              <a:rPr lang="en-US" sz="2600" spc="-5" dirty="0">
                <a:latin typeface="Tw Cen MT" panose="020B0602020104020603" pitchFamily="34" charset="0"/>
                <a:cs typeface="Arial"/>
              </a:rPr>
              <a:t>Create a connection </a:t>
            </a:r>
            <a:r>
              <a:rPr lang="en-US" sz="2600" spc="-5" dirty="0" smtClean="0">
                <a:latin typeface="Tw Cen MT" panose="020B0602020104020603" pitchFamily="34" charset="0"/>
                <a:cs typeface="Arial"/>
              </a:rPr>
              <a:t>object and Database.</a:t>
            </a:r>
            <a:endParaRPr lang="en-US" sz="2600" spc="-5" dirty="0">
              <a:latin typeface="Tw Cen MT" panose="020B0602020104020603" pitchFamily="34" charset="0"/>
              <a:cs typeface="Arial"/>
            </a:endParaRPr>
          </a:p>
          <a:p>
            <a:pPr marL="1017905" marR="233679" lvl="2" indent="-457200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+mj-lt"/>
              <a:buAutoNum type="arabicParenR"/>
              <a:tabLst>
                <a:tab pos="358140" algn="l"/>
                <a:tab pos="358775" algn="l"/>
              </a:tabLst>
            </a:pPr>
            <a:r>
              <a:rPr lang="en-US" sz="2600" spc="-5" dirty="0">
                <a:latin typeface="Tw Cen MT" panose="020B0602020104020603" pitchFamily="34" charset="0"/>
                <a:cs typeface="Arial"/>
              </a:rPr>
              <a:t>From the connection object, create a cursor object.</a:t>
            </a:r>
          </a:p>
          <a:p>
            <a:pPr marL="1017905" marR="233679" lvl="2" indent="-457200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+mj-lt"/>
              <a:buAutoNum type="arabicParenR"/>
              <a:tabLst>
                <a:tab pos="358140" algn="l"/>
                <a:tab pos="358775" algn="l"/>
              </a:tabLst>
            </a:pPr>
            <a:r>
              <a:rPr lang="en-US" sz="2600" spc="-5" dirty="0">
                <a:latin typeface="Tw Cen MT" panose="020B0602020104020603" pitchFamily="34" charset="0"/>
                <a:cs typeface="Arial"/>
              </a:rPr>
              <a:t>Using the cursor object, call the execute method with create table query as the parameter</a:t>
            </a:r>
            <a:r>
              <a:rPr lang="en-US" sz="2600" spc="-5" dirty="0" smtClean="0">
                <a:latin typeface="Tw Cen MT" panose="020B0602020104020603" pitchFamily="34" charset="0"/>
                <a:cs typeface="Arial"/>
              </a:rPr>
              <a:t>.</a:t>
            </a:r>
          </a:p>
          <a:p>
            <a:pPr marL="1017905" marR="233679" lvl="2" indent="-457200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+mj-lt"/>
              <a:buAutoNum type="arabicParenR"/>
              <a:tabLst>
                <a:tab pos="358140" algn="l"/>
                <a:tab pos="358775" algn="l"/>
              </a:tabLst>
            </a:pPr>
            <a:r>
              <a:rPr lang="en-US" sz="2600" spc="-5" dirty="0">
                <a:latin typeface="Tw Cen MT" panose="020B0602020104020603" pitchFamily="34" charset="0"/>
                <a:cs typeface="Arial"/>
              </a:rPr>
              <a:t>Insert data into </a:t>
            </a:r>
            <a:r>
              <a:rPr lang="en-US" sz="2600" spc="-5" dirty="0" smtClean="0">
                <a:latin typeface="Tw Cen MT" panose="020B0602020104020603" pitchFamily="34" charset="0"/>
                <a:cs typeface="Arial"/>
              </a:rPr>
              <a:t>table</a:t>
            </a:r>
          </a:p>
          <a:p>
            <a:pPr marL="1017905" marR="233679" lvl="2" indent="-457200">
              <a:lnSpc>
                <a:spcPct val="1500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+mj-lt"/>
              <a:buAutoNum type="arabicParenR"/>
              <a:tabLst>
                <a:tab pos="358140" algn="l"/>
                <a:tab pos="358775" algn="l"/>
              </a:tabLst>
            </a:pPr>
            <a:r>
              <a:rPr lang="en-US" sz="2600" spc="-5" dirty="0">
                <a:latin typeface="Tw Cen MT" panose="020B0602020104020603" pitchFamily="34" charset="0"/>
                <a:cs typeface="Arial"/>
              </a:rPr>
              <a:t>Display data from </a:t>
            </a:r>
            <a:r>
              <a:rPr lang="en-US" sz="2600" spc="-5" dirty="0" smtClean="0">
                <a:latin typeface="Tw Cen MT" panose="020B0602020104020603" pitchFamily="34" charset="0"/>
                <a:cs typeface="Arial"/>
              </a:rPr>
              <a:t>table</a:t>
            </a:r>
            <a:endParaRPr lang="en-US" sz="2200" spc="-5" dirty="0">
              <a:latin typeface="Tw Cen MT" panose="020B0602020104020603" pitchFamily="34" charset="0"/>
              <a:cs typeface="Arial"/>
            </a:endParaRPr>
          </a:p>
          <a:p>
            <a:pPr marL="1017905" marR="233679" lvl="2" indent="-457200">
              <a:lnSpc>
                <a:spcPct val="1098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+mj-lt"/>
              <a:buAutoNum type="arabicParenR"/>
              <a:tabLst>
                <a:tab pos="358140" algn="l"/>
                <a:tab pos="358775" algn="l"/>
              </a:tabLst>
            </a:pPr>
            <a:endParaRPr lang="en-US" sz="2200" spc="-5" dirty="0" smtClean="0">
              <a:latin typeface="Tw Cen MT" panose="020B0602020104020603" pitchFamily="34" charset="0"/>
              <a:cs typeface="Arial"/>
            </a:endParaRPr>
          </a:p>
          <a:p>
            <a:pPr marL="1017905" marR="233679" lvl="2" indent="-457200">
              <a:lnSpc>
                <a:spcPct val="109800"/>
              </a:lnSpc>
              <a:spcBef>
                <a:spcPts val="95"/>
              </a:spcBef>
              <a:buClr>
                <a:srgbClr val="3333CC"/>
              </a:buClr>
              <a:buSzPct val="118181"/>
              <a:buFont typeface="+mj-lt"/>
              <a:buAutoNum type="arabicParenR"/>
              <a:tabLst>
                <a:tab pos="358140" algn="l"/>
                <a:tab pos="358775" algn="l"/>
              </a:tabLst>
            </a:pPr>
            <a:endParaRPr lang="en-US" sz="2200" spc="-5" dirty="0">
              <a:latin typeface="Tw Cen MT" panose="020B06020201040206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1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274638"/>
            <a:ext cx="10777728" cy="64351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---Cont’d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1017430"/>
            <a:ext cx="10777728" cy="565006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1315" lvl="0" indent="-346710">
              <a:spcBef>
                <a:spcPts val="430"/>
              </a:spcBef>
              <a:buClr>
                <a:srgbClr val="3333CC"/>
              </a:buClr>
              <a:buSzPct val="118181"/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lang="en-US" sz="22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To create </a:t>
            </a:r>
            <a:r>
              <a:rPr lang="en-US" sz="2200" dirty="0" smtClean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a table</a:t>
            </a:r>
            <a:r>
              <a:rPr lang="en-US" sz="22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, we can follow a similar pattern and write the following commands: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68" y="1880315"/>
            <a:ext cx="9250795" cy="4558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274638"/>
            <a:ext cx="10777728" cy="64351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---Cont’d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1017430"/>
            <a:ext cx="10777728" cy="565006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1315" lvl="0" indent="-346710" algn="just">
              <a:lnSpc>
                <a:spcPct val="150000"/>
              </a:lnSpc>
              <a:spcBef>
                <a:spcPts val="430"/>
              </a:spcBef>
              <a:buClr>
                <a:srgbClr val="3333CC"/>
              </a:buClr>
              <a:buSzPct val="118181"/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lang="en-US" sz="22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Let’s take a look at how to add data with SQLite in Python to the database we just </a:t>
            </a:r>
            <a:r>
              <a:rPr lang="en-US" sz="2200" dirty="0" smtClean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created.</a:t>
            </a:r>
          </a:p>
          <a:p>
            <a:pPr marL="361315" lvl="0" indent="-346710" algn="just">
              <a:lnSpc>
                <a:spcPct val="150000"/>
              </a:lnSpc>
              <a:spcBef>
                <a:spcPts val="430"/>
              </a:spcBef>
              <a:buClr>
                <a:srgbClr val="3333CC"/>
              </a:buClr>
              <a:buSzPct val="118181"/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lang="en-US" sz="22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To insert data in a table, we use the </a:t>
            </a:r>
            <a:r>
              <a:rPr lang="en-US" sz="2200" b="1" dirty="0">
                <a:solidFill>
                  <a:srgbClr val="FF0000"/>
                </a:solidFill>
                <a:latin typeface="Tw Cen MT" panose="020B0602020104020603" pitchFamily="34" charset="0"/>
                <a:cs typeface="Arial"/>
              </a:rPr>
              <a:t>INSERT INTO </a:t>
            </a:r>
            <a:r>
              <a:rPr lang="en-US" sz="2200" dirty="0">
                <a:solidFill>
                  <a:prstClr val="black"/>
                </a:solidFill>
                <a:latin typeface="Tw Cen MT" panose="020B0602020104020603" pitchFamily="34" charset="0"/>
                <a:cs typeface="Arial"/>
              </a:rPr>
              <a:t>statement. Consider the following line of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61" y="2609347"/>
            <a:ext cx="9973350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63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561</TotalTime>
  <Words>825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</vt:lpstr>
      <vt:lpstr>Georgia-Identity-H</vt:lpstr>
      <vt:lpstr>Times New Roman</vt:lpstr>
      <vt:lpstr>Tw Cen MT</vt:lpstr>
      <vt:lpstr>Tw Cen MT Condensed</vt:lpstr>
      <vt:lpstr>Wingdings</vt:lpstr>
      <vt:lpstr>Wingdings 2</vt:lpstr>
      <vt:lpstr>Business plan presentation</vt:lpstr>
      <vt:lpstr>CHAPTER-SEVEN</vt:lpstr>
      <vt:lpstr>   INTRODUCTION</vt:lpstr>
      <vt:lpstr> INTRODUCTION - - -</vt:lpstr>
      <vt:lpstr> SQLite Basics</vt:lpstr>
      <vt:lpstr>Creating Database Connection</vt:lpstr>
      <vt:lpstr>SQLite3 Cursor</vt:lpstr>
      <vt:lpstr>                       Creating Table and Inserting Values</vt:lpstr>
      <vt:lpstr>                                                                             ---Cont’d</vt:lpstr>
      <vt:lpstr>                                                                             ---Cont’d</vt:lpstr>
      <vt:lpstr>Updating Table</vt:lpstr>
      <vt:lpstr>Fetch(Display) all data</vt:lpstr>
      <vt:lpstr>Libraries for Working With Other SQL Databases</vt:lpstr>
      <vt:lpstr>Review 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Mikiyo</dc:creator>
  <cp:lastModifiedBy>Microsoft account</cp:lastModifiedBy>
  <cp:revision>77</cp:revision>
  <dcterms:created xsi:type="dcterms:W3CDTF">2021-12-24T23:48:41Z</dcterms:created>
  <dcterms:modified xsi:type="dcterms:W3CDTF">2022-06-15T11:19:29Z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