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Fredoka"/>
      <p:regular r:id="rId20"/>
      <p:bold r:id="rId21"/>
    </p:embeddedFont>
    <p:embeddedFont>
      <p:font typeface="Nunito"/>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redoka-regular.fntdata"/><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Fredoka-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c2fc44df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4c2fc44dfe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c2fc44df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4c2fc44dfe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c2fc44dfe_2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4c2fc44dfe_2_3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c2fc44df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4c2fc44dfe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c2fc44dfe_2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4c2fc44dfe_2_4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c2fc44df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4c2fc44dfe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c2fc44df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4c2fc44dfe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c2fc44dfe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4c2fc44dfe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c2fc44d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4c2fc44df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c2fc44df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4c2fc44dfe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c2fc44d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4c2fc44df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c2fc44d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4c2fc44dfe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c2fc44df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4c2fc44dfe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www.researchgate.net/publication/336741790_Qualitative_Technology_Acceptance_Evaluation_of_JIRA_in_Software_Development_Using_Machine_Learning" TargetMode="External"/><Relationship Id="rId5" Type="http://schemas.openxmlformats.org/officeDocument/2006/relationships/image" Target="../media/image3.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25"/>
          <p:cNvGrpSpPr/>
          <p:nvPr/>
        </p:nvGrpSpPr>
        <p:grpSpPr>
          <a:xfrm>
            <a:off x="-554831" y="-19050"/>
            <a:ext cx="10253663" cy="5162550"/>
            <a:chOff x="0" y="-50800"/>
            <a:chExt cx="27343100" cy="13766800"/>
          </a:xfrm>
        </p:grpSpPr>
        <p:sp>
          <p:nvSpPr>
            <p:cNvPr id="130" name="Google Shape;130;p25"/>
            <p:cNvSpPr/>
            <p:nvPr/>
          </p:nvSpPr>
          <p:spPr>
            <a:xfrm>
              <a:off x="0" y="-5080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131" name="Google Shape;131;p25"/>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132" name="Google Shape;132;p25"/>
          <p:cNvGrpSpPr/>
          <p:nvPr/>
        </p:nvGrpSpPr>
        <p:grpSpPr>
          <a:xfrm>
            <a:off x="-288306" y="4104296"/>
            <a:ext cx="9987137" cy="1615379"/>
            <a:chOff x="0" y="-38100"/>
            <a:chExt cx="5260714" cy="850900"/>
          </a:xfrm>
        </p:grpSpPr>
        <p:sp>
          <p:nvSpPr>
            <p:cNvPr id="133" name="Google Shape;133;p25"/>
            <p:cNvSpPr/>
            <p:nvPr/>
          </p:nvSpPr>
          <p:spPr>
            <a:xfrm>
              <a:off x="0" y="0"/>
              <a:ext cx="5260714" cy="374250"/>
            </a:xfrm>
            <a:custGeom>
              <a:rect b="b" l="l" r="r" t="t"/>
              <a:pathLst>
                <a:path extrusionOk="0" h="374250" w="5260714">
                  <a:moveTo>
                    <a:pt x="0" y="0"/>
                  </a:moveTo>
                  <a:lnTo>
                    <a:pt x="5260714" y="0"/>
                  </a:lnTo>
                  <a:lnTo>
                    <a:pt x="5260714" y="374250"/>
                  </a:lnTo>
                  <a:lnTo>
                    <a:pt x="0" y="374250"/>
                  </a:lnTo>
                  <a:close/>
                </a:path>
              </a:pathLst>
            </a:custGeom>
            <a:solidFill>
              <a:srgbClr val="F1F2F2"/>
            </a:solidFill>
            <a:ln>
              <a:noFill/>
            </a:ln>
          </p:spPr>
        </p:sp>
        <p:sp>
          <p:nvSpPr>
            <p:cNvPr id="134" name="Google Shape;134;p25"/>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5" name="Google Shape;135;p25"/>
          <p:cNvSpPr/>
          <p:nvPr/>
        </p:nvSpPr>
        <p:spPr>
          <a:xfrm>
            <a:off x="1058475" y="948314"/>
            <a:ext cx="1471138" cy="1471138"/>
          </a:xfrm>
          <a:custGeom>
            <a:rect b="b" l="l" r="r" t="t"/>
            <a:pathLst>
              <a:path extrusionOk="0" h="2942276" w="2942276">
                <a:moveTo>
                  <a:pt x="0" y="0"/>
                </a:moveTo>
                <a:lnTo>
                  <a:pt x="2942276" y="0"/>
                </a:lnTo>
                <a:lnTo>
                  <a:pt x="2942276" y="2942276"/>
                </a:lnTo>
                <a:lnTo>
                  <a:pt x="0" y="2942276"/>
                </a:lnTo>
                <a:lnTo>
                  <a:pt x="0" y="0"/>
                </a:lnTo>
                <a:close/>
              </a:path>
            </a:pathLst>
          </a:custGeom>
          <a:blipFill rotWithShape="1">
            <a:blip r:embed="rId4">
              <a:alphaModFix/>
            </a:blip>
            <a:stretch>
              <a:fillRect b="0" l="0" r="0" t="0"/>
            </a:stretch>
          </a:blipFill>
          <a:ln>
            <a:noFill/>
          </a:ln>
        </p:spPr>
      </p:sp>
      <p:sp>
        <p:nvSpPr>
          <p:cNvPr id="136" name="Google Shape;136;p25"/>
          <p:cNvSpPr/>
          <p:nvPr/>
        </p:nvSpPr>
        <p:spPr>
          <a:xfrm>
            <a:off x="6199973" y="3005301"/>
            <a:ext cx="1697602" cy="524713"/>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137" name="Google Shape;137;p25"/>
          <p:cNvSpPr txBox="1"/>
          <p:nvPr/>
        </p:nvSpPr>
        <p:spPr>
          <a:xfrm>
            <a:off x="834325" y="439750"/>
            <a:ext cx="80496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2400">
                <a:latin typeface="Fredoka"/>
                <a:ea typeface="Fredoka"/>
                <a:cs typeface="Fredoka"/>
                <a:sym typeface="Fredoka"/>
              </a:rPr>
              <a:t>Qualitative Technology Acceptance Evaluation of JIRA in Software Development Using Machine Learning</a:t>
            </a:r>
            <a:endParaRPr b="1" sz="2400">
              <a:latin typeface="Fredoka"/>
              <a:ea typeface="Fredoka"/>
              <a:cs typeface="Fredoka"/>
              <a:sym typeface="Fredoka"/>
            </a:endParaRPr>
          </a:p>
        </p:txBody>
      </p:sp>
      <p:sp>
        <p:nvSpPr>
          <p:cNvPr id="138" name="Google Shape;138;p25"/>
          <p:cNvSpPr txBox="1"/>
          <p:nvPr/>
        </p:nvSpPr>
        <p:spPr>
          <a:xfrm>
            <a:off x="3073250" y="1640375"/>
            <a:ext cx="3975600" cy="2032200"/>
          </a:xfrm>
          <a:prstGeom prst="rect">
            <a:avLst/>
          </a:prstGeom>
          <a:noFill/>
          <a:ln>
            <a:noFill/>
          </a:ln>
        </p:spPr>
        <p:txBody>
          <a:bodyPr anchorCtr="0" anchor="t" bIns="0" lIns="0" spcFirstLastPara="1" rIns="0" wrap="square" tIns="0">
            <a:spAutoFit/>
          </a:bodyPr>
          <a:lstStyle/>
          <a:p>
            <a:pPr indent="0" lvl="0" marL="0" marR="0" rtl="0" algn="l">
              <a:lnSpc>
                <a:spcPct val="140030"/>
              </a:lnSpc>
              <a:spcBef>
                <a:spcPts val="0"/>
              </a:spcBef>
              <a:spcAft>
                <a:spcPts val="0"/>
              </a:spcAft>
              <a:buNone/>
            </a:pPr>
            <a:r>
              <a:rPr b="1" lang="en" sz="2000">
                <a:latin typeface="Nunito"/>
                <a:ea typeface="Nunito"/>
                <a:cs typeface="Nunito"/>
                <a:sym typeface="Nunito"/>
              </a:rPr>
              <a:t>Group 13 - Team members:</a:t>
            </a:r>
            <a:endParaRPr b="1" sz="2000">
              <a:latin typeface="Nunito"/>
              <a:ea typeface="Nunito"/>
              <a:cs typeface="Nunito"/>
              <a:sym typeface="Nunito"/>
            </a:endParaRPr>
          </a:p>
          <a:p>
            <a:pPr indent="0" lvl="0" marL="0" marR="0" rtl="0" algn="l">
              <a:lnSpc>
                <a:spcPct val="140030"/>
              </a:lnSpc>
              <a:spcBef>
                <a:spcPts val="0"/>
              </a:spcBef>
              <a:spcAft>
                <a:spcPts val="0"/>
              </a:spcAft>
              <a:buNone/>
            </a:pPr>
            <a:r>
              <a:rPr b="1" lang="en" sz="2000">
                <a:latin typeface="Nunito"/>
                <a:ea typeface="Nunito"/>
                <a:cs typeface="Nunito"/>
                <a:sym typeface="Nunito"/>
              </a:rPr>
              <a:t>37 Mikil Lalwani</a:t>
            </a:r>
            <a:endParaRPr b="1" sz="2000">
              <a:latin typeface="Nunito"/>
              <a:ea typeface="Nunito"/>
              <a:cs typeface="Nunito"/>
              <a:sym typeface="Nunito"/>
            </a:endParaRPr>
          </a:p>
          <a:p>
            <a:pPr indent="0" lvl="0" marL="0" marR="0" rtl="0" algn="l">
              <a:lnSpc>
                <a:spcPct val="140030"/>
              </a:lnSpc>
              <a:spcBef>
                <a:spcPts val="0"/>
              </a:spcBef>
              <a:spcAft>
                <a:spcPts val="0"/>
              </a:spcAft>
              <a:buNone/>
            </a:pPr>
            <a:r>
              <a:rPr b="1" lang="en" sz="2000">
                <a:latin typeface="Nunito"/>
                <a:ea typeface="Nunito"/>
                <a:cs typeface="Nunito"/>
                <a:sym typeface="Nunito"/>
              </a:rPr>
              <a:t>56 Nilay Pophalkar</a:t>
            </a:r>
            <a:endParaRPr b="1" sz="2000">
              <a:latin typeface="Nunito"/>
              <a:ea typeface="Nunito"/>
              <a:cs typeface="Nunito"/>
              <a:sym typeface="Nunito"/>
            </a:endParaRPr>
          </a:p>
          <a:p>
            <a:pPr indent="0" lvl="0" marL="0" marR="0" rtl="0" algn="l">
              <a:lnSpc>
                <a:spcPct val="140030"/>
              </a:lnSpc>
              <a:spcBef>
                <a:spcPts val="0"/>
              </a:spcBef>
              <a:spcAft>
                <a:spcPts val="0"/>
              </a:spcAft>
              <a:buNone/>
            </a:pPr>
            <a:r>
              <a:rPr b="1" lang="en" sz="2000">
                <a:latin typeface="Nunito"/>
                <a:ea typeface="Nunito"/>
                <a:cs typeface="Nunito"/>
                <a:sym typeface="Nunito"/>
              </a:rPr>
              <a:t>58 Sanskruti Punyarthi</a:t>
            </a:r>
            <a:endParaRPr b="1" sz="2000">
              <a:latin typeface="Nunito"/>
              <a:ea typeface="Nunito"/>
              <a:cs typeface="Nunito"/>
              <a:sym typeface="Nunito"/>
            </a:endParaRPr>
          </a:p>
          <a:p>
            <a:pPr indent="0" lvl="0" marL="0" marR="0" rtl="0" algn="l">
              <a:lnSpc>
                <a:spcPct val="140029"/>
              </a:lnSpc>
              <a:spcBef>
                <a:spcPts val="0"/>
              </a:spcBef>
              <a:spcAft>
                <a:spcPts val="0"/>
              </a:spcAft>
              <a:buNone/>
            </a:pPr>
            <a:r>
              <a:rPr b="1" lang="en" sz="2000">
                <a:latin typeface="Nunito"/>
                <a:ea typeface="Nunito"/>
                <a:cs typeface="Nunito"/>
                <a:sym typeface="Nunito"/>
              </a:rPr>
              <a:t>61 Shree Samal</a:t>
            </a:r>
            <a:endParaRPr b="1" sz="2000">
              <a:latin typeface="Nunito"/>
              <a:ea typeface="Nunito"/>
              <a:cs typeface="Nunito"/>
              <a:sym typeface="Nunito"/>
            </a:endParaRPr>
          </a:p>
        </p:txBody>
      </p:sp>
      <p:sp>
        <p:nvSpPr>
          <p:cNvPr id="139" name="Google Shape;139;p25"/>
          <p:cNvSpPr/>
          <p:nvPr/>
        </p:nvSpPr>
        <p:spPr>
          <a:xfrm>
            <a:off x="8608456" y="-455810"/>
            <a:ext cx="1471138" cy="1471138"/>
          </a:xfrm>
          <a:custGeom>
            <a:rect b="b" l="l" r="r" t="t"/>
            <a:pathLst>
              <a:path extrusionOk="0" h="2942276" w="2942276">
                <a:moveTo>
                  <a:pt x="0" y="0"/>
                </a:moveTo>
                <a:lnTo>
                  <a:pt x="2942276" y="0"/>
                </a:lnTo>
                <a:lnTo>
                  <a:pt x="2942276" y="2942276"/>
                </a:lnTo>
                <a:lnTo>
                  <a:pt x="0" y="294227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pSp>
        <p:nvGrpSpPr>
          <p:cNvPr id="304" name="Google Shape;304;p34"/>
          <p:cNvGrpSpPr/>
          <p:nvPr/>
        </p:nvGrpSpPr>
        <p:grpSpPr>
          <a:xfrm>
            <a:off x="-554831" y="0"/>
            <a:ext cx="10253663" cy="5143500"/>
            <a:chOff x="0" y="0"/>
            <a:chExt cx="27343100" cy="13716000"/>
          </a:xfrm>
        </p:grpSpPr>
        <p:sp>
          <p:nvSpPr>
            <p:cNvPr id="305" name="Google Shape;305;p34"/>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06" name="Google Shape;306;p34"/>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307" name="Google Shape;307;p34"/>
          <p:cNvGrpSpPr/>
          <p:nvPr/>
        </p:nvGrpSpPr>
        <p:grpSpPr>
          <a:xfrm>
            <a:off x="514350" y="680642"/>
            <a:ext cx="8115140" cy="3335589"/>
            <a:chOff x="0" y="-38100"/>
            <a:chExt cx="4274726" cy="1757053"/>
          </a:xfrm>
        </p:grpSpPr>
        <p:sp>
          <p:nvSpPr>
            <p:cNvPr id="308" name="Google Shape;308;p34"/>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309" name="Google Shape;309;p34"/>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10" name="Google Shape;310;p34"/>
          <p:cNvGrpSpPr/>
          <p:nvPr/>
        </p:nvGrpSpPr>
        <p:grpSpPr>
          <a:xfrm>
            <a:off x="2569506" y="271323"/>
            <a:ext cx="4004908" cy="1615159"/>
            <a:chOff x="0" y="-38100"/>
            <a:chExt cx="2109623" cy="850800"/>
          </a:xfrm>
        </p:grpSpPr>
        <p:sp>
          <p:nvSpPr>
            <p:cNvPr id="311" name="Google Shape;311;p34"/>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312" name="Google Shape;312;p34"/>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13" name="Google Shape;313;p34"/>
          <p:cNvGrpSpPr/>
          <p:nvPr/>
        </p:nvGrpSpPr>
        <p:grpSpPr>
          <a:xfrm>
            <a:off x="-288306" y="4328221"/>
            <a:ext cx="9986939" cy="1615159"/>
            <a:chOff x="0" y="-38100"/>
            <a:chExt cx="5260714" cy="850800"/>
          </a:xfrm>
        </p:grpSpPr>
        <p:sp>
          <p:nvSpPr>
            <p:cNvPr id="314" name="Google Shape;314;p34"/>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315" name="Google Shape;315;p34"/>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6" name="Google Shape;316;p34"/>
          <p:cNvSpPr txBox="1"/>
          <p:nvPr/>
        </p:nvSpPr>
        <p:spPr>
          <a:xfrm>
            <a:off x="1123021" y="1602878"/>
            <a:ext cx="6897900" cy="2093400"/>
          </a:xfrm>
          <a:prstGeom prst="rect">
            <a:avLst/>
          </a:prstGeom>
          <a:noFill/>
          <a:ln>
            <a:noFill/>
          </a:ln>
        </p:spPr>
        <p:txBody>
          <a:bodyPr anchorCtr="0" anchor="t" bIns="0" lIns="0" spcFirstLastPara="1" rIns="0" wrap="square" tIns="0">
            <a:spAutoFit/>
          </a:bodyPr>
          <a:lstStyle/>
          <a:p>
            <a:pPr indent="-336550" lvl="0" marL="457200" marR="0" rtl="0" algn="l">
              <a:lnSpc>
                <a:spcPct val="140011"/>
              </a:lnSpc>
              <a:spcBef>
                <a:spcPts val="0"/>
              </a:spcBef>
              <a:spcAft>
                <a:spcPts val="0"/>
              </a:spcAft>
              <a:buSzPts val="1700"/>
              <a:buFont typeface="Nunito"/>
              <a:buChar char="●"/>
            </a:pPr>
            <a:r>
              <a:rPr lang="en" sz="1700">
                <a:latin typeface="Nunito"/>
                <a:ea typeface="Nunito"/>
                <a:cs typeface="Nunito"/>
                <a:sym typeface="Nunito"/>
              </a:rPr>
              <a:t>Based on the result,It was concluded that  JIRA is not only a bug monitoring tool, it is commonly used now as project management tool.</a:t>
            </a:r>
            <a:endParaRPr sz="1700">
              <a:latin typeface="Nunito"/>
              <a:ea typeface="Nunito"/>
              <a:cs typeface="Nunito"/>
              <a:sym typeface="Nunito"/>
            </a:endParaRPr>
          </a:p>
          <a:p>
            <a:pPr indent="-336550" lvl="0" marL="457200" marR="0" rtl="0" algn="l">
              <a:lnSpc>
                <a:spcPct val="140011"/>
              </a:lnSpc>
              <a:spcBef>
                <a:spcPts val="0"/>
              </a:spcBef>
              <a:spcAft>
                <a:spcPts val="0"/>
              </a:spcAft>
              <a:buSzPts val="1700"/>
              <a:buFont typeface="Nunito"/>
              <a:buChar char="●"/>
            </a:pPr>
            <a:r>
              <a:rPr lang="en" sz="1700">
                <a:latin typeface="Nunito"/>
                <a:ea typeface="Nunito"/>
                <a:cs typeface="Nunito"/>
                <a:sym typeface="Nunito"/>
              </a:rPr>
              <a:t> In the topic models, Customizability, repository connectivity and report generation are important features of JIRA for the respondents. </a:t>
            </a:r>
            <a:endParaRPr sz="700"/>
          </a:p>
        </p:txBody>
      </p:sp>
      <p:sp>
        <p:nvSpPr>
          <p:cNvPr id="317" name="Google Shape;317;p34"/>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sp>
        <p:nvSpPr>
          <p:cNvPr id="318" name="Google Shape;318;p34"/>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319" name="Google Shape;319;p34"/>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Analysis</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grpSp>
        <p:nvGrpSpPr>
          <p:cNvPr id="324" name="Google Shape;324;p35"/>
          <p:cNvGrpSpPr/>
          <p:nvPr/>
        </p:nvGrpSpPr>
        <p:grpSpPr>
          <a:xfrm>
            <a:off x="-554831" y="0"/>
            <a:ext cx="10253663" cy="5143500"/>
            <a:chOff x="0" y="0"/>
            <a:chExt cx="27343100" cy="13716000"/>
          </a:xfrm>
        </p:grpSpPr>
        <p:sp>
          <p:nvSpPr>
            <p:cNvPr id="325" name="Google Shape;325;p35"/>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26" name="Google Shape;326;p35"/>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327" name="Google Shape;327;p35"/>
          <p:cNvGrpSpPr/>
          <p:nvPr/>
        </p:nvGrpSpPr>
        <p:grpSpPr>
          <a:xfrm>
            <a:off x="514350" y="680649"/>
            <a:ext cx="8115140" cy="3361067"/>
            <a:chOff x="0" y="-38100"/>
            <a:chExt cx="4274726" cy="1757053"/>
          </a:xfrm>
        </p:grpSpPr>
        <p:sp>
          <p:nvSpPr>
            <p:cNvPr id="328" name="Google Shape;328;p35"/>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329" name="Google Shape;329;p35"/>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0" name="Google Shape;330;p35"/>
          <p:cNvGrpSpPr/>
          <p:nvPr/>
        </p:nvGrpSpPr>
        <p:grpSpPr>
          <a:xfrm>
            <a:off x="2569506" y="271322"/>
            <a:ext cx="4004988" cy="1615381"/>
            <a:chOff x="0" y="-38100"/>
            <a:chExt cx="2109623" cy="850900"/>
          </a:xfrm>
        </p:grpSpPr>
        <p:sp>
          <p:nvSpPr>
            <p:cNvPr id="331" name="Google Shape;331;p35"/>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332" name="Google Shape;332;p35"/>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3" name="Google Shape;333;p35"/>
          <p:cNvGrpSpPr/>
          <p:nvPr/>
        </p:nvGrpSpPr>
        <p:grpSpPr>
          <a:xfrm>
            <a:off x="-288306" y="4328220"/>
            <a:ext cx="9987137" cy="1615379"/>
            <a:chOff x="0" y="-38100"/>
            <a:chExt cx="5260714" cy="850900"/>
          </a:xfrm>
        </p:grpSpPr>
        <p:sp>
          <p:nvSpPr>
            <p:cNvPr id="334" name="Google Shape;334;p35"/>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335" name="Google Shape;335;p35"/>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6" name="Google Shape;336;p35"/>
          <p:cNvSpPr txBox="1"/>
          <p:nvPr/>
        </p:nvSpPr>
        <p:spPr>
          <a:xfrm>
            <a:off x="1123021" y="1602878"/>
            <a:ext cx="6897900" cy="19704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JIRA has evolved from being a bug tracking tool to a versatile project management solution.</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User experience, project management capabilities, customizability, and repository connectivity are paramount for users.</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Qualitative data provides valuable insights into technology acceptance within organizations.</a:t>
            </a:r>
            <a:endParaRPr sz="1600">
              <a:latin typeface="Nunito"/>
              <a:ea typeface="Nunito"/>
              <a:cs typeface="Nunito"/>
              <a:sym typeface="Nunito"/>
            </a:endParaRPr>
          </a:p>
        </p:txBody>
      </p:sp>
      <p:sp>
        <p:nvSpPr>
          <p:cNvPr id="337" name="Google Shape;337;p35"/>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sp>
        <p:nvSpPr>
          <p:cNvPr id="338" name="Google Shape;338;p35"/>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339" name="Google Shape;339;p35"/>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i="0" lang="en" sz="3300" u="none" cap="none" strike="noStrike">
                <a:solidFill>
                  <a:srgbClr val="000000"/>
                </a:solidFill>
                <a:latin typeface="Fredoka"/>
                <a:ea typeface="Fredoka"/>
                <a:cs typeface="Fredoka"/>
                <a:sym typeface="Fredoka"/>
              </a:rPr>
              <a:t>C</a:t>
            </a:r>
            <a:r>
              <a:rPr b="1" lang="en" sz="3300">
                <a:latin typeface="Fredoka"/>
                <a:ea typeface="Fredoka"/>
                <a:cs typeface="Fredoka"/>
                <a:sym typeface="Fredoka"/>
              </a:rPr>
              <a:t>onclusion</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36"/>
          <p:cNvGrpSpPr/>
          <p:nvPr/>
        </p:nvGrpSpPr>
        <p:grpSpPr>
          <a:xfrm>
            <a:off x="-554831" y="0"/>
            <a:ext cx="10253663" cy="5143500"/>
            <a:chOff x="0" y="0"/>
            <a:chExt cx="27343100" cy="13716000"/>
          </a:xfrm>
        </p:grpSpPr>
        <p:sp>
          <p:nvSpPr>
            <p:cNvPr id="345" name="Google Shape;345;p36"/>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46" name="Google Shape;346;p36"/>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347" name="Google Shape;347;p36"/>
          <p:cNvGrpSpPr/>
          <p:nvPr/>
        </p:nvGrpSpPr>
        <p:grpSpPr>
          <a:xfrm>
            <a:off x="514350" y="680649"/>
            <a:ext cx="8115140" cy="3361067"/>
            <a:chOff x="0" y="-38100"/>
            <a:chExt cx="4274726" cy="1757053"/>
          </a:xfrm>
        </p:grpSpPr>
        <p:sp>
          <p:nvSpPr>
            <p:cNvPr id="348" name="Google Shape;348;p36"/>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349" name="Google Shape;349;p36"/>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50" name="Google Shape;350;p36"/>
          <p:cNvGrpSpPr/>
          <p:nvPr/>
        </p:nvGrpSpPr>
        <p:grpSpPr>
          <a:xfrm>
            <a:off x="2569506" y="271323"/>
            <a:ext cx="4004908" cy="1615159"/>
            <a:chOff x="0" y="-38100"/>
            <a:chExt cx="2109623" cy="850800"/>
          </a:xfrm>
        </p:grpSpPr>
        <p:sp>
          <p:nvSpPr>
            <p:cNvPr id="351" name="Google Shape;351;p36"/>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352" name="Google Shape;352;p36"/>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53" name="Google Shape;353;p36"/>
          <p:cNvGrpSpPr/>
          <p:nvPr/>
        </p:nvGrpSpPr>
        <p:grpSpPr>
          <a:xfrm>
            <a:off x="-288306" y="4328221"/>
            <a:ext cx="9986939" cy="1615159"/>
            <a:chOff x="0" y="-38100"/>
            <a:chExt cx="5260714" cy="850800"/>
          </a:xfrm>
        </p:grpSpPr>
        <p:sp>
          <p:nvSpPr>
            <p:cNvPr id="354" name="Google Shape;354;p36"/>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355" name="Google Shape;355;p36"/>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6" name="Google Shape;356;p36"/>
          <p:cNvSpPr txBox="1"/>
          <p:nvPr/>
        </p:nvSpPr>
        <p:spPr>
          <a:xfrm>
            <a:off x="1123021" y="1602878"/>
            <a:ext cx="6897900" cy="19704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Paper</a:t>
            </a:r>
            <a:r>
              <a:rPr lang="en" sz="1600">
                <a:latin typeface="Nunito"/>
                <a:ea typeface="Nunito"/>
                <a:cs typeface="Nunito"/>
                <a:sym typeface="Nunito"/>
              </a:rPr>
              <a:t> </a:t>
            </a:r>
            <a:r>
              <a:rPr b="1" lang="en" sz="1600">
                <a:latin typeface="Nunito"/>
                <a:ea typeface="Nunito"/>
                <a:cs typeface="Nunito"/>
                <a:sym typeface="Nunito"/>
              </a:rPr>
              <a:t>:</a:t>
            </a:r>
            <a:r>
              <a:rPr lang="en" sz="1600">
                <a:latin typeface="Nunito"/>
                <a:ea typeface="Nunito"/>
                <a:cs typeface="Nunito"/>
                <a:sym typeface="Nunito"/>
              </a:rPr>
              <a:t> </a:t>
            </a:r>
            <a:r>
              <a:rPr lang="en" sz="1600" u="sng">
                <a:solidFill>
                  <a:schemeClr val="hlink"/>
                </a:solidFill>
                <a:latin typeface="Nunito"/>
                <a:ea typeface="Nunito"/>
                <a:cs typeface="Nunito"/>
                <a:sym typeface="Nunito"/>
                <a:hlinkClick r:id="rId4"/>
              </a:rPr>
              <a:t>Paper link</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Title</a:t>
            </a:r>
            <a:r>
              <a:rPr lang="en" sz="1600">
                <a:latin typeface="Nunito"/>
                <a:ea typeface="Nunito"/>
                <a:cs typeface="Nunito"/>
                <a:sym typeface="Nunito"/>
              </a:rPr>
              <a:t> </a:t>
            </a:r>
            <a:r>
              <a:rPr b="1" lang="en" sz="1600">
                <a:latin typeface="Nunito"/>
                <a:ea typeface="Nunito"/>
                <a:cs typeface="Nunito"/>
                <a:sym typeface="Nunito"/>
              </a:rPr>
              <a:t>: </a:t>
            </a:r>
            <a:r>
              <a:rPr lang="en" sz="1600">
                <a:latin typeface="Nunito"/>
                <a:ea typeface="Nunito"/>
                <a:cs typeface="Nunito"/>
                <a:sym typeface="Nunito"/>
              </a:rPr>
              <a:t>Qualitative Technology Acceptance Evaluation of JIRA in Software Development Using Machine Learning</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Subtitle: </a:t>
            </a:r>
            <a:r>
              <a:rPr lang="en" sz="1600">
                <a:latin typeface="Nunito"/>
                <a:ea typeface="Nunito"/>
                <a:cs typeface="Nunito"/>
                <a:sym typeface="Nunito"/>
              </a:rPr>
              <a:t>A Study by Ken Gorro, Kim Gorro, Anthony Ilano, Archival Sebial, Elmo Ranolo, Edita Vale</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Date :</a:t>
            </a:r>
            <a:r>
              <a:rPr lang="en" sz="1600">
                <a:latin typeface="Nunito"/>
                <a:ea typeface="Nunito"/>
                <a:cs typeface="Nunito"/>
                <a:sym typeface="Nunito"/>
              </a:rPr>
              <a:t> September 2019</a:t>
            </a:r>
            <a:endParaRPr sz="1600">
              <a:latin typeface="Nunito"/>
              <a:ea typeface="Nunito"/>
              <a:cs typeface="Nunito"/>
              <a:sym typeface="Nunito"/>
            </a:endParaRPr>
          </a:p>
        </p:txBody>
      </p:sp>
      <p:sp>
        <p:nvSpPr>
          <p:cNvPr id="357" name="Google Shape;357;p36"/>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5">
              <a:alphaModFix/>
            </a:blip>
            <a:stretch>
              <a:fillRect b="0" l="0" r="0" t="0"/>
            </a:stretch>
          </a:blipFill>
          <a:ln>
            <a:noFill/>
          </a:ln>
        </p:spPr>
      </p:sp>
      <p:sp>
        <p:nvSpPr>
          <p:cNvPr id="358" name="Google Shape;358;p36"/>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6">
              <a:alphaModFix/>
            </a:blip>
            <a:stretch>
              <a:fillRect b="0" l="0" r="0" t="0"/>
            </a:stretch>
          </a:blipFill>
          <a:ln>
            <a:noFill/>
          </a:ln>
        </p:spPr>
      </p:sp>
      <p:sp>
        <p:nvSpPr>
          <p:cNvPr id="359" name="Google Shape;359;p36"/>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References</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grpSp>
        <p:nvGrpSpPr>
          <p:cNvPr id="364" name="Google Shape;364;p37"/>
          <p:cNvGrpSpPr/>
          <p:nvPr/>
        </p:nvGrpSpPr>
        <p:grpSpPr>
          <a:xfrm>
            <a:off x="-554831" y="0"/>
            <a:ext cx="10253663" cy="5143500"/>
            <a:chOff x="0" y="0"/>
            <a:chExt cx="27343100" cy="13716000"/>
          </a:xfrm>
        </p:grpSpPr>
        <p:sp>
          <p:nvSpPr>
            <p:cNvPr id="365" name="Google Shape;365;p37"/>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66" name="Google Shape;366;p37"/>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367" name="Google Shape;367;p37"/>
          <p:cNvGrpSpPr/>
          <p:nvPr/>
        </p:nvGrpSpPr>
        <p:grpSpPr>
          <a:xfrm>
            <a:off x="-288306" y="4104296"/>
            <a:ext cx="9987137" cy="1615379"/>
            <a:chOff x="0" y="-38100"/>
            <a:chExt cx="5260714" cy="850900"/>
          </a:xfrm>
        </p:grpSpPr>
        <p:sp>
          <p:nvSpPr>
            <p:cNvPr id="368" name="Google Shape;368;p37"/>
            <p:cNvSpPr/>
            <p:nvPr/>
          </p:nvSpPr>
          <p:spPr>
            <a:xfrm>
              <a:off x="0" y="0"/>
              <a:ext cx="5260714" cy="374250"/>
            </a:xfrm>
            <a:custGeom>
              <a:rect b="b" l="l" r="r" t="t"/>
              <a:pathLst>
                <a:path extrusionOk="0" h="374250" w="5260714">
                  <a:moveTo>
                    <a:pt x="0" y="0"/>
                  </a:moveTo>
                  <a:lnTo>
                    <a:pt x="5260714" y="0"/>
                  </a:lnTo>
                  <a:lnTo>
                    <a:pt x="5260714" y="374250"/>
                  </a:lnTo>
                  <a:lnTo>
                    <a:pt x="0" y="374250"/>
                  </a:lnTo>
                  <a:close/>
                </a:path>
              </a:pathLst>
            </a:custGeom>
            <a:solidFill>
              <a:srgbClr val="F1F2F2"/>
            </a:solidFill>
            <a:ln>
              <a:noFill/>
            </a:ln>
          </p:spPr>
        </p:sp>
        <p:sp>
          <p:nvSpPr>
            <p:cNvPr id="369" name="Google Shape;369;p37"/>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0" name="Google Shape;370;p37"/>
          <p:cNvSpPr/>
          <p:nvPr/>
        </p:nvSpPr>
        <p:spPr>
          <a:xfrm>
            <a:off x="6038125" y="831303"/>
            <a:ext cx="1471138" cy="1471138"/>
          </a:xfrm>
          <a:custGeom>
            <a:rect b="b" l="l" r="r" t="t"/>
            <a:pathLst>
              <a:path extrusionOk="0" h="2942276" w="2942276">
                <a:moveTo>
                  <a:pt x="0" y="0"/>
                </a:moveTo>
                <a:lnTo>
                  <a:pt x="2942276" y="0"/>
                </a:lnTo>
                <a:lnTo>
                  <a:pt x="2942276" y="2942276"/>
                </a:lnTo>
                <a:lnTo>
                  <a:pt x="0" y="2942276"/>
                </a:lnTo>
                <a:lnTo>
                  <a:pt x="0" y="0"/>
                </a:lnTo>
                <a:close/>
              </a:path>
            </a:pathLst>
          </a:custGeom>
          <a:blipFill rotWithShape="1">
            <a:blip r:embed="rId4">
              <a:alphaModFix/>
            </a:blip>
            <a:stretch>
              <a:fillRect b="0" l="0" r="0" t="0"/>
            </a:stretch>
          </a:blipFill>
          <a:ln>
            <a:noFill/>
          </a:ln>
        </p:spPr>
      </p:sp>
      <p:sp>
        <p:nvSpPr>
          <p:cNvPr id="371" name="Google Shape;371;p37"/>
          <p:cNvSpPr/>
          <p:nvPr/>
        </p:nvSpPr>
        <p:spPr>
          <a:xfrm flipH="1">
            <a:off x="1060022" y="3005301"/>
            <a:ext cx="1697602" cy="524713"/>
          </a:xfrm>
          <a:custGeom>
            <a:rect b="b" l="l" r="r" t="t"/>
            <a:pathLst>
              <a:path extrusionOk="0" h="1049427" w="3395204">
                <a:moveTo>
                  <a:pt x="3395205" y="0"/>
                </a:moveTo>
                <a:lnTo>
                  <a:pt x="0" y="0"/>
                </a:lnTo>
                <a:lnTo>
                  <a:pt x="0" y="1049427"/>
                </a:lnTo>
                <a:lnTo>
                  <a:pt x="3395205" y="1049427"/>
                </a:lnTo>
                <a:lnTo>
                  <a:pt x="3395205" y="0"/>
                </a:lnTo>
                <a:close/>
              </a:path>
            </a:pathLst>
          </a:custGeom>
          <a:blipFill rotWithShape="1">
            <a:blip r:embed="rId5">
              <a:alphaModFix/>
            </a:blip>
            <a:stretch>
              <a:fillRect b="0" l="0" r="0" t="0"/>
            </a:stretch>
          </a:blipFill>
          <a:ln>
            <a:noFill/>
          </a:ln>
        </p:spPr>
      </p:sp>
      <p:sp>
        <p:nvSpPr>
          <p:cNvPr id="372" name="Google Shape;372;p37"/>
          <p:cNvSpPr txBox="1"/>
          <p:nvPr/>
        </p:nvSpPr>
        <p:spPr>
          <a:xfrm>
            <a:off x="1634737" y="1462097"/>
            <a:ext cx="5874527" cy="896592"/>
          </a:xfrm>
          <a:prstGeom prst="rect">
            <a:avLst/>
          </a:prstGeom>
          <a:noFill/>
          <a:ln>
            <a:noFill/>
          </a:ln>
        </p:spPr>
        <p:txBody>
          <a:bodyPr anchorCtr="0" anchor="t" bIns="0" lIns="0" spcFirstLastPara="1" rIns="0" wrap="square" tIns="0">
            <a:spAutoFit/>
          </a:bodyPr>
          <a:lstStyle/>
          <a:p>
            <a:pPr indent="0" lvl="0" marL="0" marR="0" rtl="0" algn="ctr">
              <a:lnSpc>
                <a:spcPct val="139998"/>
              </a:lnSpc>
              <a:spcBef>
                <a:spcPts val="0"/>
              </a:spcBef>
              <a:spcAft>
                <a:spcPts val="0"/>
              </a:spcAft>
              <a:buNone/>
            </a:pPr>
            <a:r>
              <a:rPr b="1" i="0" lang="en" sz="5200" u="none" cap="none" strike="noStrike">
                <a:solidFill>
                  <a:srgbClr val="000000"/>
                </a:solidFill>
                <a:latin typeface="Fredoka"/>
                <a:ea typeface="Fredoka"/>
                <a:cs typeface="Fredoka"/>
                <a:sym typeface="Fredoka"/>
              </a:rPr>
              <a:t>THANK YOU</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26"/>
          <p:cNvGrpSpPr/>
          <p:nvPr/>
        </p:nvGrpSpPr>
        <p:grpSpPr>
          <a:xfrm>
            <a:off x="-554831" y="0"/>
            <a:ext cx="10253663" cy="5143500"/>
            <a:chOff x="0" y="0"/>
            <a:chExt cx="27343100" cy="13716000"/>
          </a:xfrm>
        </p:grpSpPr>
        <p:sp>
          <p:nvSpPr>
            <p:cNvPr id="145" name="Google Shape;145;p26"/>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146" name="Google Shape;146;p26"/>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147" name="Google Shape;147;p26"/>
          <p:cNvGrpSpPr/>
          <p:nvPr/>
        </p:nvGrpSpPr>
        <p:grpSpPr>
          <a:xfrm>
            <a:off x="514350" y="680651"/>
            <a:ext cx="8115140" cy="3464733"/>
            <a:chOff x="0" y="-38100"/>
            <a:chExt cx="4274726" cy="1757053"/>
          </a:xfrm>
        </p:grpSpPr>
        <p:sp>
          <p:nvSpPr>
            <p:cNvPr id="148" name="Google Shape;148;p26"/>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149" name="Google Shape;149;p26"/>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0" name="Google Shape;150;p26"/>
          <p:cNvGrpSpPr/>
          <p:nvPr/>
        </p:nvGrpSpPr>
        <p:grpSpPr>
          <a:xfrm>
            <a:off x="2569506" y="271323"/>
            <a:ext cx="4004908" cy="1615159"/>
            <a:chOff x="0" y="-38100"/>
            <a:chExt cx="2109623" cy="850800"/>
          </a:xfrm>
        </p:grpSpPr>
        <p:sp>
          <p:nvSpPr>
            <p:cNvPr id="151" name="Google Shape;151;p26"/>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152" name="Google Shape;152;p26"/>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3" name="Google Shape;153;p26"/>
          <p:cNvSpPr txBox="1"/>
          <p:nvPr/>
        </p:nvSpPr>
        <p:spPr>
          <a:xfrm>
            <a:off x="1123021" y="1602878"/>
            <a:ext cx="6897900" cy="23151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Software testing is a systematic process of evaluating and verifying that a software application or system meets specified requirements and functions correctly.</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This research paper evaluates an existing bug tracking tool in qualitative approach.  </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This study uses qualitative approach in understanding the acceptability of a technology within organization.</a:t>
            </a:r>
            <a:endParaRPr sz="1600">
              <a:latin typeface="Nunito"/>
              <a:ea typeface="Nunito"/>
              <a:cs typeface="Nunito"/>
              <a:sym typeface="Nunito"/>
            </a:endParaRPr>
          </a:p>
        </p:txBody>
      </p:sp>
      <p:sp>
        <p:nvSpPr>
          <p:cNvPr id="154" name="Google Shape;154;p26"/>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grpSp>
        <p:nvGrpSpPr>
          <p:cNvPr id="155" name="Google Shape;155;p26"/>
          <p:cNvGrpSpPr/>
          <p:nvPr/>
        </p:nvGrpSpPr>
        <p:grpSpPr>
          <a:xfrm>
            <a:off x="-288306" y="4328221"/>
            <a:ext cx="9986939" cy="1615159"/>
            <a:chOff x="0" y="-38100"/>
            <a:chExt cx="5260714" cy="850800"/>
          </a:xfrm>
        </p:grpSpPr>
        <p:sp>
          <p:nvSpPr>
            <p:cNvPr id="156" name="Google Shape;156;p26"/>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157" name="Google Shape;157;p26"/>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8" name="Google Shape;158;p26"/>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159" name="Google Shape;159;p26"/>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Abstract</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pSp>
        <p:nvGrpSpPr>
          <p:cNvPr id="164" name="Google Shape;164;p27"/>
          <p:cNvGrpSpPr/>
          <p:nvPr/>
        </p:nvGrpSpPr>
        <p:grpSpPr>
          <a:xfrm>
            <a:off x="-554831" y="0"/>
            <a:ext cx="10253663" cy="5143500"/>
            <a:chOff x="0" y="0"/>
            <a:chExt cx="27343100" cy="13716000"/>
          </a:xfrm>
        </p:grpSpPr>
        <p:sp>
          <p:nvSpPr>
            <p:cNvPr id="165" name="Google Shape;165;p27"/>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166" name="Google Shape;166;p27"/>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167" name="Google Shape;167;p27"/>
          <p:cNvGrpSpPr/>
          <p:nvPr/>
        </p:nvGrpSpPr>
        <p:grpSpPr>
          <a:xfrm>
            <a:off x="514350" y="680650"/>
            <a:ext cx="8115140" cy="3494427"/>
            <a:chOff x="0" y="-38100"/>
            <a:chExt cx="4274726" cy="1757053"/>
          </a:xfrm>
        </p:grpSpPr>
        <p:sp>
          <p:nvSpPr>
            <p:cNvPr id="168" name="Google Shape;168;p27"/>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169" name="Google Shape;169;p27"/>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0" name="Google Shape;170;p27"/>
          <p:cNvGrpSpPr/>
          <p:nvPr/>
        </p:nvGrpSpPr>
        <p:grpSpPr>
          <a:xfrm>
            <a:off x="2569506" y="271322"/>
            <a:ext cx="4004988" cy="1615381"/>
            <a:chOff x="0" y="-38100"/>
            <a:chExt cx="2109623" cy="850900"/>
          </a:xfrm>
        </p:grpSpPr>
        <p:sp>
          <p:nvSpPr>
            <p:cNvPr id="171" name="Google Shape;171;p27"/>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172" name="Google Shape;172;p27"/>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3" name="Google Shape;173;p27"/>
          <p:cNvGrpSpPr/>
          <p:nvPr/>
        </p:nvGrpSpPr>
        <p:grpSpPr>
          <a:xfrm>
            <a:off x="-288306" y="4328220"/>
            <a:ext cx="9987137" cy="1615379"/>
            <a:chOff x="0" y="-38100"/>
            <a:chExt cx="5260714" cy="850900"/>
          </a:xfrm>
        </p:grpSpPr>
        <p:sp>
          <p:nvSpPr>
            <p:cNvPr id="174" name="Google Shape;174;p27"/>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175" name="Google Shape;175;p27"/>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6" name="Google Shape;176;p27"/>
          <p:cNvSpPr txBox="1"/>
          <p:nvPr/>
        </p:nvSpPr>
        <p:spPr>
          <a:xfrm>
            <a:off x="2271860" y="452438"/>
            <a:ext cx="4600279" cy="56289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i="0" lang="en" sz="3300" u="none" cap="none" strike="noStrike">
                <a:solidFill>
                  <a:srgbClr val="000000"/>
                </a:solidFill>
                <a:latin typeface="Fredoka"/>
                <a:ea typeface="Fredoka"/>
                <a:cs typeface="Fredoka"/>
                <a:sym typeface="Fredoka"/>
              </a:rPr>
              <a:t>INTRODUCTION </a:t>
            </a:r>
            <a:endParaRPr sz="700"/>
          </a:p>
        </p:txBody>
      </p:sp>
      <p:sp>
        <p:nvSpPr>
          <p:cNvPr id="177" name="Google Shape;177;p27"/>
          <p:cNvSpPr txBox="1"/>
          <p:nvPr/>
        </p:nvSpPr>
        <p:spPr>
          <a:xfrm>
            <a:off x="1123025" y="1329100"/>
            <a:ext cx="6897900" cy="26601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Software development relies on rigorous testing to ensure product</a:t>
            </a:r>
            <a:r>
              <a:rPr lang="en" sz="1600">
                <a:latin typeface="Nunito"/>
                <a:ea typeface="Nunito"/>
                <a:cs typeface="Nunito"/>
                <a:sym typeface="Nunito"/>
              </a:rPr>
              <a:t> </a:t>
            </a:r>
            <a:r>
              <a:rPr lang="en" sz="1600">
                <a:latin typeface="Nunito"/>
                <a:ea typeface="Nunito"/>
                <a:cs typeface="Nunito"/>
                <a:sym typeface="Nunito"/>
              </a:rPr>
              <a:t>quality.</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Effective bug tracking tools are essential for identifying and managing software issues.</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JIRA, developed by Atlassian, is a prominent bug tracking tool in the software development industry.</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This study combines qualitative analysis with machine learning techniques to assess the acceptance of JIRA in software development.</a:t>
            </a:r>
            <a:endParaRPr sz="1600">
              <a:latin typeface="Nunito"/>
              <a:ea typeface="Nunito"/>
              <a:cs typeface="Nunito"/>
              <a:sym typeface="Nunito"/>
            </a:endParaRPr>
          </a:p>
        </p:txBody>
      </p:sp>
      <p:sp>
        <p:nvSpPr>
          <p:cNvPr id="178" name="Google Shape;178;p27"/>
          <p:cNvSpPr/>
          <p:nvPr/>
        </p:nvSpPr>
        <p:spPr>
          <a:xfrm>
            <a:off x="-554831" y="-455810"/>
            <a:ext cx="1471138" cy="1471138"/>
          </a:xfrm>
          <a:custGeom>
            <a:rect b="b" l="l" r="r" t="t"/>
            <a:pathLst>
              <a:path extrusionOk="0" h="2942276" w="2942276">
                <a:moveTo>
                  <a:pt x="0" y="0"/>
                </a:moveTo>
                <a:lnTo>
                  <a:pt x="2942276" y="0"/>
                </a:lnTo>
                <a:lnTo>
                  <a:pt x="2942276" y="2942276"/>
                </a:lnTo>
                <a:lnTo>
                  <a:pt x="0" y="2942276"/>
                </a:lnTo>
                <a:lnTo>
                  <a:pt x="0" y="0"/>
                </a:lnTo>
                <a:close/>
              </a:path>
            </a:pathLst>
          </a:custGeom>
          <a:blipFill rotWithShape="1">
            <a:blip r:embed="rId4">
              <a:alphaModFix/>
            </a:blip>
            <a:stretch>
              <a:fillRect b="0" l="0" r="0" t="0"/>
            </a:stretch>
          </a:blipFill>
          <a:ln>
            <a:noFill/>
          </a:ln>
        </p:spPr>
      </p:sp>
      <p:sp>
        <p:nvSpPr>
          <p:cNvPr id="179" name="Google Shape;179;p27"/>
          <p:cNvSpPr/>
          <p:nvPr/>
        </p:nvSpPr>
        <p:spPr>
          <a:xfrm>
            <a:off x="8295199" y="3491583"/>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28"/>
          <p:cNvGrpSpPr/>
          <p:nvPr/>
        </p:nvGrpSpPr>
        <p:grpSpPr>
          <a:xfrm>
            <a:off x="-554831" y="0"/>
            <a:ext cx="10253663" cy="5143500"/>
            <a:chOff x="0" y="0"/>
            <a:chExt cx="27343100" cy="13716000"/>
          </a:xfrm>
        </p:grpSpPr>
        <p:sp>
          <p:nvSpPr>
            <p:cNvPr id="185" name="Google Shape;185;p28"/>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186" name="Google Shape;186;p28"/>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187" name="Google Shape;187;p28"/>
          <p:cNvGrpSpPr/>
          <p:nvPr/>
        </p:nvGrpSpPr>
        <p:grpSpPr>
          <a:xfrm>
            <a:off x="514350" y="680651"/>
            <a:ext cx="8115140" cy="3464733"/>
            <a:chOff x="0" y="-38100"/>
            <a:chExt cx="4274726" cy="1757053"/>
          </a:xfrm>
        </p:grpSpPr>
        <p:sp>
          <p:nvSpPr>
            <p:cNvPr id="188" name="Google Shape;188;p28"/>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189" name="Google Shape;189;p28"/>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0" name="Google Shape;190;p28"/>
          <p:cNvGrpSpPr/>
          <p:nvPr/>
        </p:nvGrpSpPr>
        <p:grpSpPr>
          <a:xfrm>
            <a:off x="2569506" y="271322"/>
            <a:ext cx="4004988" cy="1615381"/>
            <a:chOff x="0" y="-38100"/>
            <a:chExt cx="2109623" cy="850900"/>
          </a:xfrm>
        </p:grpSpPr>
        <p:sp>
          <p:nvSpPr>
            <p:cNvPr id="191" name="Google Shape;191;p28"/>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192" name="Google Shape;192;p28"/>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3" name="Google Shape;193;p28"/>
          <p:cNvGrpSpPr/>
          <p:nvPr/>
        </p:nvGrpSpPr>
        <p:grpSpPr>
          <a:xfrm>
            <a:off x="-288306" y="4328220"/>
            <a:ext cx="9987137" cy="1615379"/>
            <a:chOff x="0" y="-38100"/>
            <a:chExt cx="5260714" cy="850900"/>
          </a:xfrm>
        </p:grpSpPr>
        <p:sp>
          <p:nvSpPr>
            <p:cNvPr id="194" name="Google Shape;194;p28"/>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195" name="Google Shape;195;p28"/>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6" name="Google Shape;196;p28"/>
          <p:cNvSpPr txBox="1"/>
          <p:nvPr/>
        </p:nvSpPr>
        <p:spPr>
          <a:xfrm>
            <a:off x="1123025" y="1371775"/>
            <a:ext cx="6897900" cy="26601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Jira is a popular project management and issue tracking tool developed by Atlassian. It is widely used by software development teams and various other teams across different industries to plan, track, and manage projects, tasks, and issues</a:t>
            </a:r>
            <a:endParaRPr sz="1600">
              <a:latin typeface="Nunito"/>
              <a:ea typeface="Nunito"/>
              <a:cs typeface="Nunito"/>
              <a:sym typeface="Nunito"/>
            </a:endParaRPr>
          </a:p>
          <a:p>
            <a:pPr indent="0" lvl="0" marL="457200" marR="0" rtl="0" algn="l">
              <a:lnSpc>
                <a:spcPct val="140011"/>
              </a:lnSpc>
              <a:spcBef>
                <a:spcPts val="0"/>
              </a:spcBef>
              <a:spcAft>
                <a:spcPts val="0"/>
              </a:spcAft>
              <a:buNone/>
            </a:pPr>
            <a:r>
              <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Its flexibility and extensive feature set have made it a go-to choice for organizations across various industries seeking to streamline their project management and issue tracking processes.</a:t>
            </a:r>
            <a:endParaRPr sz="1600">
              <a:latin typeface="Nunito"/>
              <a:ea typeface="Nunito"/>
              <a:cs typeface="Nunito"/>
              <a:sym typeface="Nunito"/>
            </a:endParaRPr>
          </a:p>
        </p:txBody>
      </p:sp>
      <p:sp>
        <p:nvSpPr>
          <p:cNvPr id="197" name="Google Shape;197;p28"/>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sp>
        <p:nvSpPr>
          <p:cNvPr id="198" name="Google Shape;198;p28"/>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199" name="Google Shape;199;p28"/>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JIRA</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9"/>
          <p:cNvGrpSpPr/>
          <p:nvPr/>
        </p:nvGrpSpPr>
        <p:grpSpPr>
          <a:xfrm>
            <a:off x="-554831" y="0"/>
            <a:ext cx="10253663" cy="5143500"/>
            <a:chOff x="0" y="0"/>
            <a:chExt cx="27343100" cy="13716000"/>
          </a:xfrm>
        </p:grpSpPr>
        <p:sp>
          <p:nvSpPr>
            <p:cNvPr id="205" name="Google Shape;205;p29"/>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06" name="Google Shape;206;p29"/>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07" name="Google Shape;207;p29"/>
          <p:cNvGrpSpPr/>
          <p:nvPr/>
        </p:nvGrpSpPr>
        <p:grpSpPr>
          <a:xfrm>
            <a:off x="168000" y="680650"/>
            <a:ext cx="8976070" cy="3420279"/>
            <a:chOff x="0" y="-38100"/>
            <a:chExt cx="4274726" cy="1757053"/>
          </a:xfrm>
        </p:grpSpPr>
        <p:sp>
          <p:nvSpPr>
            <p:cNvPr id="208" name="Google Shape;208;p29"/>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209" name="Google Shape;209;p29"/>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0" name="Google Shape;210;p29"/>
          <p:cNvGrpSpPr/>
          <p:nvPr/>
        </p:nvGrpSpPr>
        <p:grpSpPr>
          <a:xfrm>
            <a:off x="2569500" y="271326"/>
            <a:ext cx="4004908" cy="1235617"/>
            <a:chOff x="0" y="-38100"/>
            <a:chExt cx="2109623" cy="850800"/>
          </a:xfrm>
        </p:grpSpPr>
        <p:sp>
          <p:nvSpPr>
            <p:cNvPr id="211" name="Google Shape;211;p29"/>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212" name="Google Shape;212;p29"/>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3" name="Google Shape;213;p29"/>
          <p:cNvGrpSpPr/>
          <p:nvPr/>
        </p:nvGrpSpPr>
        <p:grpSpPr>
          <a:xfrm>
            <a:off x="-288306" y="4328221"/>
            <a:ext cx="9986939" cy="1615159"/>
            <a:chOff x="0" y="-38100"/>
            <a:chExt cx="5260714" cy="850800"/>
          </a:xfrm>
        </p:grpSpPr>
        <p:sp>
          <p:nvSpPr>
            <p:cNvPr id="214" name="Google Shape;214;p29"/>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215" name="Google Shape;215;p29"/>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6" name="Google Shape;216;p29"/>
          <p:cNvSpPr txBox="1"/>
          <p:nvPr/>
        </p:nvSpPr>
        <p:spPr>
          <a:xfrm>
            <a:off x="538550" y="1299450"/>
            <a:ext cx="8226600" cy="2703000"/>
          </a:xfrm>
          <a:prstGeom prst="rect">
            <a:avLst/>
          </a:prstGeom>
          <a:noFill/>
          <a:ln>
            <a:noFill/>
          </a:ln>
        </p:spPr>
        <p:txBody>
          <a:bodyPr anchorCtr="0" anchor="t" bIns="0" lIns="0" spcFirstLastPara="1" rIns="0" wrap="square" tIns="0">
            <a:spAutoFit/>
          </a:bodyPr>
          <a:lstStyle/>
          <a:p>
            <a:pPr indent="-336550" lvl="0" marL="457200" marR="0" rtl="0" algn="l">
              <a:lnSpc>
                <a:spcPct val="140011"/>
              </a:lnSpc>
              <a:spcBef>
                <a:spcPts val="0"/>
              </a:spcBef>
              <a:spcAft>
                <a:spcPts val="0"/>
              </a:spcAft>
              <a:buSzPts val="1700"/>
              <a:buFont typeface="Nunito"/>
              <a:buChar char="●"/>
            </a:pPr>
            <a:r>
              <a:rPr b="1" lang="en" sz="1700">
                <a:latin typeface="Nunito"/>
                <a:ea typeface="Nunito"/>
                <a:cs typeface="Nunito"/>
                <a:sym typeface="Nunito"/>
              </a:rPr>
              <a:t>Issue Tracking :</a:t>
            </a:r>
            <a:endParaRPr b="1" sz="1700">
              <a:latin typeface="Nunito"/>
              <a:ea typeface="Nunito"/>
              <a:cs typeface="Nunito"/>
              <a:sym typeface="Nunito"/>
            </a:endParaRPr>
          </a:p>
          <a:p>
            <a:pPr indent="0" lvl="0" marL="457200" marR="0" rtl="0" algn="l">
              <a:lnSpc>
                <a:spcPct val="140011"/>
              </a:lnSpc>
              <a:spcBef>
                <a:spcPts val="0"/>
              </a:spcBef>
              <a:spcAft>
                <a:spcPts val="0"/>
              </a:spcAft>
              <a:buNone/>
            </a:pPr>
            <a:r>
              <a:rPr b="1" lang="en" sz="1700">
                <a:latin typeface="Nunito"/>
                <a:ea typeface="Nunito"/>
                <a:cs typeface="Nunito"/>
                <a:sym typeface="Nunito"/>
              </a:rPr>
              <a:t> </a:t>
            </a:r>
            <a:r>
              <a:rPr lang="en" sz="1600">
                <a:latin typeface="Nunito"/>
                <a:ea typeface="Nunito"/>
                <a:cs typeface="Nunito"/>
                <a:sym typeface="Nunito"/>
              </a:rPr>
              <a:t>Tracks issues ,Issues can represent anything from software bugs and new feature requests to general tasks and project activities.</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Agile Capabilities: </a:t>
            </a:r>
            <a:endParaRPr b="1" sz="1600">
              <a:latin typeface="Nunito"/>
              <a:ea typeface="Nunito"/>
              <a:cs typeface="Nunito"/>
              <a:sym typeface="Nunito"/>
            </a:endParaRPr>
          </a:p>
          <a:p>
            <a:pPr indent="0" lvl="0" marL="457200" marR="0" rtl="0" algn="l">
              <a:lnSpc>
                <a:spcPct val="140011"/>
              </a:lnSpc>
              <a:spcBef>
                <a:spcPts val="0"/>
              </a:spcBef>
              <a:spcAft>
                <a:spcPts val="0"/>
              </a:spcAft>
              <a:buNone/>
            </a:pPr>
            <a:r>
              <a:rPr lang="en" sz="1600">
                <a:latin typeface="Nunito"/>
                <a:ea typeface="Nunito"/>
                <a:cs typeface="Nunito"/>
                <a:sym typeface="Nunito"/>
              </a:rPr>
              <a:t>Jira supports Agile project management methodologies, including Scrum and Kanban.</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Custom Workflows:</a:t>
            </a:r>
            <a:endParaRPr b="1" sz="1600">
              <a:latin typeface="Nunito"/>
              <a:ea typeface="Nunito"/>
              <a:cs typeface="Nunito"/>
              <a:sym typeface="Nunito"/>
            </a:endParaRPr>
          </a:p>
          <a:p>
            <a:pPr indent="0" lvl="0" marL="457200" marR="0" rtl="0" algn="l">
              <a:lnSpc>
                <a:spcPct val="140011"/>
              </a:lnSpc>
              <a:spcBef>
                <a:spcPts val="0"/>
              </a:spcBef>
              <a:spcAft>
                <a:spcPts val="0"/>
              </a:spcAft>
              <a:buNone/>
            </a:pPr>
            <a:r>
              <a:rPr lang="en" sz="1600">
                <a:latin typeface="Nunito"/>
                <a:ea typeface="Nunito"/>
                <a:cs typeface="Nunito"/>
                <a:sym typeface="Nunito"/>
              </a:rPr>
              <a:t>Teams can design workflows tailored to their specific processes and requirements.</a:t>
            </a:r>
            <a:endParaRPr sz="1600">
              <a:latin typeface="Nunito"/>
              <a:ea typeface="Nunito"/>
              <a:cs typeface="Nunito"/>
              <a:sym typeface="Nunito"/>
            </a:endParaRPr>
          </a:p>
        </p:txBody>
      </p:sp>
      <p:sp>
        <p:nvSpPr>
          <p:cNvPr id="217" name="Google Shape;217;p29"/>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sp>
        <p:nvSpPr>
          <p:cNvPr id="218" name="Google Shape;218;p29"/>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219" name="Google Shape;219;p29"/>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Features</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30"/>
          <p:cNvGrpSpPr/>
          <p:nvPr/>
        </p:nvGrpSpPr>
        <p:grpSpPr>
          <a:xfrm>
            <a:off x="-554831" y="0"/>
            <a:ext cx="10253663" cy="5143500"/>
            <a:chOff x="0" y="0"/>
            <a:chExt cx="27343100" cy="13716000"/>
          </a:xfrm>
        </p:grpSpPr>
        <p:sp>
          <p:nvSpPr>
            <p:cNvPr id="225" name="Google Shape;225;p30"/>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26" name="Google Shape;226;p30"/>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27" name="Google Shape;227;p30"/>
          <p:cNvGrpSpPr/>
          <p:nvPr/>
        </p:nvGrpSpPr>
        <p:grpSpPr>
          <a:xfrm>
            <a:off x="375500" y="680650"/>
            <a:ext cx="8629817" cy="3335589"/>
            <a:chOff x="0" y="-38100"/>
            <a:chExt cx="4274726" cy="1757053"/>
          </a:xfrm>
        </p:grpSpPr>
        <p:sp>
          <p:nvSpPr>
            <p:cNvPr id="228" name="Google Shape;228;p30"/>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229" name="Google Shape;229;p30"/>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0" name="Google Shape;230;p30"/>
          <p:cNvGrpSpPr/>
          <p:nvPr/>
        </p:nvGrpSpPr>
        <p:grpSpPr>
          <a:xfrm>
            <a:off x="2569506" y="271323"/>
            <a:ext cx="4004908" cy="1615159"/>
            <a:chOff x="0" y="-38100"/>
            <a:chExt cx="2109623" cy="850800"/>
          </a:xfrm>
        </p:grpSpPr>
        <p:sp>
          <p:nvSpPr>
            <p:cNvPr id="231" name="Google Shape;231;p30"/>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232" name="Google Shape;232;p30"/>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3" name="Google Shape;233;p30"/>
          <p:cNvGrpSpPr/>
          <p:nvPr/>
        </p:nvGrpSpPr>
        <p:grpSpPr>
          <a:xfrm>
            <a:off x="-288306" y="4328221"/>
            <a:ext cx="9986939" cy="1615159"/>
            <a:chOff x="0" y="-38100"/>
            <a:chExt cx="5260714" cy="850800"/>
          </a:xfrm>
        </p:grpSpPr>
        <p:sp>
          <p:nvSpPr>
            <p:cNvPr id="234" name="Google Shape;234;p30"/>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235" name="Google Shape;235;p30"/>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6" name="Google Shape;236;p30"/>
          <p:cNvSpPr txBox="1"/>
          <p:nvPr/>
        </p:nvSpPr>
        <p:spPr>
          <a:xfrm>
            <a:off x="657150" y="1602875"/>
            <a:ext cx="7870800" cy="19704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Char char="●"/>
            </a:pPr>
            <a:r>
              <a:rPr b="1" lang="en" sz="1600">
                <a:latin typeface="Nunito"/>
                <a:ea typeface="Nunito"/>
                <a:cs typeface="Nunito"/>
                <a:sym typeface="Nunito"/>
              </a:rPr>
              <a:t>Building corpus: </a:t>
            </a:r>
            <a:r>
              <a:rPr lang="en" sz="1600">
                <a:latin typeface="Nunito"/>
                <a:ea typeface="Nunito"/>
                <a:cs typeface="Nunito"/>
                <a:sym typeface="Nunito"/>
              </a:rPr>
              <a:t>Compiled responses from 1000 software engineers, treating each response as a document in corpus.</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Data cleaning: </a:t>
            </a:r>
            <a:r>
              <a:rPr lang="en" sz="1600">
                <a:latin typeface="Nunito"/>
                <a:ea typeface="Nunito"/>
                <a:cs typeface="Nunito"/>
                <a:sym typeface="Nunito"/>
              </a:rPr>
              <a:t>Conducted data cleaning to remove symbols, special characters, and words with fewer than 4 characters, ensuring data quality.</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Bi-term topic modeling: </a:t>
            </a:r>
            <a:r>
              <a:rPr lang="en" sz="1600">
                <a:latin typeface="Nunito"/>
                <a:ea typeface="Nunito"/>
                <a:cs typeface="Nunito"/>
                <a:sym typeface="Nunito"/>
              </a:rPr>
              <a:t>Employed Bi-term Topic Modeling (BTM) to uncover recurring themes in the responses.</a:t>
            </a:r>
            <a:endParaRPr sz="1600">
              <a:latin typeface="Nunito"/>
              <a:ea typeface="Nunito"/>
              <a:cs typeface="Nunito"/>
              <a:sym typeface="Nunito"/>
            </a:endParaRPr>
          </a:p>
        </p:txBody>
      </p:sp>
      <p:sp>
        <p:nvSpPr>
          <p:cNvPr id="237" name="Google Shape;237;p30"/>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sp>
        <p:nvSpPr>
          <p:cNvPr id="238" name="Google Shape;238;p30"/>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239" name="Google Shape;239;p30"/>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Methodology</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31"/>
          <p:cNvGrpSpPr/>
          <p:nvPr/>
        </p:nvGrpSpPr>
        <p:grpSpPr>
          <a:xfrm>
            <a:off x="-554831" y="0"/>
            <a:ext cx="10253663" cy="5143500"/>
            <a:chOff x="0" y="0"/>
            <a:chExt cx="27343100" cy="13716000"/>
          </a:xfrm>
        </p:grpSpPr>
        <p:sp>
          <p:nvSpPr>
            <p:cNvPr id="245" name="Google Shape;245;p31"/>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46" name="Google Shape;246;p31"/>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47" name="Google Shape;247;p31"/>
          <p:cNvGrpSpPr/>
          <p:nvPr/>
        </p:nvGrpSpPr>
        <p:grpSpPr>
          <a:xfrm>
            <a:off x="731250" y="680650"/>
            <a:ext cx="7559425" cy="3335589"/>
            <a:chOff x="0" y="-38100"/>
            <a:chExt cx="4274726" cy="1757053"/>
          </a:xfrm>
        </p:grpSpPr>
        <p:sp>
          <p:nvSpPr>
            <p:cNvPr id="248" name="Google Shape;248;p31"/>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249" name="Google Shape;249;p31"/>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50" name="Google Shape;250;p31"/>
          <p:cNvGrpSpPr/>
          <p:nvPr/>
        </p:nvGrpSpPr>
        <p:grpSpPr>
          <a:xfrm>
            <a:off x="2569506" y="271323"/>
            <a:ext cx="4004908" cy="1615159"/>
            <a:chOff x="0" y="-38100"/>
            <a:chExt cx="2109623" cy="850800"/>
          </a:xfrm>
        </p:grpSpPr>
        <p:sp>
          <p:nvSpPr>
            <p:cNvPr id="251" name="Google Shape;251;p31"/>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252" name="Google Shape;252;p31"/>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53" name="Google Shape;253;p31"/>
          <p:cNvGrpSpPr/>
          <p:nvPr/>
        </p:nvGrpSpPr>
        <p:grpSpPr>
          <a:xfrm>
            <a:off x="-288306" y="4328221"/>
            <a:ext cx="9986939" cy="1615159"/>
            <a:chOff x="0" y="-38100"/>
            <a:chExt cx="5260714" cy="850800"/>
          </a:xfrm>
        </p:grpSpPr>
        <p:sp>
          <p:nvSpPr>
            <p:cNvPr id="254" name="Google Shape;254;p31"/>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255" name="Google Shape;255;p31"/>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56" name="Google Shape;256;p31"/>
          <p:cNvSpPr txBox="1"/>
          <p:nvPr/>
        </p:nvSpPr>
        <p:spPr>
          <a:xfrm>
            <a:off x="1363150" y="1602875"/>
            <a:ext cx="6275400" cy="19704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Open coding:</a:t>
            </a:r>
            <a:endParaRPr b="1" sz="1600">
              <a:latin typeface="Nunito"/>
              <a:ea typeface="Nunito"/>
              <a:cs typeface="Nunito"/>
              <a:sym typeface="Nunito"/>
            </a:endParaRPr>
          </a:p>
          <a:p>
            <a:pPr indent="0" lvl="0" marL="457200" marR="0" rtl="0" algn="l">
              <a:lnSpc>
                <a:spcPct val="140011"/>
              </a:lnSpc>
              <a:spcBef>
                <a:spcPts val="0"/>
              </a:spcBef>
              <a:spcAft>
                <a:spcPts val="0"/>
              </a:spcAft>
              <a:buNone/>
            </a:pPr>
            <a:r>
              <a:rPr lang="en" sz="1600">
                <a:latin typeface="Nunito"/>
                <a:ea typeface="Nunito"/>
                <a:cs typeface="Nunito"/>
                <a:sym typeface="Nunito"/>
              </a:rPr>
              <a:t>Open coding was employed to gain deeper insights into the BTM and Word2Vec results.</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Word2Vec : </a:t>
            </a:r>
            <a:endParaRPr b="1" sz="1600">
              <a:latin typeface="Nunito"/>
              <a:ea typeface="Nunito"/>
              <a:cs typeface="Nunito"/>
              <a:sym typeface="Nunito"/>
            </a:endParaRPr>
          </a:p>
          <a:p>
            <a:pPr indent="0" lvl="0" marL="457200" marR="0" rtl="0" algn="l">
              <a:lnSpc>
                <a:spcPct val="140011"/>
              </a:lnSpc>
              <a:spcBef>
                <a:spcPts val="0"/>
              </a:spcBef>
              <a:spcAft>
                <a:spcPts val="0"/>
              </a:spcAft>
              <a:buNone/>
            </a:pPr>
            <a:r>
              <a:rPr lang="en" sz="1600">
                <a:latin typeface="Nunito"/>
                <a:ea typeface="Nunito"/>
                <a:cs typeface="Nunito"/>
                <a:sym typeface="Nunito"/>
              </a:rPr>
              <a:t>Word2Vec was utilized to generate word embeddings, enhancing our understanding of key terms</a:t>
            </a:r>
            <a:endParaRPr sz="1600">
              <a:latin typeface="Nunito"/>
              <a:ea typeface="Nunito"/>
              <a:cs typeface="Nunito"/>
              <a:sym typeface="Nunito"/>
            </a:endParaRPr>
          </a:p>
        </p:txBody>
      </p:sp>
      <p:sp>
        <p:nvSpPr>
          <p:cNvPr id="257" name="Google Shape;257;p31"/>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sp>
        <p:nvSpPr>
          <p:cNvPr id="258" name="Google Shape;258;p31"/>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259" name="Google Shape;259;p31"/>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Methodology</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32"/>
          <p:cNvGrpSpPr/>
          <p:nvPr/>
        </p:nvGrpSpPr>
        <p:grpSpPr>
          <a:xfrm>
            <a:off x="-554831" y="0"/>
            <a:ext cx="10253663" cy="5143500"/>
            <a:chOff x="0" y="0"/>
            <a:chExt cx="27343100" cy="13716000"/>
          </a:xfrm>
        </p:grpSpPr>
        <p:sp>
          <p:nvSpPr>
            <p:cNvPr id="265" name="Google Shape;265;p32"/>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66" name="Google Shape;266;p32"/>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67" name="Google Shape;267;p32"/>
          <p:cNvGrpSpPr/>
          <p:nvPr/>
        </p:nvGrpSpPr>
        <p:grpSpPr>
          <a:xfrm>
            <a:off x="514350" y="680642"/>
            <a:ext cx="8115140" cy="3335589"/>
            <a:chOff x="0" y="-38100"/>
            <a:chExt cx="4274726" cy="1757053"/>
          </a:xfrm>
        </p:grpSpPr>
        <p:sp>
          <p:nvSpPr>
            <p:cNvPr id="268" name="Google Shape;268;p32"/>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269" name="Google Shape;269;p32"/>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0" name="Google Shape;270;p32"/>
          <p:cNvGrpSpPr/>
          <p:nvPr/>
        </p:nvGrpSpPr>
        <p:grpSpPr>
          <a:xfrm>
            <a:off x="2569506" y="271323"/>
            <a:ext cx="4004908" cy="1615159"/>
            <a:chOff x="0" y="-38100"/>
            <a:chExt cx="2109623" cy="850800"/>
          </a:xfrm>
        </p:grpSpPr>
        <p:sp>
          <p:nvSpPr>
            <p:cNvPr id="271" name="Google Shape;271;p32"/>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272" name="Google Shape;272;p32"/>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3" name="Google Shape;273;p32"/>
          <p:cNvGrpSpPr/>
          <p:nvPr/>
        </p:nvGrpSpPr>
        <p:grpSpPr>
          <a:xfrm>
            <a:off x="-288306" y="4328221"/>
            <a:ext cx="9986939" cy="1615159"/>
            <a:chOff x="0" y="-38100"/>
            <a:chExt cx="5260714" cy="850800"/>
          </a:xfrm>
        </p:grpSpPr>
        <p:sp>
          <p:nvSpPr>
            <p:cNvPr id="274" name="Google Shape;274;p32"/>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275" name="Google Shape;275;p32"/>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6" name="Google Shape;276;p32"/>
          <p:cNvSpPr txBox="1"/>
          <p:nvPr/>
        </p:nvSpPr>
        <p:spPr>
          <a:xfrm>
            <a:off x="1123021" y="1602878"/>
            <a:ext cx="6897900" cy="23307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Software Development:</a:t>
            </a:r>
            <a:r>
              <a:rPr lang="en" sz="1600">
                <a:latin typeface="Nunito"/>
                <a:ea typeface="Nunito"/>
                <a:cs typeface="Nunito"/>
                <a:sym typeface="Nunito"/>
              </a:rPr>
              <a:t> Jira is widely used in software development teams to manage tasks, track software bugs.</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Project Management:</a:t>
            </a:r>
            <a:r>
              <a:rPr lang="en" sz="1600">
                <a:latin typeface="Nunito"/>
                <a:ea typeface="Nunito"/>
                <a:cs typeface="Nunito"/>
                <a:sym typeface="Nunito"/>
              </a:rPr>
              <a:t>Teams can create customized workflows and dashboards to suit their project requirements.</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b="1" lang="en" sz="1600">
                <a:latin typeface="Nunito"/>
                <a:ea typeface="Nunito"/>
                <a:cs typeface="Nunito"/>
                <a:sym typeface="Nunito"/>
              </a:rPr>
              <a:t>IT Operations:</a:t>
            </a:r>
            <a:r>
              <a:rPr lang="en" sz="1600">
                <a:latin typeface="Nunito"/>
                <a:ea typeface="Nunito"/>
                <a:cs typeface="Nunito"/>
                <a:sym typeface="Nunito"/>
              </a:rPr>
              <a:t> IT teams use Jira for IT service management (ITSM) and incident tracking</a:t>
            </a:r>
            <a:endParaRPr sz="1600">
              <a:latin typeface="Nunito"/>
              <a:ea typeface="Nunito"/>
              <a:cs typeface="Nunito"/>
              <a:sym typeface="Nunito"/>
            </a:endParaRPr>
          </a:p>
          <a:p>
            <a:pPr indent="0" lvl="0" marL="0" marR="0" rtl="0" algn="ctr">
              <a:lnSpc>
                <a:spcPct val="140011"/>
              </a:lnSpc>
              <a:spcBef>
                <a:spcPts val="0"/>
              </a:spcBef>
              <a:spcAft>
                <a:spcPts val="0"/>
              </a:spcAft>
              <a:buNone/>
            </a:pPr>
            <a:r>
              <a:t/>
            </a:r>
            <a:endParaRPr b="1" sz="1700">
              <a:latin typeface="Nunito"/>
              <a:ea typeface="Nunito"/>
              <a:cs typeface="Nunito"/>
              <a:sym typeface="Nunito"/>
            </a:endParaRPr>
          </a:p>
        </p:txBody>
      </p:sp>
      <p:sp>
        <p:nvSpPr>
          <p:cNvPr id="277" name="Google Shape;277;p32"/>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sp>
        <p:nvSpPr>
          <p:cNvPr id="278" name="Google Shape;278;p32"/>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279" name="Google Shape;279;p32"/>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Applications</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pSp>
        <p:nvGrpSpPr>
          <p:cNvPr id="284" name="Google Shape;284;p33"/>
          <p:cNvGrpSpPr/>
          <p:nvPr/>
        </p:nvGrpSpPr>
        <p:grpSpPr>
          <a:xfrm>
            <a:off x="-554831" y="0"/>
            <a:ext cx="10253663" cy="5143500"/>
            <a:chOff x="0" y="0"/>
            <a:chExt cx="27343100" cy="13716000"/>
          </a:xfrm>
        </p:grpSpPr>
        <p:sp>
          <p:nvSpPr>
            <p:cNvPr id="285" name="Google Shape;285;p33"/>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86" name="Google Shape;286;p33"/>
            <p:cNvSpPr/>
            <p:nvPr/>
          </p:nvSpPr>
          <p:spPr>
            <a:xfrm>
              <a:off x="136271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87" name="Google Shape;287;p33"/>
          <p:cNvGrpSpPr/>
          <p:nvPr/>
        </p:nvGrpSpPr>
        <p:grpSpPr>
          <a:xfrm>
            <a:off x="514350" y="680651"/>
            <a:ext cx="8115140" cy="3420279"/>
            <a:chOff x="0" y="-38100"/>
            <a:chExt cx="4274726" cy="1757053"/>
          </a:xfrm>
        </p:grpSpPr>
        <p:sp>
          <p:nvSpPr>
            <p:cNvPr id="288" name="Google Shape;288;p33"/>
            <p:cNvSpPr/>
            <p:nvPr/>
          </p:nvSpPr>
          <p:spPr>
            <a:xfrm>
              <a:off x="0" y="0"/>
              <a:ext cx="4274726" cy="1718953"/>
            </a:xfrm>
            <a:custGeom>
              <a:rect b="b" l="l" r="r" t="t"/>
              <a:pathLst>
                <a:path extrusionOk="0" h="1718953" w="4274726">
                  <a:moveTo>
                    <a:pt x="0" y="0"/>
                  </a:moveTo>
                  <a:lnTo>
                    <a:pt x="4274726" y="0"/>
                  </a:lnTo>
                  <a:lnTo>
                    <a:pt x="4274726" y="1718953"/>
                  </a:lnTo>
                  <a:lnTo>
                    <a:pt x="0" y="1718953"/>
                  </a:lnTo>
                  <a:close/>
                </a:path>
              </a:pathLst>
            </a:custGeom>
            <a:solidFill>
              <a:srgbClr val="F1F2F2"/>
            </a:solidFill>
            <a:ln>
              <a:noFill/>
            </a:ln>
          </p:spPr>
        </p:sp>
        <p:sp>
          <p:nvSpPr>
            <p:cNvPr id="289" name="Google Shape;289;p33"/>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0" name="Google Shape;290;p33"/>
          <p:cNvGrpSpPr/>
          <p:nvPr/>
        </p:nvGrpSpPr>
        <p:grpSpPr>
          <a:xfrm>
            <a:off x="2569506" y="271323"/>
            <a:ext cx="4004908" cy="1615159"/>
            <a:chOff x="0" y="-38100"/>
            <a:chExt cx="2109623" cy="850800"/>
          </a:xfrm>
        </p:grpSpPr>
        <p:sp>
          <p:nvSpPr>
            <p:cNvPr id="291" name="Google Shape;291;p33"/>
            <p:cNvSpPr/>
            <p:nvPr/>
          </p:nvSpPr>
          <p:spPr>
            <a:xfrm>
              <a:off x="0" y="0"/>
              <a:ext cx="2109623" cy="455698"/>
            </a:xfrm>
            <a:custGeom>
              <a:rect b="b" l="l" r="r" t="t"/>
              <a:pathLst>
                <a:path extrusionOk="0" h="455698" w="2109623">
                  <a:moveTo>
                    <a:pt x="0" y="0"/>
                  </a:moveTo>
                  <a:lnTo>
                    <a:pt x="2109623" y="0"/>
                  </a:lnTo>
                  <a:lnTo>
                    <a:pt x="2109623" y="455698"/>
                  </a:lnTo>
                  <a:lnTo>
                    <a:pt x="0" y="455698"/>
                  </a:lnTo>
                  <a:close/>
                </a:path>
              </a:pathLst>
            </a:custGeom>
            <a:solidFill>
              <a:srgbClr val="DDDEDE"/>
            </a:solidFill>
            <a:ln cap="sq" cmpd="sng" w="38100">
              <a:solidFill>
                <a:srgbClr val="F1F2F2"/>
              </a:solidFill>
              <a:prstDash val="solid"/>
              <a:miter lim="8000"/>
              <a:headEnd len="sm" w="sm" type="none"/>
              <a:tailEnd len="sm" w="sm" type="none"/>
            </a:ln>
          </p:spPr>
        </p:sp>
        <p:sp>
          <p:nvSpPr>
            <p:cNvPr id="292" name="Google Shape;292;p33"/>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3" name="Google Shape;293;p33"/>
          <p:cNvGrpSpPr/>
          <p:nvPr/>
        </p:nvGrpSpPr>
        <p:grpSpPr>
          <a:xfrm>
            <a:off x="-288306" y="4328221"/>
            <a:ext cx="9986939" cy="1615159"/>
            <a:chOff x="0" y="-38100"/>
            <a:chExt cx="5260714" cy="850800"/>
          </a:xfrm>
        </p:grpSpPr>
        <p:sp>
          <p:nvSpPr>
            <p:cNvPr id="294" name="Google Shape;294;p33"/>
            <p:cNvSpPr/>
            <p:nvPr/>
          </p:nvSpPr>
          <p:spPr>
            <a:xfrm>
              <a:off x="0" y="0"/>
              <a:ext cx="5260714" cy="490218"/>
            </a:xfrm>
            <a:custGeom>
              <a:rect b="b" l="l" r="r" t="t"/>
              <a:pathLst>
                <a:path extrusionOk="0" h="490218" w="5260714">
                  <a:moveTo>
                    <a:pt x="0" y="0"/>
                  </a:moveTo>
                  <a:lnTo>
                    <a:pt x="5260714" y="0"/>
                  </a:lnTo>
                  <a:lnTo>
                    <a:pt x="5260714" y="490218"/>
                  </a:lnTo>
                  <a:lnTo>
                    <a:pt x="0" y="490218"/>
                  </a:lnTo>
                  <a:close/>
                </a:path>
              </a:pathLst>
            </a:custGeom>
            <a:solidFill>
              <a:srgbClr val="F1F2F2"/>
            </a:solidFill>
            <a:ln>
              <a:noFill/>
            </a:ln>
          </p:spPr>
        </p:sp>
        <p:sp>
          <p:nvSpPr>
            <p:cNvPr id="295" name="Google Shape;295;p33"/>
            <p:cNvSpPr txBox="1"/>
            <p:nvPr/>
          </p:nvSpPr>
          <p:spPr>
            <a:xfrm>
              <a:off x="0" y="-38100"/>
              <a:ext cx="812700" cy="850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96" name="Google Shape;296;p33"/>
          <p:cNvSpPr txBox="1"/>
          <p:nvPr/>
        </p:nvSpPr>
        <p:spPr>
          <a:xfrm>
            <a:off x="1123025" y="1602875"/>
            <a:ext cx="6897900" cy="2315100"/>
          </a:xfrm>
          <a:prstGeom prst="rect">
            <a:avLst/>
          </a:prstGeom>
          <a:noFill/>
          <a:ln>
            <a:noFill/>
          </a:ln>
        </p:spPr>
        <p:txBody>
          <a:bodyPr anchorCtr="0" anchor="t" bIns="0" lIns="0" spcFirstLastPara="1" rIns="0" wrap="square" tIns="0">
            <a:spAutoFit/>
          </a:bodyPr>
          <a:lstStyle/>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To evaluate the result of topic modeling intrusion test was performed using human evaluators. </a:t>
            </a:r>
            <a:endParaRPr sz="1600">
              <a:latin typeface="Nunito"/>
              <a:ea typeface="Nunito"/>
              <a:cs typeface="Nunito"/>
              <a:sym typeface="Nunito"/>
            </a:endParaRPr>
          </a:p>
          <a:p>
            <a:pPr indent="-330200" lvl="0" marL="457200" marR="0" rtl="0" algn="l">
              <a:lnSpc>
                <a:spcPct val="140011"/>
              </a:lnSpc>
              <a:spcBef>
                <a:spcPts val="0"/>
              </a:spcBef>
              <a:spcAft>
                <a:spcPts val="0"/>
              </a:spcAft>
              <a:buSzPts val="1600"/>
              <a:buFont typeface="Nunito"/>
              <a:buChar char="●"/>
            </a:pPr>
            <a:r>
              <a:rPr lang="en" sz="1600">
                <a:latin typeface="Nunito"/>
                <a:ea typeface="Nunito"/>
                <a:cs typeface="Nunito"/>
                <a:sym typeface="Nunito"/>
              </a:rPr>
              <a:t>A word was removed from the topic model and an intruder word, randomly selected from the words not part of the topic model, was added. This was repeated with different words being removed and added. This test evaluates the cohesion of the group of words belonging to the same topic in the topic model</a:t>
            </a:r>
            <a:endParaRPr sz="600"/>
          </a:p>
        </p:txBody>
      </p:sp>
      <p:sp>
        <p:nvSpPr>
          <p:cNvPr id="297" name="Google Shape;297;p33"/>
          <p:cNvSpPr/>
          <p:nvPr/>
        </p:nvSpPr>
        <p:spPr>
          <a:xfrm>
            <a:off x="7912138" y="3266596"/>
            <a:ext cx="974688" cy="974687"/>
          </a:xfrm>
          <a:custGeom>
            <a:rect b="b" l="l" r="r" t="t"/>
            <a:pathLst>
              <a:path extrusionOk="0" h="1949375" w="1949375">
                <a:moveTo>
                  <a:pt x="0" y="0"/>
                </a:moveTo>
                <a:lnTo>
                  <a:pt x="1949375" y="0"/>
                </a:lnTo>
                <a:lnTo>
                  <a:pt x="1949375" y="1949375"/>
                </a:lnTo>
                <a:lnTo>
                  <a:pt x="0" y="1949375"/>
                </a:lnTo>
                <a:lnTo>
                  <a:pt x="0" y="0"/>
                </a:lnTo>
                <a:close/>
              </a:path>
            </a:pathLst>
          </a:custGeom>
          <a:blipFill rotWithShape="1">
            <a:blip r:embed="rId4">
              <a:alphaModFix/>
            </a:blip>
            <a:stretch>
              <a:fillRect b="0" l="0" r="0" t="0"/>
            </a:stretch>
          </a:blipFill>
          <a:ln>
            <a:noFill/>
          </a:ln>
        </p:spPr>
      </p:sp>
      <p:sp>
        <p:nvSpPr>
          <p:cNvPr id="298" name="Google Shape;298;p33"/>
          <p:cNvSpPr/>
          <p:nvPr/>
        </p:nvSpPr>
        <p:spPr>
          <a:xfrm>
            <a:off x="-334451" y="514350"/>
            <a:ext cx="1697602" cy="524714"/>
          </a:xfrm>
          <a:custGeom>
            <a:rect b="b" l="l" r="r" t="t"/>
            <a:pathLst>
              <a:path extrusionOk="0" h="1049427" w="3395204">
                <a:moveTo>
                  <a:pt x="0" y="0"/>
                </a:moveTo>
                <a:lnTo>
                  <a:pt x="3395204" y="0"/>
                </a:lnTo>
                <a:lnTo>
                  <a:pt x="3395204" y="1049427"/>
                </a:lnTo>
                <a:lnTo>
                  <a:pt x="0" y="1049427"/>
                </a:lnTo>
                <a:lnTo>
                  <a:pt x="0" y="0"/>
                </a:lnTo>
                <a:close/>
              </a:path>
            </a:pathLst>
          </a:custGeom>
          <a:blipFill rotWithShape="1">
            <a:blip r:embed="rId5">
              <a:alphaModFix/>
            </a:blip>
            <a:stretch>
              <a:fillRect b="0" l="0" r="0" t="0"/>
            </a:stretch>
          </a:blipFill>
          <a:ln>
            <a:noFill/>
          </a:ln>
        </p:spPr>
      </p:sp>
      <p:sp>
        <p:nvSpPr>
          <p:cNvPr id="299" name="Google Shape;299;p33"/>
          <p:cNvSpPr txBox="1"/>
          <p:nvPr/>
        </p:nvSpPr>
        <p:spPr>
          <a:xfrm>
            <a:off x="2271860" y="452438"/>
            <a:ext cx="4600200" cy="5079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lang="en" sz="3300">
                <a:latin typeface="Fredoka"/>
                <a:ea typeface="Fredoka"/>
                <a:cs typeface="Fredoka"/>
                <a:sym typeface="Fredoka"/>
              </a:rPr>
              <a:t>Test</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