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Mono Medium"/>
      <p:regular r:id="rId21"/>
      <p:bold r:id="rId22"/>
      <p:italic r:id="rId23"/>
      <p:boldItalic r:id="rId24"/>
    </p:embeddedFont>
    <p:embeddedFont>
      <p:font typeface="Concert One"/>
      <p:regular r:id="rId25"/>
    </p:embeddedFont>
    <p:embeddedFont>
      <p:font typeface="Anonymous Pro"/>
      <p:regular r:id="rId26"/>
      <p:bold r:id="rId27"/>
      <p:italic r:id="rId28"/>
      <p:boldItalic r:id="rId29"/>
    </p:embeddedFont>
    <p:embeddedFont>
      <p:font typeface="Coming Soon"/>
      <p:regular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DA2ECD-88B7-4A38-91B4-0F945AD05573}">
  <a:tblStyle styleId="{26DA2ECD-88B7-4A38-91B4-0F945AD05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onoMedium-bold.fntdata"/><Relationship Id="rId21" Type="http://schemas.openxmlformats.org/officeDocument/2006/relationships/font" Target="fonts/RobotoMonoMedium-regular.fntdata"/><Relationship Id="rId24" Type="http://schemas.openxmlformats.org/officeDocument/2006/relationships/font" Target="fonts/RobotoMonoMedium-boldItalic.fntdata"/><Relationship Id="rId23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nonymousPro-regular.fntdata"/><Relationship Id="rId25" Type="http://schemas.openxmlformats.org/officeDocument/2006/relationships/font" Target="fonts/ConcertOne-regular.fntdata"/><Relationship Id="rId28" Type="http://schemas.openxmlformats.org/officeDocument/2006/relationships/font" Target="fonts/AnonymousPro-italic.fntdata"/><Relationship Id="rId27" Type="http://schemas.openxmlformats.org/officeDocument/2006/relationships/font" Target="fonts/Anonymous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nonymous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ComingSoon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8e1cd4bf9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8e1cd4bf9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8fbafef0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8fbafef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48fbafef0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48fbafef0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48e1cd4bf9_2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48e1cd4bf9_2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48fbafef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48fbafef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48e1cd4bf9_2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48e1cd4bf9_2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8e1cd4bf9_2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8e1cd4bf9_2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8e1cd4bf9_2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8e1cd4bf9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8e1cd4bf9_2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48e1cd4bf9_2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8e1cd4bf9_2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48e1cd4bf9_2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8e1cd4bf9_2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8e1cd4bf9_2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8e1cd4bf9_2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48e1cd4bf9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8e1cd4bf9_2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8e1cd4bf9_2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8e1cd4bf9_2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8e1cd4bf9_2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hasCustomPrompt="1"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hasCustomPrompt="1"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5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5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29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hasCustomPrompt="1"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hasCustomPrompt="1"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31"/>
          <p:cNvSpPr txBox="1"/>
          <p:nvPr>
            <p:ph hasCustomPrompt="1"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hasCustomPrompt="1"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hasCustomPrompt="1"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2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hasCustomPrompt="1"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hasCustomPrompt="1"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2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3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3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36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38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8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38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8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8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8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8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8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38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39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9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39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9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9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494100" y="651925"/>
            <a:ext cx="4313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Comparison</a:t>
            </a:r>
            <a:r>
              <a:rPr lang="en" sz="2400"/>
              <a:t> between manual and automated testing</a:t>
            </a:r>
            <a:endParaRPr sz="2400"/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3">
            <a:alphaModFix/>
          </a:blip>
          <a:srcRect b="0" l="2821" r="2830" t="0"/>
          <a:stretch/>
        </p:blipFill>
        <p:spPr>
          <a:xfrm rot="654307">
            <a:off x="5708093" y="3029458"/>
            <a:ext cx="2556364" cy="15508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6" name="Google Shape;306;p45"/>
          <p:cNvSpPr/>
          <p:nvPr/>
        </p:nvSpPr>
        <p:spPr>
          <a:xfrm rot="-391042">
            <a:off x="5398614" y="2632150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4">
            <a:alphaModFix/>
          </a:blip>
          <a:srcRect b="3016" l="0" r="0" t="3007"/>
          <a:stretch/>
        </p:blipFill>
        <p:spPr>
          <a:xfrm rot="-183289">
            <a:off x="5103643" y="501357"/>
            <a:ext cx="2972037" cy="19836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8" name="Google Shape;308;p45"/>
          <p:cNvSpPr/>
          <p:nvPr/>
        </p:nvSpPr>
        <p:spPr>
          <a:xfrm rot="-2148808">
            <a:off x="4824224" y="491213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" name="Google Shape;309;p45"/>
          <p:cNvSpPr/>
          <p:nvPr/>
        </p:nvSpPr>
        <p:spPr>
          <a:xfrm rot="-1179844">
            <a:off x="7596537" y="199530"/>
            <a:ext cx="504627" cy="656493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>
            <a:off x="494100" y="1749163"/>
            <a:ext cx="3453700" cy="8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5"/>
          <p:cNvPicPr preferRelativeResize="0"/>
          <p:nvPr/>
        </p:nvPicPr>
        <p:blipFill rotWithShape="1">
          <a:blip r:embed="rId6">
            <a:alphaModFix/>
          </a:blip>
          <a:srcRect b="21025" l="0" r="8892" t="16970"/>
          <a:stretch/>
        </p:blipFill>
        <p:spPr>
          <a:xfrm>
            <a:off x="494100" y="2367850"/>
            <a:ext cx="3453700" cy="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5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>
            <a:off x="494100" y="3024675"/>
            <a:ext cx="3453700" cy="8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/>
          <p:cNvPicPr preferRelativeResize="0"/>
          <p:nvPr/>
        </p:nvPicPr>
        <p:blipFill rotWithShape="1">
          <a:blip r:embed="rId6">
            <a:alphaModFix/>
          </a:blip>
          <a:srcRect b="21025" l="0" r="8892" t="16970"/>
          <a:stretch/>
        </p:blipFill>
        <p:spPr>
          <a:xfrm>
            <a:off x="494100" y="3656350"/>
            <a:ext cx="3453700" cy="8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/>
        </p:nvSpPr>
        <p:spPr>
          <a:xfrm>
            <a:off x="938775" y="1954188"/>
            <a:ext cx="77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37 Mikil Lalwani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938775" y="2531450"/>
            <a:ext cx="31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56 Nilay Pophalkar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938775" y="3217125"/>
            <a:ext cx="28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58 Sanskruti Punyarthi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938775" y="3861375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61 Shree Samal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8" name="Google Shape;318;p45"/>
          <p:cNvSpPr/>
          <p:nvPr/>
        </p:nvSpPr>
        <p:spPr>
          <a:xfrm rot="1161329">
            <a:off x="926327" y="1395136"/>
            <a:ext cx="1101206" cy="64897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5"/>
          <p:cNvSpPr txBox="1"/>
          <p:nvPr/>
        </p:nvSpPr>
        <p:spPr>
          <a:xfrm>
            <a:off x="938775" y="1570825"/>
            <a:ext cx="19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Members: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type="title"/>
          </p:nvPr>
        </p:nvSpPr>
        <p:spPr>
          <a:xfrm>
            <a:off x="538550" y="439750"/>
            <a:ext cx="4033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(Automation Tool]</a:t>
            </a:r>
            <a:endParaRPr/>
          </a:p>
        </p:txBody>
      </p:sp>
      <p:sp>
        <p:nvSpPr>
          <p:cNvPr id="489" name="Google Shape;489;p54"/>
          <p:cNvSpPr/>
          <p:nvPr/>
        </p:nvSpPr>
        <p:spPr>
          <a:xfrm>
            <a:off x="671962" y="270647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4"/>
          <p:cNvSpPr txBox="1"/>
          <p:nvPr>
            <p:ph idx="4294967295" type="subTitle"/>
          </p:nvPr>
        </p:nvSpPr>
        <p:spPr>
          <a:xfrm>
            <a:off x="1351800" y="2571750"/>
            <a:ext cx="1977600" cy="5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Selenium IDE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491" name="Google Shape;4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13650" y="1042225"/>
            <a:ext cx="4908500" cy="19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4"/>
          <p:cNvSpPr/>
          <p:nvPr/>
        </p:nvSpPr>
        <p:spPr>
          <a:xfrm>
            <a:off x="5045150" y="2402796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4"/>
          <p:cNvSpPr/>
          <p:nvPr/>
        </p:nvSpPr>
        <p:spPr>
          <a:xfrm>
            <a:off x="5045162" y="359462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4"/>
          <p:cNvSpPr/>
          <p:nvPr/>
        </p:nvSpPr>
        <p:spPr>
          <a:xfrm>
            <a:off x="5057187" y="644946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4"/>
          <p:cNvSpPr txBox="1"/>
          <p:nvPr>
            <p:ph idx="4294967295" type="subTitle"/>
          </p:nvPr>
        </p:nvSpPr>
        <p:spPr>
          <a:xfrm>
            <a:off x="5817200" y="2355774"/>
            <a:ext cx="1977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WebDriver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96" name="Google Shape;496;p54"/>
          <p:cNvSpPr txBox="1"/>
          <p:nvPr>
            <p:ph idx="4294967295" type="subTitle"/>
          </p:nvPr>
        </p:nvSpPr>
        <p:spPr>
          <a:xfrm>
            <a:off x="5717575" y="3568674"/>
            <a:ext cx="1977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Selenium grid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97" name="Google Shape;497;p54"/>
          <p:cNvSpPr txBox="1"/>
          <p:nvPr>
            <p:ph idx="4294967295" type="subTitle"/>
          </p:nvPr>
        </p:nvSpPr>
        <p:spPr>
          <a:xfrm>
            <a:off x="5717563" y="618999"/>
            <a:ext cx="1977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Selenium RC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98" name="Google Shape;498;p54"/>
          <p:cNvSpPr txBox="1"/>
          <p:nvPr/>
        </p:nvSpPr>
        <p:spPr>
          <a:xfrm>
            <a:off x="538550" y="3005275"/>
            <a:ext cx="391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simplest framework in the selenium suite.It is a prototype tool. This firefox extension helps in automation of the browser through a record-and-playback feature.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99" name="Google Shape;499;p54"/>
          <p:cNvSpPr txBox="1"/>
          <p:nvPr/>
        </p:nvSpPr>
        <p:spPr>
          <a:xfrm>
            <a:off x="731275" y="1557650"/>
            <a:ext cx="384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Open source web-based automation tool,designed to automate web browser interactions 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0" name="Google Shape;500;p54"/>
          <p:cNvSpPr txBox="1"/>
          <p:nvPr/>
        </p:nvSpPr>
        <p:spPr>
          <a:xfrm>
            <a:off x="4925475" y="1042225"/>
            <a:ext cx="373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first automated web testing tool that allowed the users to use multiple programming languages like java , c# , PHP , Python , Perl , Ruby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1" name="Google Shape;501;p54"/>
          <p:cNvSpPr txBox="1"/>
          <p:nvPr/>
        </p:nvSpPr>
        <p:spPr>
          <a:xfrm>
            <a:off x="4925475" y="2702650"/>
            <a:ext cx="373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Interaction with browser take place in a more realistic manner with the help of webdriver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2" name="Google Shape;502;p54"/>
          <p:cNvSpPr txBox="1"/>
          <p:nvPr/>
        </p:nvSpPr>
        <p:spPr>
          <a:xfrm>
            <a:off x="5045150" y="3919375"/>
            <a:ext cx="378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Multiple tests can be run at the same time with the help of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this tool. 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5"/>
          <p:cNvSpPr txBox="1"/>
          <p:nvPr>
            <p:ph idx="1" type="body"/>
          </p:nvPr>
        </p:nvSpPr>
        <p:spPr>
          <a:xfrm>
            <a:off x="2169075" y="1566275"/>
            <a:ext cx="48174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</a:t>
            </a:r>
            <a:r>
              <a:rPr lang="en"/>
              <a:t>reate a webdriver instance.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Navigate to a webpage.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find an HTML element on the web page.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Perform an action on an HTML element.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Predict the browser response to the action.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Run and record test results using a test framework.</a:t>
            </a:r>
            <a:endParaRPr/>
          </a:p>
        </p:txBody>
      </p:sp>
      <p:sp>
        <p:nvSpPr>
          <p:cNvPr id="508" name="Google Shape;508;p55"/>
          <p:cNvSpPr txBox="1"/>
          <p:nvPr>
            <p:ph type="title"/>
          </p:nvPr>
        </p:nvSpPr>
        <p:spPr>
          <a:xfrm>
            <a:off x="2302475" y="973350"/>
            <a:ext cx="45360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Testing Process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"/>
          <p:cNvSpPr txBox="1"/>
          <p:nvPr>
            <p:ph type="title"/>
          </p:nvPr>
        </p:nvSpPr>
        <p:spPr>
          <a:xfrm>
            <a:off x="1002325" y="711175"/>
            <a:ext cx="30822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514" name="Google Shape;514;p56"/>
          <p:cNvGraphicFramePr/>
          <p:nvPr/>
        </p:nvGraphicFramePr>
        <p:xfrm>
          <a:off x="1002325" y="14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{26DA2ECD-88B7-4A38-91B4-0F945AD05573}</a:tableStyleId>
              </a:tblPr>
              <a:tblGrid>
                <a:gridCol w="1824200"/>
                <a:gridCol w="590650"/>
                <a:gridCol w="590675"/>
              </a:tblGrid>
              <a:tr h="5190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Comparisons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51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Parameters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M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A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 consuming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Human observation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Tools Availability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Programming Knowledge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5" name="Google Shape;515;p56"/>
          <p:cNvGraphicFramePr/>
          <p:nvPr/>
        </p:nvGraphicFramePr>
        <p:xfrm>
          <a:off x="5102900" y="16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{26DA2ECD-88B7-4A38-91B4-0F945AD05573}</a:tableStyleId>
              </a:tblPr>
              <a:tblGrid>
                <a:gridCol w="1824200"/>
                <a:gridCol w="590650"/>
                <a:gridCol w="59067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Comoarisons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</a:tr>
              <a:tr h="50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Parameters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M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accent2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A</a:t>
                      </a:r>
                      <a:endParaRPr b="1" sz="2100">
                        <a:solidFill>
                          <a:schemeClr val="accent2"/>
                        </a:solidFill>
                        <a:latin typeface="Concert One"/>
                        <a:ea typeface="Concert One"/>
                        <a:cs typeface="Concert One"/>
                        <a:sym typeface="Concert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Automated test scripts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Easy parallel Execution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More accuracy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Reliability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6" name="Google Shape;516;p56"/>
          <p:cNvSpPr/>
          <p:nvPr/>
        </p:nvSpPr>
        <p:spPr>
          <a:xfrm>
            <a:off x="3547550" y="2555483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8" y="2571756"/>
            <a:ext cx="284400" cy="24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8" y="3161606"/>
            <a:ext cx="284400" cy="246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6"/>
          <p:cNvSpPr/>
          <p:nvPr/>
        </p:nvSpPr>
        <p:spPr>
          <a:xfrm>
            <a:off x="3547550" y="3161608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6"/>
          <p:cNvSpPr/>
          <p:nvPr/>
        </p:nvSpPr>
        <p:spPr>
          <a:xfrm>
            <a:off x="2945950" y="3751458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58" y="3767718"/>
            <a:ext cx="284400" cy="24616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/>
          <p:nvPr/>
        </p:nvSpPr>
        <p:spPr>
          <a:xfrm>
            <a:off x="2945950" y="4289233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58" y="4341293"/>
            <a:ext cx="284400" cy="24616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6"/>
          <p:cNvSpPr/>
          <p:nvPr/>
        </p:nvSpPr>
        <p:spPr>
          <a:xfrm>
            <a:off x="7049900" y="2817933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6"/>
          <p:cNvSpPr/>
          <p:nvPr/>
        </p:nvSpPr>
        <p:spPr>
          <a:xfrm>
            <a:off x="7049900" y="3407783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6"/>
          <p:cNvSpPr/>
          <p:nvPr/>
        </p:nvSpPr>
        <p:spPr>
          <a:xfrm>
            <a:off x="7049900" y="3836758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7049900" y="4265733"/>
            <a:ext cx="284400" cy="2787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58" y="2834193"/>
            <a:ext cx="284400" cy="24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58" y="3424043"/>
            <a:ext cx="284400" cy="24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58" y="3853018"/>
            <a:ext cx="284400" cy="24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58" y="4282006"/>
            <a:ext cx="284400" cy="24616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6"/>
          <p:cNvSpPr txBox="1"/>
          <p:nvPr/>
        </p:nvSpPr>
        <p:spPr>
          <a:xfrm>
            <a:off x="5013950" y="810475"/>
            <a:ext cx="37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M- Manual Testing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A- Automated Testing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7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t is concluded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automated testing has its own importance , benefits over manual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39" name="Google Shape;539;p57"/>
          <p:cNvSpPr txBox="1"/>
          <p:nvPr>
            <p:ph idx="2" type="body"/>
          </p:nvPr>
        </p:nvSpPr>
        <p:spPr>
          <a:xfrm>
            <a:off x="854050" y="1283875"/>
            <a:ext cx="3224400" cy="31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Referred paper has performed experimental work on web applications.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 testing and automation testing was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implemented on web applications using software testing tool like selenium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5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10215902">
            <a:off x="3691374" y="1916314"/>
            <a:ext cx="1516224" cy="68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"/>
          <p:cNvSpPr txBox="1"/>
          <p:nvPr>
            <p:ph type="title"/>
          </p:nvPr>
        </p:nvSpPr>
        <p:spPr>
          <a:xfrm>
            <a:off x="2332125" y="1386675"/>
            <a:ext cx="43857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pic>
        <p:nvPicPr>
          <p:cNvPr id="546" name="Google Shape;5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675" y="3863182"/>
            <a:ext cx="2481200" cy="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5808082" y="1187449"/>
            <a:ext cx="633085" cy="4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700" y="3186978"/>
            <a:ext cx="6216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8"/>
          <p:cNvPicPr preferRelativeResize="0"/>
          <p:nvPr/>
        </p:nvPicPr>
        <p:blipFill rotWithShape="1">
          <a:blip r:embed="rId6">
            <a:alphaModFix/>
          </a:blip>
          <a:srcRect b="21025" l="0" r="8892" t="16970"/>
          <a:stretch/>
        </p:blipFill>
        <p:spPr>
          <a:xfrm rot="10800000">
            <a:off x="1002325" y="322687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paper</a:t>
            </a:r>
            <a:endParaRPr/>
          </a:p>
        </p:txBody>
      </p:sp>
      <p:sp>
        <p:nvSpPr>
          <p:cNvPr id="325" name="Google Shape;325;p46"/>
          <p:cNvSpPr/>
          <p:nvPr/>
        </p:nvSpPr>
        <p:spPr>
          <a:xfrm>
            <a:off x="3520525" y="23906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6"/>
          <p:cNvSpPr/>
          <p:nvPr/>
        </p:nvSpPr>
        <p:spPr>
          <a:xfrm>
            <a:off x="5312158" y="23906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8" name="Google Shape;328;p46"/>
          <p:cNvSpPr txBox="1"/>
          <p:nvPr>
            <p:ph idx="4" type="title"/>
          </p:nvPr>
        </p:nvSpPr>
        <p:spPr>
          <a:xfrm rot="-695454">
            <a:off x="7649152" y="969396"/>
            <a:ext cx="1019797" cy="61400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paper context</a:t>
            </a:r>
            <a:endParaRPr sz="16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329" name="Google Shape;329;p46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330" name="Google Shape;330;p46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6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</a:t>
            </a:r>
            <a:endParaRPr/>
          </a:p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Bhawna Kumari, Naresh Chauhan, Vedpal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6" name="Google Shape;336;p46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</a:t>
            </a:r>
            <a:endParaRPr/>
          </a:p>
        </p:txBody>
      </p:sp>
      <p:sp>
        <p:nvSpPr>
          <p:cNvPr id="337" name="Google Shape;337;p46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JETIR (Journal of Emerging Technologies and Innovative Research)</a:t>
            </a:r>
            <a:endParaRPr/>
          </a:p>
        </p:txBody>
      </p:sp>
      <p:sp>
        <p:nvSpPr>
          <p:cNvPr id="338" name="Google Shape;338;p46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339" name="Google Shape;339;p46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2018</a:t>
            </a:r>
            <a:endParaRPr/>
          </a:p>
        </p:txBody>
      </p:sp>
      <p:sp>
        <p:nvSpPr>
          <p:cNvPr id="340" name="Google Shape;340;p46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ISSN</a:t>
            </a:r>
            <a:endParaRPr/>
          </a:p>
        </p:txBody>
      </p:sp>
      <p:sp>
        <p:nvSpPr>
          <p:cNvPr id="341" name="Google Shape;341;p46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2349-5162</a:t>
            </a:r>
            <a:endParaRPr/>
          </a:p>
        </p:txBody>
      </p:sp>
      <p:sp>
        <p:nvSpPr>
          <p:cNvPr id="342" name="Google Shape;342;p46"/>
          <p:cNvSpPr/>
          <p:nvPr/>
        </p:nvSpPr>
        <p:spPr>
          <a:xfrm>
            <a:off x="3520525" y="3831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6"/>
          <p:cNvSpPr/>
          <p:nvPr/>
        </p:nvSpPr>
        <p:spPr>
          <a:xfrm>
            <a:off x="5312158" y="3831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/>
          <p:nvPr/>
        </p:nvSpPr>
        <p:spPr>
          <a:xfrm rot="5400000">
            <a:off x="3571983" y="2442078"/>
            <a:ext cx="195900" cy="195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"/>
          <p:cNvSpPr/>
          <p:nvPr/>
        </p:nvSpPr>
        <p:spPr>
          <a:xfrm rot="5400000">
            <a:off x="3571983" y="3882853"/>
            <a:ext cx="195900" cy="195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 rot="5400000">
            <a:off x="5363608" y="2442078"/>
            <a:ext cx="195900" cy="195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6"/>
          <p:cNvSpPr/>
          <p:nvPr/>
        </p:nvSpPr>
        <p:spPr>
          <a:xfrm rot="5400000">
            <a:off x="5363608" y="3882853"/>
            <a:ext cx="195900" cy="195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Contents!</a:t>
            </a:r>
            <a:endParaRPr/>
          </a:p>
        </p:txBody>
      </p:sp>
      <p:sp>
        <p:nvSpPr>
          <p:cNvPr id="353" name="Google Shape;353;p47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7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7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1.Introduction</a:t>
            </a:r>
            <a:endParaRPr/>
          </a:p>
        </p:txBody>
      </p:sp>
      <p:sp>
        <p:nvSpPr>
          <p:cNvPr id="356" name="Google Shape;356;p47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Purpose,approaches and need of testing</a:t>
            </a:r>
            <a:endParaRPr/>
          </a:p>
        </p:txBody>
      </p:sp>
      <p:sp>
        <p:nvSpPr>
          <p:cNvPr id="357" name="Google Shape;357;p47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Automated testing</a:t>
            </a:r>
            <a:endParaRPr/>
          </a:p>
        </p:txBody>
      </p:sp>
      <p:sp>
        <p:nvSpPr>
          <p:cNvPr id="358" name="Google Shape;358;p47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process,tool</a:t>
            </a:r>
            <a:endParaRPr/>
          </a:p>
        </p:txBody>
      </p:sp>
      <p:sp>
        <p:nvSpPr>
          <p:cNvPr id="359" name="Google Shape;359;p47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Manual testing</a:t>
            </a:r>
            <a:endParaRPr/>
          </a:p>
        </p:txBody>
      </p:sp>
      <p:sp>
        <p:nvSpPr>
          <p:cNvPr id="360" name="Google Shape;360;p47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Goals,disadvantages,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case(structure and execution)</a:t>
            </a:r>
            <a:endParaRPr/>
          </a:p>
        </p:txBody>
      </p:sp>
      <p:sp>
        <p:nvSpPr>
          <p:cNvPr id="361" name="Google Shape;361;p47"/>
          <p:cNvSpPr txBox="1"/>
          <p:nvPr>
            <p:ph idx="6" type="title"/>
          </p:nvPr>
        </p:nvSpPr>
        <p:spPr>
          <a:xfrm>
            <a:off x="5318725" y="3221100"/>
            <a:ext cx="2917800" cy="7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4.Result and summarization</a:t>
            </a:r>
            <a:endParaRPr/>
          </a:p>
        </p:txBody>
      </p:sp>
      <p:sp>
        <p:nvSpPr>
          <p:cNvPr id="362" name="Google Shape;362;p47"/>
          <p:cNvSpPr txBox="1"/>
          <p:nvPr>
            <p:ph idx="7" type="subTitle"/>
          </p:nvPr>
        </p:nvSpPr>
        <p:spPr>
          <a:xfrm>
            <a:off x="5340600" y="40163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Result,conclusion,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2302475" y="1685350"/>
            <a:ext cx="48471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Purpose</a:t>
            </a:r>
            <a:r>
              <a:rPr lang="en" sz="1500"/>
              <a:t>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Defect Detection,Quality Assurance,Risk Mitigation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Approaches: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Manual Testing (Human Execution,)Automated Testing (Scripted Testing)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Need</a:t>
            </a:r>
            <a:r>
              <a:rPr lang="en" sz="1500"/>
              <a:t> 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Improve User Experience ,Save cost</a:t>
            </a:r>
            <a:endParaRPr sz="1500"/>
          </a:p>
        </p:txBody>
      </p:sp>
      <p:sp>
        <p:nvSpPr>
          <p:cNvPr id="369" name="Google Shape;369;p48"/>
          <p:cNvSpPr txBox="1"/>
          <p:nvPr>
            <p:ph type="title"/>
          </p:nvPr>
        </p:nvSpPr>
        <p:spPr>
          <a:xfrm>
            <a:off x="3127088" y="99617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2575" y="13940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8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444950" y="8595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8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444950" y="13940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1781550" y="469375"/>
            <a:ext cx="5933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378" name="Google Shape;378;p49"/>
          <p:cNvSpPr txBox="1"/>
          <p:nvPr>
            <p:ph idx="4294967295" type="subTitle"/>
          </p:nvPr>
        </p:nvSpPr>
        <p:spPr>
          <a:xfrm>
            <a:off x="3682750" y="2705375"/>
            <a:ext cx="22365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Test various aspects of the software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79" name="Google Shape;379;p49"/>
          <p:cNvSpPr txBox="1"/>
          <p:nvPr>
            <p:ph idx="4294967295" type="subTitle"/>
          </p:nvPr>
        </p:nvSpPr>
        <p:spPr>
          <a:xfrm>
            <a:off x="6283500" y="1704650"/>
            <a:ext cx="22365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Meticulous design,execute and document tests.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80" name="Google Shape;380;p49"/>
          <p:cNvSpPr txBox="1"/>
          <p:nvPr>
            <p:ph idx="4294967295" type="subTitle"/>
          </p:nvPr>
        </p:nvSpPr>
        <p:spPr>
          <a:xfrm>
            <a:off x="3682750" y="1698675"/>
            <a:ext cx="23733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Identify,report defects by executing test cases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81" name="Google Shape;381;p49"/>
          <p:cNvSpPr txBox="1"/>
          <p:nvPr>
            <p:ph idx="4294967295" type="subTitle"/>
          </p:nvPr>
        </p:nvSpPr>
        <p:spPr>
          <a:xfrm>
            <a:off x="3682750" y="3717400"/>
            <a:ext cx="19509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Provide manual testing on fixed defects.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82" name="Google Shape;382;p49"/>
          <p:cNvSpPr txBox="1"/>
          <p:nvPr>
            <p:ph idx="4294967295" type="subTitle"/>
          </p:nvPr>
        </p:nvSpPr>
        <p:spPr>
          <a:xfrm>
            <a:off x="6283499" y="1394625"/>
            <a:ext cx="20901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Time consuming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3" name="Google Shape;383;p49"/>
          <p:cNvSpPr txBox="1"/>
          <p:nvPr>
            <p:ph idx="4294967295" type="subTitle"/>
          </p:nvPr>
        </p:nvSpPr>
        <p:spPr>
          <a:xfrm>
            <a:off x="3682750" y="2398400"/>
            <a:ext cx="20901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Test Coverage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4" name="Google Shape;384;p49"/>
          <p:cNvSpPr txBox="1"/>
          <p:nvPr>
            <p:ph idx="4294967295" type="subTitle"/>
          </p:nvPr>
        </p:nvSpPr>
        <p:spPr>
          <a:xfrm>
            <a:off x="3682750" y="1394625"/>
            <a:ext cx="2600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Detect Defects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5" name="Google Shape;385;p49"/>
          <p:cNvSpPr txBox="1"/>
          <p:nvPr>
            <p:ph idx="4294967295" type="subTitle"/>
          </p:nvPr>
        </p:nvSpPr>
        <p:spPr>
          <a:xfrm>
            <a:off x="3682750" y="3410415"/>
            <a:ext cx="1785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Retesting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6" name="Google Shape;386;p49"/>
          <p:cNvSpPr txBox="1"/>
          <p:nvPr>
            <p:ph idx="4294967295" type="subTitle"/>
          </p:nvPr>
        </p:nvSpPr>
        <p:spPr>
          <a:xfrm>
            <a:off x="6283500" y="2850450"/>
            <a:ext cx="22365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Unintentionally overlook,misinterpretation,monotonous process.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87" name="Google Shape;387;p49"/>
          <p:cNvSpPr txBox="1"/>
          <p:nvPr>
            <p:ph idx="4294967295" type="subTitle"/>
          </p:nvPr>
        </p:nvSpPr>
        <p:spPr>
          <a:xfrm>
            <a:off x="6283507" y="2400992"/>
            <a:ext cx="1785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Human errors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88" name="Google Shape;388;p49"/>
          <p:cNvSpPr txBox="1"/>
          <p:nvPr>
            <p:ph idx="4294967295" type="subTitle"/>
          </p:nvPr>
        </p:nvSpPr>
        <p:spPr>
          <a:xfrm>
            <a:off x="6283500" y="3870100"/>
            <a:ext cx="1950900" cy="7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Challenging to scale for large,complex projects.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389" name="Google Shape;389;p49"/>
          <p:cNvSpPr txBox="1"/>
          <p:nvPr>
            <p:ph idx="4294967295" type="subTitle"/>
          </p:nvPr>
        </p:nvSpPr>
        <p:spPr>
          <a:xfrm>
            <a:off x="6283500" y="3518375"/>
            <a:ext cx="21555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Less scalability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90" name="Google Shape;390;p49"/>
          <p:cNvSpPr txBox="1"/>
          <p:nvPr/>
        </p:nvSpPr>
        <p:spPr>
          <a:xfrm>
            <a:off x="1383475" y="1698675"/>
            <a:ext cx="2090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Most basic and rigorous type of software testing.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Software testers writes the test cases 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No use of any special software.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91" name="Google Shape;391;p49"/>
          <p:cNvSpPr txBox="1"/>
          <p:nvPr>
            <p:ph idx="4294967295" type="subTitle"/>
          </p:nvPr>
        </p:nvSpPr>
        <p:spPr>
          <a:xfrm>
            <a:off x="1383475" y="1084588"/>
            <a:ext cx="1785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Definition</a:t>
            </a: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 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92" name="Google Shape;392;p49"/>
          <p:cNvSpPr txBox="1"/>
          <p:nvPr>
            <p:ph idx="4294967295" type="subTitle"/>
          </p:nvPr>
        </p:nvSpPr>
        <p:spPr>
          <a:xfrm>
            <a:off x="3682750" y="1069463"/>
            <a:ext cx="1785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Advantages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93" name="Google Shape;393;p49"/>
          <p:cNvSpPr txBox="1"/>
          <p:nvPr>
            <p:ph idx="4294967295" type="subTitle"/>
          </p:nvPr>
        </p:nvSpPr>
        <p:spPr>
          <a:xfrm>
            <a:off x="6283500" y="1084600"/>
            <a:ext cx="20901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Disadvantages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3311400" y="112497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"/>
          <p:cNvSpPr/>
          <p:nvPr/>
        </p:nvSpPr>
        <p:spPr>
          <a:xfrm>
            <a:off x="5982025" y="1140096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9"/>
          <p:cNvSpPr/>
          <p:nvPr/>
        </p:nvSpPr>
        <p:spPr>
          <a:xfrm>
            <a:off x="993500" y="112497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9"/>
          <p:cNvSpPr/>
          <p:nvPr/>
        </p:nvSpPr>
        <p:spPr>
          <a:xfrm rot="5400000">
            <a:off x="3362858" y="1176428"/>
            <a:ext cx="195900" cy="195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"/>
          <p:cNvSpPr/>
          <p:nvPr/>
        </p:nvSpPr>
        <p:spPr>
          <a:xfrm rot="5400000">
            <a:off x="6033483" y="1176428"/>
            <a:ext cx="195900" cy="195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"/>
          <p:cNvSpPr/>
          <p:nvPr/>
        </p:nvSpPr>
        <p:spPr>
          <a:xfrm rot="5400000">
            <a:off x="1044958" y="1176428"/>
            <a:ext cx="195900" cy="195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731250" y="306325"/>
            <a:ext cx="4002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- structure</a:t>
            </a:r>
            <a:endParaRPr/>
          </a:p>
        </p:txBody>
      </p:sp>
      <p:sp>
        <p:nvSpPr>
          <p:cNvPr id="405" name="Google Shape;405;p50"/>
          <p:cNvSpPr txBox="1"/>
          <p:nvPr>
            <p:ph idx="4294967295" type="subTitle"/>
          </p:nvPr>
        </p:nvSpPr>
        <p:spPr>
          <a:xfrm>
            <a:off x="1829850" y="2968501"/>
            <a:ext cx="19776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Detailed set of instructions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06" name="Google Shape;406;p50"/>
          <p:cNvSpPr txBox="1"/>
          <p:nvPr>
            <p:ph idx="4294967295" type="subTitle"/>
          </p:nvPr>
        </p:nvSpPr>
        <p:spPr>
          <a:xfrm>
            <a:off x="5980850" y="1230025"/>
            <a:ext cx="29037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Behavior of the software under specific condition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07" name="Google Shape;407;p50"/>
          <p:cNvSpPr txBox="1"/>
          <p:nvPr>
            <p:ph idx="4294967295" type="subTitle"/>
          </p:nvPr>
        </p:nvSpPr>
        <p:spPr>
          <a:xfrm>
            <a:off x="1829850" y="3837475"/>
            <a:ext cx="26805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Input values, parameters, or data sets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08" name="Google Shape;408;p50"/>
          <p:cNvSpPr txBox="1"/>
          <p:nvPr>
            <p:ph idx="4294967295" type="subTitle"/>
          </p:nvPr>
        </p:nvSpPr>
        <p:spPr>
          <a:xfrm>
            <a:off x="5980850" y="2098988"/>
            <a:ext cx="19776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Actual outcomes observed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09" name="Google Shape;409;p50"/>
          <p:cNvSpPr txBox="1"/>
          <p:nvPr>
            <p:ph idx="4294967295" type="subTitle"/>
          </p:nvPr>
        </p:nvSpPr>
        <p:spPr>
          <a:xfrm>
            <a:off x="5980850" y="2967950"/>
            <a:ext cx="19776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Passed/Failed/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Blocked/cancel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10" name="Google Shape;410;p50"/>
          <p:cNvSpPr txBox="1"/>
          <p:nvPr>
            <p:ph idx="4294967295" type="subTitle"/>
          </p:nvPr>
        </p:nvSpPr>
        <p:spPr>
          <a:xfrm>
            <a:off x="5980850" y="3836900"/>
            <a:ext cx="25767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Name of the tester , date of test execution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11" name="Google Shape;411;p50"/>
          <p:cNvSpPr txBox="1"/>
          <p:nvPr>
            <p:ph idx="4294967295" type="subTitle"/>
          </p:nvPr>
        </p:nvSpPr>
        <p:spPr>
          <a:xfrm>
            <a:off x="5980850" y="901875"/>
            <a:ext cx="29037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Expected result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2" name="Google Shape;412;p50"/>
          <p:cNvSpPr txBox="1"/>
          <p:nvPr>
            <p:ph idx="4294967295" type="subTitle"/>
          </p:nvPr>
        </p:nvSpPr>
        <p:spPr>
          <a:xfrm>
            <a:off x="5980850" y="1770861"/>
            <a:ext cx="1977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Actual result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3" name="Google Shape;413;p50"/>
          <p:cNvSpPr txBox="1"/>
          <p:nvPr>
            <p:ph idx="4294967295" type="subTitle"/>
          </p:nvPr>
        </p:nvSpPr>
        <p:spPr>
          <a:xfrm>
            <a:off x="5980850" y="2639824"/>
            <a:ext cx="1977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Status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4" name="Google Shape;414;p50"/>
          <p:cNvSpPr txBox="1"/>
          <p:nvPr>
            <p:ph idx="4294967295" type="subTitle"/>
          </p:nvPr>
        </p:nvSpPr>
        <p:spPr>
          <a:xfrm>
            <a:off x="5980850" y="3508775"/>
            <a:ext cx="26805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Test case -by/date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5" name="Google Shape;415;p50"/>
          <p:cNvSpPr txBox="1"/>
          <p:nvPr>
            <p:ph idx="4294967295" type="subTitle"/>
          </p:nvPr>
        </p:nvSpPr>
        <p:spPr>
          <a:xfrm>
            <a:off x="1829850" y="2640375"/>
            <a:ext cx="2310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Test case steps</a:t>
            </a: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 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6" name="Google Shape;416;p50"/>
          <p:cNvSpPr txBox="1"/>
          <p:nvPr>
            <p:ph idx="4294967295" type="subTitle"/>
          </p:nvPr>
        </p:nvSpPr>
        <p:spPr>
          <a:xfrm>
            <a:off x="1829850" y="3509338"/>
            <a:ext cx="1977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Test case data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1309700" y="273257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0"/>
          <p:cNvSpPr/>
          <p:nvPr/>
        </p:nvSpPr>
        <p:spPr>
          <a:xfrm>
            <a:off x="1309700" y="360902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0"/>
          <p:cNvSpPr/>
          <p:nvPr/>
        </p:nvSpPr>
        <p:spPr>
          <a:xfrm>
            <a:off x="5460700" y="18561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0"/>
          <p:cNvSpPr/>
          <p:nvPr/>
        </p:nvSpPr>
        <p:spPr>
          <a:xfrm>
            <a:off x="5460700" y="273257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5460700" y="360902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0"/>
          <p:cNvSpPr/>
          <p:nvPr/>
        </p:nvSpPr>
        <p:spPr>
          <a:xfrm>
            <a:off x="5460700" y="1008049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0"/>
          <p:cNvSpPr txBox="1"/>
          <p:nvPr>
            <p:ph idx="4294967295" type="subTitle"/>
          </p:nvPr>
        </p:nvSpPr>
        <p:spPr>
          <a:xfrm>
            <a:off x="1829850" y="1008074"/>
            <a:ext cx="19776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Test case id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24" name="Google Shape;424;p50"/>
          <p:cNvSpPr txBox="1"/>
          <p:nvPr>
            <p:ph idx="4294967295" type="subTitle"/>
          </p:nvPr>
        </p:nvSpPr>
        <p:spPr>
          <a:xfrm>
            <a:off x="1829850" y="1824225"/>
            <a:ext cx="29037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cert One"/>
                <a:ea typeface="Concert One"/>
                <a:cs typeface="Concert One"/>
                <a:sym typeface="Concert One"/>
              </a:rPr>
              <a:t>Test case description</a:t>
            </a:r>
            <a:endParaRPr b="1" sz="210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25" name="Google Shape;425;p50"/>
          <p:cNvSpPr/>
          <p:nvPr/>
        </p:nvSpPr>
        <p:spPr>
          <a:xfrm>
            <a:off x="1309700" y="1816646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0"/>
          <p:cNvSpPr/>
          <p:nvPr/>
        </p:nvSpPr>
        <p:spPr>
          <a:xfrm>
            <a:off x="1309712" y="1059971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0"/>
          <p:cNvSpPr txBox="1"/>
          <p:nvPr>
            <p:ph idx="4294967295" type="subTitle"/>
          </p:nvPr>
        </p:nvSpPr>
        <p:spPr>
          <a:xfrm>
            <a:off x="1893300" y="2204725"/>
            <a:ext cx="26805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Explanation</a:t>
            </a:r>
            <a:r>
              <a:rPr lang="en" sz="1400">
                <a:solidFill>
                  <a:schemeClr val="dk2"/>
                </a:solidFill>
              </a:rPr>
              <a:t> and narrative of test case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28" name="Google Shape;428;p50"/>
          <p:cNvSpPr txBox="1"/>
          <p:nvPr>
            <p:ph idx="4294967295" type="subTitle"/>
          </p:nvPr>
        </p:nvSpPr>
        <p:spPr>
          <a:xfrm>
            <a:off x="1893300" y="1377025"/>
            <a:ext cx="25140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Unique identification no.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429" name="Google Shape;4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70900" y="72150"/>
            <a:ext cx="5472375" cy="11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0"/>
          <p:cNvSpPr txBox="1"/>
          <p:nvPr/>
        </p:nvSpPr>
        <p:spPr>
          <a:xfrm>
            <a:off x="4733550" y="306325"/>
            <a:ext cx="450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test which checks the functionality 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of specific module 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no. of test cases executed. 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No. of defects found in the testing process.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Record of success and failure execution of test cases in document.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Record of time taken to execute the testsuite</a:t>
            </a:r>
            <a:endParaRPr/>
          </a:p>
        </p:txBody>
      </p:sp>
      <p:sp>
        <p:nvSpPr>
          <p:cNvPr id="436" name="Google Shape;436;p51"/>
          <p:cNvSpPr txBox="1"/>
          <p:nvPr>
            <p:ph type="title"/>
          </p:nvPr>
        </p:nvSpPr>
        <p:spPr>
          <a:xfrm>
            <a:off x="765925" y="711175"/>
            <a:ext cx="40269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- Execution</a:t>
            </a:r>
            <a:endParaRPr/>
          </a:p>
        </p:txBody>
      </p:sp>
      <p:pic>
        <p:nvPicPr>
          <p:cNvPr id="437" name="Google Shape;437;p51"/>
          <p:cNvPicPr preferRelativeResize="0"/>
          <p:nvPr/>
        </p:nvPicPr>
        <p:blipFill rotWithShape="1">
          <a:blip r:embed="rId3">
            <a:alphaModFix/>
          </a:blip>
          <a:srcRect b="25136" l="0" r="0" t="25136"/>
          <a:stretch/>
        </p:blipFill>
        <p:spPr>
          <a:xfrm rot="-426457">
            <a:off x="995202" y="1916433"/>
            <a:ext cx="2411745" cy="18801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8" name="Google Shape;438;p51"/>
          <p:cNvSpPr/>
          <p:nvPr/>
        </p:nvSpPr>
        <p:spPr>
          <a:xfrm rot="-2700000">
            <a:off x="765274" y="2065491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9" name="Google Shape;439;p51"/>
          <p:cNvSpPr/>
          <p:nvPr/>
        </p:nvSpPr>
        <p:spPr>
          <a:xfrm rot="-2700000">
            <a:off x="3081074" y="3482291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40" name="Google Shape;440;p51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6023610">
            <a:off x="2786831" y="3004878"/>
            <a:ext cx="1579416" cy="7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type="title"/>
          </p:nvPr>
        </p:nvSpPr>
        <p:spPr>
          <a:xfrm>
            <a:off x="1781550" y="439750"/>
            <a:ext cx="5933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7">
            <a:off x="4280222" y="2039794"/>
            <a:ext cx="1168505" cy="83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504263" y="3284722"/>
            <a:ext cx="720525" cy="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5433233" y="2953038"/>
            <a:ext cx="720524" cy="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700000">
            <a:off x="3543213" y="2954171"/>
            <a:ext cx="720524" cy="1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2"/>
          <p:cNvSpPr txBox="1"/>
          <p:nvPr>
            <p:ph idx="4294967295" type="subTitle"/>
          </p:nvPr>
        </p:nvSpPr>
        <p:spPr>
          <a:xfrm>
            <a:off x="3875675" y="3804513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Provides more accurate results.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51" name="Google Shape;451;p52"/>
          <p:cNvSpPr txBox="1"/>
          <p:nvPr>
            <p:ph idx="4294967295" type="subTitle"/>
          </p:nvPr>
        </p:nvSpPr>
        <p:spPr>
          <a:xfrm>
            <a:off x="6513125" y="2219525"/>
            <a:ext cx="1977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70% faster than execution of manual test cases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52" name="Google Shape;452;p52"/>
          <p:cNvSpPr txBox="1"/>
          <p:nvPr>
            <p:ph idx="4294967295" type="subTitle"/>
          </p:nvPr>
        </p:nvSpPr>
        <p:spPr>
          <a:xfrm>
            <a:off x="5888925" y="3322250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Extends reliability.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53" name="Google Shape;453;p52"/>
          <p:cNvSpPr txBox="1"/>
          <p:nvPr>
            <p:ph idx="4294967295" type="subTitle"/>
          </p:nvPr>
        </p:nvSpPr>
        <p:spPr>
          <a:xfrm>
            <a:off x="1238230" y="2219525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Wider test coverage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54" name="Google Shape;454;p52"/>
          <p:cNvSpPr txBox="1"/>
          <p:nvPr>
            <p:ph idx="4294967295" type="subTitle"/>
          </p:nvPr>
        </p:nvSpPr>
        <p:spPr>
          <a:xfrm>
            <a:off x="1898075" y="3322250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Saves time and cost.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12362" y="2392121"/>
            <a:ext cx="720525" cy="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696087" y="2392121"/>
            <a:ext cx="720525" cy="1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2"/>
          <p:cNvSpPr txBox="1"/>
          <p:nvPr/>
        </p:nvSpPr>
        <p:spPr>
          <a:xfrm>
            <a:off x="1472400" y="992600"/>
            <a:ext cx="687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tester writes scripts with use of suitable software to test the application.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Automated Testing is a simplified process of manual testing. 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 rot="-1051964">
            <a:off x="4306246" y="2202085"/>
            <a:ext cx="1084479" cy="400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Benefits</a:t>
            </a:r>
            <a:endParaRPr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>
            <p:ph type="title"/>
          </p:nvPr>
        </p:nvSpPr>
        <p:spPr>
          <a:xfrm>
            <a:off x="583025" y="711175"/>
            <a:ext cx="42246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 process</a:t>
            </a:r>
            <a:endParaRPr/>
          </a:p>
        </p:txBody>
      </p:sp>
      <p:sp>
        <p:nvSpPr>
          <p:cNvPr id="464" name="Google Shape;464;p53"/>
          <p:cNvSpPr txBox="1"/>
          <p:nvPr>
            <p:ph idx="4294967295" type="subTitle"/>
          </p:nvPr>
        </p:nvSpPr>
        <p:spPr>
          <a:xfrm>
            <a:off x="2205650" y="2765738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Determination of  scope of automation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5" name="Google Shape;465;p53"/>
          <p:cNvSpPr txBox="1"/>
          <p:nvPr>
            <p:ph idx="4294967295" type="subTitle"/>
          </p:nvPr>
        </p:nvSpPr>
        <p:spPr>
          <a:xfrm>
            <a:off x="6442525" y="1896775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Design framework and its features.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6" name="Google Shape;466;p53"/>
          <p:cNvSpPr txBox="1"/>
          <p:nvPr>
            <p:ph idx="4294967295" type="subTitle"/>
          </p:nvPr>
        </p:nvSpPr>
        <p:spPr>
          <a:xfrm>
            <a:off x="2205650" y="1896775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 selection of automation tool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7" name="Google Shape;467;p53"/>
          <p:cNvSpPr txBox="1"/>
          <p:nvPr>
            <p:ph idx="4294967295" type="subTitle"/>
          </p:nvPr>
        </p:nvSpPr>
        <p:spPr>
          <a:xfrm>
            <a:off x="2205655" y="3634700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creation of automation strategy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8" name="Google Shape;468;p53"/>
          <p:cNvSpPr txBox="1"/>
          <p:nvPr>
            <p:ph idx="4294967295" type="subTitle"/>
          </p:nvPr>
        </p:nvSpPr>
        <p:spPr>
          <a:xfrm>
            <a:off x="6442525" y="2765738"/>
            <a:ext cx="19776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Automation scripts execution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69" name="Google Shape;469;p53"/>
          <p:cNvSpPr txBox="1"/>
          <p:nvPr>
            <p:ph idx="4294967295" type="subTitle"/>
          </p:nvPr>
        </p:nvSpPr>
        <p:spPr>
          <a:xfrm>
            <a:off x="6442525" y="3634700"/>
            <a:ext cx="1977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 Automation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scripts are added ,reviewed and maintained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70" name="Google Shape;470;p53"/>
          <p:cNvSpPr txBox="1"/>
          <p:nvPr>
            <p:ph idx="4294967295" type="subTitle"/>
          </p:nvPr>
        </p:nvSpPr>
        <p:spPr>
          <a:xfrm>
            <a:off x="791138" y="1896775"/>
            <a:ext cx="7443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1</a:t>
            </a:r>
            <a:endParaRPr sz="30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71" name="Google Shape;471;p53"/>
          <p:cNvSpPr txBox="1"/>
          <p:nvPr>
            <p:ph idx="4294967295" type="subTitle"/>
          </p:nvPr>
        </p:nvSpPr>
        <p:spPr>
          <a:xfrm>
            <a:off x="791138" y="2765750"/>
            <a:ext cx="7443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2</a:t>
            </a:r>
            <a:endParaRPr sz="30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72" name="Google Shape;472;p53"/>
          <p:cNvSpPr txBox="1"/>
          <p:nvPr>
            <p:ph idx="4294967295" type="subTitle"/>
          </p:nvPr>
        </p:nvSpPr>
        <p:spPr>
          <a:xfrm>
            <a:off x="791138" y="3634725"/>
            <a:ext cx="7443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3</a:t>
            </a:r>
            <a:endParaRPr sz="30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73" name="Google Shape;473;p53"/>
          <p:cNvSpPr txBox="1"/>
          <p:nvPr>
            <p:ph idx="4294967295" type="subTitle"/>
          </p:nvPr>
        </p:nvSpPr>
        <p:spPr>
          <a:xfrm>
            <a:off x="5028113" y="1896775"/>
            <a:ext cx="7443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4</a:t>
            </a:r>
            <a:endParaRPr sz="30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74" name="Google Shape;474;p53"/>
          <p:cNvSpPr txBox="1"/>
          <p:nvPr>
            <p:ph idx="4294967295" type="subTitle"/>
          </p:nvPr>
        </p:nvSpPr>
        <p:spPr>
          <a:xfrm>
            <a:off x="5028113" y="2765750"/>
            <a:ext cx="7443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5</a:t>
            </a:r>
            <a:endParaRPr sz="30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475" name="Google Shape;475;p53"/>
          <p:cNvSpPr txBox="1"/>
          <p:nvPr>
            <p:ph idx="4294967295" type="subTitle"/>
          </p:nvPr>
        </p:nvSpPr>
        <p:spPr>
          <a:xfrm>
            <a:off x="5028113" y="3634725"/>
            <a:ext cx="7443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rPr>
              <a:t>6</a:t>
            </a:r>
            <a:endParaRPr sz="3000">
              <a:solidFill>
                <a:schemeClr val="dk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476" name="Google Shape;476;p53"/>
          <p:cNvCxnSpPr/>
          <p:nvPr/>
        </p:nvCxnSpPr>
        <p:spPr>
          <a:xfrm>
            <a:off x="1805279" y="1896775"/>
            <a:ext cx="0" cy="238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53"/>
          <p:cNvCxnSpPr/>
          <p:nvPr/>
        </p:nvCxnSpPr>
        <p:spPr>
          <a:xfrm>
            <a:off x="6031010" y="1896775"/>
            <a:ext cx="0" cy="238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8" name="Google Shape;4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19" y="2110239"/>
            <a:ext cx="744301" cy="1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19" y="2979214"/>
            <a:ext cx="744301" cy="1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19" y="3848189"/>
            <a:ext cx="744301" cy="1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844" y="2110239"/>
            <a:ext cx="744301" cy="1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844" y="2979214"/>
            <a:ext cx="744301" cy="1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844" y="3848189"/>
            <a:ext cx="744301" cy="13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