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kin\OneDrive\Documents\ADA%20Tech%20Team\Personal%20Projects_Tech%20chak\Analysis_SFO\1668422541313_Analysis_SF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kin\OneDrive\Documents\ADA%20Tech%20Team\Personal%20Projects_Tech%20chak\Analysis_SFO\1668422541313_Analysis_SFO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kin\OneDrive\Documents\ADA%20Tech%20Team\Personal%20Projects_Tech%20chak\Analysis_SFO\1668422541313_Analysis_SFO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kin\OneDrive\Documents\ADA%20Tech%20Team\Personal%20Projects_Tech%20chak\Analysis_SFO\1668422541313_Analysis_SFO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kin\OneDrive\Documents\ADA%20Tech%20Team\Personal%20Projects_Tech%20chak\Analysis_SFO\1668422541313_Analysis_SFO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kin\OneDrive\Documents\ADA%20Tech%20Team\Personal%20Projects_Tech%20chak\Analysis_SFO\1668422541313_Analysis_SFO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200"/>
              <a:t>Q4FOOD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spPr>
            <a:gradFill rotWithShape="1">
              <a:gsLst>
                <a:gs pos="0">
                  <a:schemeClr val="accent4">
                    <a:shade val="76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hade val="76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shade val="7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val>
            <c:numRef>
              <c:f>'High rating'!$E$19:$E$23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EB-43FB-9AE8-7BF9DFBC31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2503087"/>
        <c:axId val="702493103"/>
      </c:areaChart>
      <c:barChart>
        <c:barDir val="col"/>
        <c:grouping val="clustered"/>
        <c:varyColors val="0"/>
        <c:ser>
          <c:idx val="1"/>
          <c:order val="1"/>
          <c:spPr>
            <a:gradFill rotWithShape="1">
              <a:gsLst>
                <a:gs pos="0">
                  <a:schemeClr val="accent4">
                    <a:tint val="77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tint val="77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tint val="7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val>
            <c:numRef>
              <c:f>'High rating'!$F$19:$F$23</c:f>
              <c:numCache>
                <c:formatCode>General</c:formatCode>
                <c:ptCount val="5"/>
                <c:pt idx="1">
                  <c:v>262</c:v>
                </c:pt>
                <c:pt idx="2">
                  <c:v>1341</c:v>
                </c:pt>
                <c:pt idx="3">
                  <c:v>1212</c:v>
                </c:pt>
                <c:pt idx="4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EB-43FB-9AE8-7BF9DFBC31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02503087"/>
        <c:axId val="702493103"/>
      </c:barChart>
      <c:catAx>
        <c:axId val="7025030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Rating</a:t>
                </a:r>
              </a:p>
            </c:rich>
          </c:tx>
          <c:layout>
            <c:manualLayout>
              <c:xMode val="edge"/>
              <c:yMode val="edge"/>
              <c:x val="0.45733703933075781"/>
              <c:y val="0.8777673433022706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2493103"/>
        <c:crosses val="autoZero"/>
        <c:auto val="1"/>
        <c:lblAlgn val="ctr"/>
        <c:lblOffset val="100"/>
        <c:noMultiLvlLbl val="0"/>
      </c:catAx>
      <c:valAx>
        <c:axId val="702493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No. of ratings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2503087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200"/>
              <a:t>Q7FOOD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val>
            <c:numRef>
              <c:f>'High rating'!$E$10:$E$17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C9-445E-BD7C-A9E95A12BC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0939183"/>
        <c:axId val="530922543"/>
      </c:areaChart>
      <c:barChart>
        <c:barDir val="col"/>
        <c:grouping val="clustered"/>
        <c:varyColors val="0"/>
        <c:ser>
          <c:idx val="1"/>
          <c:order val="1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val>
            <c:numRef>
              <c:f>'High rating'!$F$10:$F$17</c:f>
              <c:numCache>
                <c:formatCode>General</c:formatCode>
                <c:ptCount val="8"/>
                <c:pt idx="1">
                  <c:v>16</c:v>
                </c:pt>
                <c:pt idx="2">
                  <c:v>6</c:v>
                </c:pt>
                <c:pt idx="3">
                  <c:v>51</c:v>
                </c:pt>
                <c:pt idx="4">
                  <c:v>164</c:v>
                </c:pt>
                <c:pt idx="5">
                  <c:v>136</c:v>
                </c:pt>
                <c:pt idx="6">
                  <c:v>88</c:v>
                </c:pt>
                <c:pt idx="7">
                  <c:v>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C9-445E-BD7C-A9E95A12BC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30939183"/>
        <c:axId val="530922543"/>
      </c:barChart>
      <c:catAx>
        <c:axId val="5309391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 b="1" i="0" u="none" strike="noStrike" cap="all" baseline="0">
                    <a:effectLst/>
                  </a:rPr>
                  <a:t>Rating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45371053198574057"/>
              <c:y val="0.8883633643602305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0922543"/>
        <c:crosses val="autoZero"/>
        <c:auto val="1"/>
        <c:lblAlgn val="ctr"/>
        <c:lblOffset val="100"/>
        <c:noMultiLvlLbl val="0"/>
      </c:catAx>
      <c:valAx>
        <c:axId val="5309225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900" b="1" i="0" u="none" strike="noStrike" kern="1200" cap="all" baseline="0">
                    <a:solidFill>
                      <a:sysClr val="window" lastClr="FFFFFF">
                        <a:lumMod val="8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800" b="1" i="0" cap="all" baseline="0">
                    <a:effectLst/>
                  </a:rPr>
                  <a:t>No. of rating</a:t>
                </a:r>
                <a:endParaRPr lang="en-US" sz="800">
                  <a:effectLst/>
                </a:endParaRPr>
              </a:p>
            </c:rich>
          </c:tx>
          <c:layout>
            <c:manualLayout>
              <c:xMode val="edge"/>
              <c:yMode val="edge"/>
              <c:x val="4.0422885572139307E-2"/>
              <c:y val="0.1828555368184373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1" i="0" u="none" strike="noStrike" kern="1200" cap="all" baseline="0">
                  <a:solidFill>
                    <a:sysClr val="window" lastClr="FFFFFF">
                      <a:lumMod val="8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093918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200"/>
              <a:t>Q9FOOD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val>
            <c:numRef>
              <c:f>'High rating'!$E$1:$E$8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34-4187-AE34-A7F2B0CD68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2278783"/>
        <c:axId val="702291679"/>
      </c:areaChart>
      <c:barChart>
        <c:barDir val="col"/>
        <c:grouping val="clustered"/>
        <c:varyColors val="0"/>
        <c:ser>
          <c:idx val="1"/>
          <c:order val="1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val>
            <c:numRef>
              <c:f>'High rating'!$F$1:$F$8</c:f>
              <c:numCache>
                <c:formatCode>General</c:formatCode>
                <c:ptCount val="8"/>
                <c:pt idx="1">
                  <c:v>36</c:v>
                </c:pt>
                <c:pt idx="2">
                  <c:v>0</c:v>
                </c:pt>
                <c:pt idx="3">
                  <c:v>6</c:v>
                </c:pt>
                <c:pt idx="4">
                  <c:v>60</c:v>
                </c:pt>
                <c:pt idx="5">
                  <c:v>137</c:v>
                </c:pt>
                <c:pt idx="6">
                  <c:v>192</c:v>
                </c:pt>
                <c:pt idx="7">
                  <c:v>168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034-4187-AE34-A7F2B0CD68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02278783"/>
        <c:axId val="702291679"/>
      </c:barChart>
      <c:catAx>
        <c:axId val="7022787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Rating</a:t>
                </a:r>
              </a:p>
            </c:rich>
          </c:tx>
          <c:layout>
            <c:manualLayout>
              <c:xMode val="edge"/>
              <c:yMode val="edge"/>
              <c:x val="0.44422988404434516"/>
              <c:y val="0.888661740857123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2291679"/>
        <c:crosses val="autoZero"/>
        <c:auto val="1"/>
        <c:lblAlgn val="ctr"/>
        <c:lblOffset val="100"/>
        <c:noMultiLvlLbl val="0"/>
      </c:catAx>
      <c:valAx>
        <c:axId val="70229167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No.</a:t>
                </a:r>
                <a:r>
                  <a:rPr lang="en-US" baseline="0"/>
                  <a:t> of rating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2.7662517289073305E-2"/>
              <c:y val="0.1665499124343257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227878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b="1" dirty="0"/>
              <a:t>Q21INCOME</a:t>
            </a:r>
            <a:endParaRPr 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'Low rating'!$E$1:$E$6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DE-4EDF-A1B6-B6F0D6CD0EE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703083215"/>
        <c:axId val="703085295"/>
      </c:barChart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'Low rating'!$F$1:$F$6</c:f>
              <c:numCache>
                <c:formatCode>General</c:formatCode>
                <c:ptCount val="6"/>
                <c:pt idx="1">
                  <c:v>147</c:v>
                </c:pt>
                <c:pt idx="2">
                  <c:v>140</c:v>
                </c:pt>
                <c:pt idx="3">
                  <c:v>165</c:v>
                </c:pt>
                <c:pt idx="4">
                  <c:v>88</c:v>
                </c:pt>
                <c:pt idx="5">
                  <c:v>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8DE-4EDF-A1B6-B6F0D6CD0EE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703083215"/>
        <c:axId val="703085295"/>
      </c:lineChart>
      <c:catAx>
        <c:axId val="7030832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Rating</a:t>
                </a:r>
              </a:p>
            </c:rich>
          </c:tx>
          <c:layout>
            <c:manualLayout>
              <c:xMode val="edge"/>
              <c:yMode val="edge"/>
              <c:x val="0.46604877515310589"/>
              <c:y val="0.8971988918051909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3085295"/>
        <c:crosses val="autoZero"/>
        <c:auto val="1"/>
        <c:lblAlgn val="ctr"/>
        <c:lblOffset val="100"/>
        <c:noMultiLvlLbl val="0"/>
      </c:catAx>
      <c:valAx>
        <c:axId val="7030852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No. rated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3083215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b="1" dirty="0"/>
              <a:t>Q9RESTROOM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'Low rating'!$I$1:$I$8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FA-4E6C-8393-28A3E5028A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587871"/>
        <c:axId val="16592863"/>
      </c:barChart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'Low rating'!$J$1:$J$8</c:f>
              <c:numCache>
                <c:formatCode>General</c:formatCode>
                <c:ptCount val="8"/>
                <c:pt idx="1">
                  <c:v>21</c:v>
                </c:pt>
                <c:pt idx="2">
                  <c:v>4</c:v>
                </c:pt>
                <c:pt idx="3">
                  <c:v>15</c:v>
                </c:pt>
                <c:pt idx="4">
                  <c:v>79</c:v>
                </c:pt>
                <c:pt idx="5">
                  <c:v>187</c:v>
                </c:pt>
                <c:pt idx="6">
                  <c:v>248</c:v>
                </c:pt>
                <c:pt idx="7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FA-4E6C-8393-28A3E5028A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87871"/>
        <c:axId val="16592863"/>
      </c:lineChart>
      <c:catAx>
        <c:axId val="165878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Rating</a:t>
                </a:r>
              </a:p>
            </c:rich>
          </c:tx>
          <c:layout>
            <c:manualLayout>
              <c:xMode val="edge"/>
              <c:yMode val="edge"/>
              <c:x val="0.42555555555555558"/>
              <c:y val="0.8051844561096529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92863"/>
        <c:crosses val="autoZero"/>
        <c:auto val="1"/>
        <c:lblAlgn val="ctr"/>
        <c:lblOffset val="100"/>
        <c:noMultiLvlLbl val="0"/>
      </c:catAx>
      <c:valAx>
        <c:axId val="165928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No. rated</a:t>
                </a:r>
              </a:p>
            </c:rich>
          </c:tx>
          <c:layout>
            <c:manualLayout>
              <c:xMode val="edge"/>
              <c:yMode val="edge"/>
              <c:x val="5.2777777777777778E-2"/>
              <c:y val="0.24865339749198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8787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accent5">
            <a:lumMod val="5000"/>
            <a:lumOff val="95000"/>
          </a:schemeClr>
        </a:gs>
        <a:gs pos="74000">
          <a:schemeClr val="accent5">
            <a:lumMod val="45000"/>
            <a:lumOff val="55000"/>
          </a:schemeClr>
        </a:gs>
        <a:gs pos="83000">
          <a:schemeClr val="accent5">
            <a:lumMod val="45000"/>
            <a:lumOff val="55000"/>
          </a:schemeClr>
        </a:gs>
        <a:gs pos="100000">
          <a:schemeClr val="accent5">
            <a:lumMod val="30000"/>
            <a:lumOff val="70000"/>
          </a:schemeClr>
        </a:gs>
      </a:gsLst>
      <a:lin ang="5400000" scaled="1"/>
      <a:tileRect/>
    </a:gra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b="1" dirty="0"/>
              <a:t>Q5TIMESFLOWN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'Low rating'!$M$1:$M$8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47-4045-A4A9-218F6D23E1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47420191"/>
        <c:axId val="425826063"/>
      </c:barChart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'Low rating'!$N$1:$N$8</c:f>
              <c:numCache>
                <c:formatCode>General</c:formatCode>
                <c:ptCount val="8"/>
                <c:pt idx="1">
                  <c:v>26</c:v>
                </c:pt>
                <c:pt idx="2">
                  <c:v>1103</c:v>
                </c:pt>
                <c:pt idx="3">
                  <c:v>597</c:v>
                </c:pt>
                <c:pt idx="4">
                  <c:v>715</c:v>
                </c:pt>
                <c:pt idx="5">
                  <c:v>222</c:v>
                </c:pt>
                <c:pt idx="6">
                  <c:v>89</c:v>
                </c:pt>
                <c:pt idx="7">
                  <c:v>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B47-4045-A4A9-218F6D23E1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7420191"/>
        <c:axId val="425826063"/>
      </c:lineChart>
      <c:catAx>
        <c:axId val="3474201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Rating</a:t>
                </a:r>
              </a:p>
            </c:rich>
          </c:tx>
          <c:layout>
            <c:manualLayout>
              <c:xMode val="edge"/>
              <c:yMode val="edge"/>
              <c:x val="0.44017366579177608"/>
              <c:y val="0.800554826480023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826063"/>
        <c:crosses val="autoZero"/>
        <c:auto val="1"/>
        <c:lblAlgn val="ctr"/>
        <c:lblOffset val="100"/>
        <c:noMultiLvlLbl val="0"/>
      </c:catAx>
      <c:valAx>
        <c:axId val="4258260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No. rated</a:t>
                </a:r>
              </a:p>
            </c:rich>
          </c:tx>
          <c:layout>
            <c:manualLayout>
              <c:xMode val="edge"/>
              <c:yMode val="edge"/>
              <c:x val="5.5555555555555552E-2"/>
              <c:y val="0.2810608048993876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742019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gradFill>
        <a:gsLst>
          <a:gs pos="0">
            <a:schemeClr val="accent1">
              <a:lumMod val="5000"/>
              <a:lumOff val="95000"/>
            </a:schemeClr>
          </a:gs>
          <a:gs pos="74000">
            <a:schemeClr val="accent1">
              <a:lumMod val="45000"/>
              <a:lumOff val="55000"/>
            </a:schemeClr>
          </a:gs>
          <a:gs pos="83000">
            <a:schemeClr val="accent1">
              <a:lumMod val="45000"/>
              <a:lumOff val="55000"/>
            </a:schemeClr>
          </a:gs>
          <a:gs pos="100000">
            <a:schemeClr val="accent1">
              <a:lumMod val="30000"/>
              <a:lumOff val="70000"/>
            </a:schemeClr>
          </a:gs>
        </a:gsLst>
        <a:lin ang="5400000" scaled="1"/>
      </a:gra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B1EBE-DD39-4AA5-B1C1-53C51E4F4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58FF0-6731-4E5C-94C2-3AB6B4A3B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5D5D8-E9C5-4CC9-8164-BE0F5FDFF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B9E3-9A31-443F-8D34-F71C53C44DE4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FDFB3-D22A-4553-BA79-DB37FCA26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0F61C-5231-4D13-9A63-6611999D6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C070-4CA3-445A-AB00-4096CC82A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23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B3A03-FAC0-4E46-BDD7-65CCE0BAF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0567FC-669C-4B11-B52C-7CEAB9B78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054BE-A4D3-470B-9774-1A34B2A38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B9E3-9A31-443F-8D34-F71C53C44DE4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99E66-D634-4CAB-99D5-3006822CB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44385-9BE0-4543-87D8-70FA3E223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C070-4CA3-445A-AB00-4096CC82A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83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0E49A6-1704-4E04-B5F5-8719D1DFDF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CA2FAC-4CE2-4086-B81F-5DF087AB4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0B465-08F5-4E8D-B274-629D42421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B9E3-9A31-443F-8D34-F71C53C44DE4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5109C-51E5-4D55-A798-AFE63DE4B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87CF2-2D80-44AA-8558-DD316CFF6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C070-4CA3-445A-AB00-4096CC82A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2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6C01B-1166-4C37-920E-2A9513247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7BF68-24B9-4A77-A65E-09991FF81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0F178-AC22-4146-AD76-439B05A01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B9E3-9A31-443F-8D34-F71C53C44DE4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D9542-806C-4E94-B6CB-CA5F12CB8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4CF1D-CB6A-43A6-9D71-0A7C52834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C070-4CA3-445A-AB00-4096CC82A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3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20ECC-88A6-4255-932F-EB9D2674A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1C93E-EB5B-41CB-AB97-F1D6798CF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330A1-9355-4933-A623-71A8B8C5C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B9E3-9A31-443F-8D34-F71C53C44DE4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B4A2E-84EE-4096-A2D3-10CDCA2EB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19142-FDA4-48AE-938E-765EC86EF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C070-4CA3-445A-AB00-4096CC82A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784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B3A21-519D-400B-BFB8-F9A81602A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76B20-03AB-4C25-9817-FFC602FEF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319A9-DB0D-47D8-888C-D08BF6F6A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9FDD4-9B4C-41A9-8196-5FCD6A5DC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B9E3-9A31-443F-8D34-F71C53C44DE4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D0DB2-779A-4A70-8D2B-F6E6230F3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417D7-4C76-4334-81C8-9F076DE38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C070-4CA3-445A-AB00-4096CC82A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8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D8F96-9DE0-4152-B37A-39230D8C7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06FBA-FED0-4DD0-9F98-55FDEDE64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7793DF-20C2-463E-B614-E9EE5B2D9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829FE1-1BE0-4A21-9990-36089B3435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AC7351-B822-4771-881F-532CE317E7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E753B1-2C82-47B9-AE6E-FD1E08EDF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B9E3-9A31-443F-8D34-F71C53C44DE4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12A376-ADCC-43F0-87A3-02AEA0E35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CC1856-4AB9-4AE1-8A46-B846AD1B3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C070-4CA3-445A-AB00-4096CC82A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58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6A043-41ED-46E2-9C42-A7A53C469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417E2-2AD9-4B6F-9AC4-6FFA2D0BE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B9E3-9A31-443F-8D34-F71C53C44DE4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EED976-1ABA-4048-A88D-44FC0B7B0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1EAC61-1D9A-44D2-B2AF-35A6953D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C070-4CA3-445A-AB00-4096CC82A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87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DC21C6-D686-4190-8693-0C934C212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B9E3-9A31-443F-8D34-F71C53C44DE4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1E5FAD-FE1D-4840-A1F9-7FE2CD1BB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18074-2579-4FE7-B295-C56E3FB84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C070-4CA3-445A-AB00-4096CC82A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54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28D8B-FC6C-4D24-B9B2-C462E58FD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13558-F7AB-4641-AA2B-368F84387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BE569-F04F-4DA8-B511-23D60ED04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CDBE83-D90C-4DDF-B2D6-E681CCA0C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B9E3-9A31-443F-8D34-F71C53C44DE4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10C51-6C03-4D9D-8E4F-D7D6A9F85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CC1D8-6411-4167-B7FF-8EDD58C30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C070-4CA3-445A-AB00-4096CC82A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77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46F62-93AB-4578-826E-9616464FA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28831B-020F-4522-8ED8-56CAD98A85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2B0DE-3102-4F26-ADB7-F01B60233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F553C-67FD-48C5-B6D7-E9C77BE00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B9E3-9A31-443F-8D34-F71C53C44DE4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59A97-DDA6-4576-8674-BBAB0544F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F30FC-5099-4D01-B2A6-5FDD4B39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C070-4CA3-445A-AB00-4096CC82A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95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D19B28-0DEA-41DA-A381-CBFAEBEE1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CD8EA-7947-453D-B2C9-891448ED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831F3-50FF-4A41-83A1-36537FF91A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0B9E3-9A31-443F-8D34-F71C53C44DE4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0F0CA-FEF1-4AFC-B2F4-F9BF8D835E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D75CA-9F5B-4366-8282-AD541894F5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7C070-4CA3-445A-AB00-4096CC82A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8E73F-4DDF-4447-9581-91724B68A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8380" y="809626"/>
            <a:ext cx="9144000" cy="4410074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Presentation </a:t>
            </a:r>
            <a:br>
              <a:rPr lang="en-US" sz="4800" b="1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4800" b="1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800" b="1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br>
              <a:rPr lang="en-US" sz="4800" b="1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4800" b="1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800" b="1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SFO Customer Data </a:t>
            </a:r>
            <a:r>
              <a:rPr lang="en-US" sz="4800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Analysis</a:t>
            </a:r>
            <a:r>
              <a:rPr lang="en-US" sz="4800" b="1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128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4F763-3F13-4F70-9537-FA6FF2416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1" y="608380"/>
            <a:ext cx="5284177" cy="976923"/>
          </a:xfrm>
        </p:spPr>
        <p:txBody>
          <a:bodyPr>
            <a:normAutofit/>
          </a:bodyPr>
          <a:lstStyle/>
          <a:p>
            <a:pPr algn="r"/>
            <a:r>
              <a:rPr lang="en-US" sz="2800" dirty="0">
                <a:solidFill>
                  <a:schemeClr val="accent6">
                    <a:lumMod val="75000"/>
                  </a:schemeClr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key component of change</a:t>
            </a:r>
            <a:endParaRPr lang="en-US" sz="2800" dirty="0">
              <a:solidFill>
                <a:schemeClr val="accent6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3AB2A-35F3-4C66-B875-722D4204C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611" y="1444969"/>
            <a:ext cx="3645877" cy="1201857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There is significant change impact on: </a:t>
            </a:r>
          </a:p>
          <a:p>
            <a:pPr>
              <a:buFontTx/>
              <a:buChar char="-"/>
            </a:pPr>
            <a:r>
              <a:rPr lang="en-US" sz="1100" b="1" dirty="0">
                <a:solidFill>
                  <a:schemeClr val="accent6">
                    <a:lumMod val="50000"/>
                  </a:schemeClr>
                </a:solidFill>
              </a:rPr>
              <a:t>Q4FOOD </a:t>
            </a:r>
          </a:p>
          <a:p>
            <a:pPr>
              <a:buFontTx/>
              <a:buChar char="-"/>
            </a:pPr>
            <a:r>
              <a:rPr lang="en-US" sz="1100" b="1" dirty="0">
                <a:solidFill>
                  <a:schemeClr val="accent6">
                    <a:lumMod val="50000"/>
                  </a:schemeClr>
                </a:solidFill>
              </a:rPr>
              <a:t>Q7FOOD</a:t>
            </a:r>
          </a:p>
          <a:p>
            <a:pPr>
              <a:buFontTx/>
              <a:buChar char="-"/>
            </a:pPr>
            <a:r>
              <a:rPr lang="en-US" sz="1100" b="1" dirty="0">
                <a:solidFill>
                  <a:schemeClr val="accent6">
                    <a:lumMod val="50000"/>
                  </a:schemeClr>
                </a:solidFill>
              </a:rPr>
              <a:t>Q9FOOD</a:t>
            </a:r>
          </a:p>
          <a:p>
            <a:pPr marL="0" indent="0">
              <a:buNone/>
            </a:pPr>
            <a:endParaRPr lang="en-US" sz="28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6775FB9-EF4C-474A-8439-99F69306CE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9045393"/>
              </p:ext>
            </p:extLst>
          </p:nvPr>
        </p:nvGraphicFramePr>
        <p:xfrm>
          <a:off x="6823423" y="999613"/>
          <a:ext cx="4320540" cy="2310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3C5E102-E956-4169-A652-31BD4511BF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0079701"/>
              </p:ext>
            </p:extLst>
          </p:nvPr>
        </p:nvGraphicFramePr>
        <p:xfrm>
          <a:off x="6802904" y="3771900"/>
          <a:ext cx="4320540" cy="2435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296FD17-7F39-46A2-82C8-6F2C27895D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1499685"/>
              </p:ext>
            </p:extLst>
          </p:nvPr>
        </p:nvGraphicFramePr>
        <p:xfrm>
          <a:off x="914986" y="3771900"/>
          <a:ext cx="4260165" cy="2435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44248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7BEA4-C682-448F-A78D-9393D5B81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090" y="1271587"/>
            <a:ext cx="4785946" cy="848213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Poppins" panose="00000500000000000000" pitchFamily="2" charset="0"/>
                <a:ea typeface="Times New Roman" panose="02020603050405020304" pitchFamily="18" charset="0"/>
              </a:rPr>
              <a:t>W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</a:rPr>
              <a:t>HAT CAN BE IMPROVED AT SFO </a:t>
            </a:r>
            <a:br>
              <a:rPr lang="en-US" sz="1800" b="1" dirty="0">
                <a:solidFill>
                  <a:schemeClr val="accent6">
                    <a:lumMod val="75000"/>
                  </a:schemeClr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</a:rPr>
            </a:b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</a:rPr>
              <a:t>FOR A BETTER CUSTOMER EXPERIENCE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B8465-B8CB-4340-8BD1-A4ABE2813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4178" y="3449884"/>
            <a:ext cx="3751385" cy="32849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600" dirty="0"/>
              <a:t>- There’s a sharp decline in the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Q9RESTROOM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04460DB-FF24-4BF7-A8AC-EDF7FD65F0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4852866"/>
              </p:ext>
            </p:extLst>
          </p:nvPr>
        </p:nvGraphicFramePr>
        <p:xfrm>
          <a:off x="6811107" y="1271587"/>
          <a:ext cx="4630617" cy="2772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0068AD6-D6D9-4F7C-85C0-4FB10DD783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7167075"/>
              </p:ext>
            </p:extLst>
          </p:nvPr>
        </p:nvGraphicFramePr>
        <p:xfrm>
          <a:off x="1550374" y="3997201"/>
          <a:ext cx="4284787" cy="25358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BAD44D1-D61F-486C-B3BF-0DCB586ABF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824510"/>
              </p:ext>
            </p:extLst>
          </p:nvPr>
        </p:nvGraphicFramePr>
        <p:xfrm>
          <a:off x="7042639" y="4044462"/>
          <a:ext cx="4284788" cy="24885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9EC9D7-1858-4582-9F80-0A4BCA4D6C84}"/>
              </a:ext>
            </a:extLst>
          </p:cNvPr>
          <p:cNvSpPr txBox="1">
            <a:spLocks/>
          </p:cNvSpPr>
          <p:nvPr/>
        </p:nvSpPr>
        <p:spPr>
          <a:xfrm>
            <a:off x="1499088" y="3089947"/>
            <a:ext cx="3751385" cy="328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- A higher rating for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Q21INCOME</a:t>
            </a:r>
            <a:r>
              <a:rPr lang="en-US" sz="1400" b="1" dirty="0"/>
              <a:t> </a:t>
            </a:r>
            <a:r>
              <a:rPr lang="en-US" sz="1400" dirty="0"/>
              <a:t>is required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F8F00AA-B010-4BF2-BD1E-1B1B58A016BC}"/>
              </a:ext>
            </a:extLst>
          </p:cNvPr>
          <p:cNvSpPr txBox="1">
            <a:spLocks/>
          </p:cNvSpPr>
          <p:nvPr/>
        </p:nvSpPr>
        <p:spPr>
          <a:xfrm>
            <a:off x="1499088" y="2409825"/>
            <a:ext cx="4444511" cy="6486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- The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Q5TIMESFLOWN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 rating higher at the low rate but lower at the higher rating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711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49A32-8908-4130-8911-C31E5D493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latin typeface="Arial Black" panose="020B0A04020102020204" pitchFamily="34" charset="0"/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24AE1-276A-4C6E-B253-7CA28A72A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25" y="1557338"/>
            <a:ext cx="8467725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Q9RESTROOM</a:t>
            </a:r>
            <a:r>
              <a:rPr lang="en-US" sz="2400" dirty="0"/>
              <a:t> is a very significant area in SFO and requires a high rating. If not well improved on, will continue to have a low rating.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Q21INCOME</a:t>
            </a:r>
            <a:r>
              <a:rPr lang="en-US" sz="2400" dirty="0"/>
              <a:t> also, is a crucial part and needs to be improved on, to obtain a higher rating.</a:t>
            </a:r>
          </a:p>
          <a:p>
            <a:pPr marL="0" indent="0" algn="just">
              <a:buNone/>
            </a:pPr>
            <a:r>
              <a:rPr lang="en-US" sz="2400" dirty="0"/>
              <a:t>Additionally, time lost can never be recovered, which is why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Q5TIMESFLOWN</a:t>
            </a:r>
            <a:r>
              <a:rPr lang="en-US" sz="2400" dirty="0"/>
              <a:t> needs to be dully improved on for a higher rating which would help improve SFO client base.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86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182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Poppins</vt:lpstr>
      <vt:lpstr>Office Theme</vt:lpstr>
      <vt:lpstr>Presentation   on  SFO Customer Data Analysis.</vt:lpstr>
      <vt:lpstr>key component of change</vt:lpstr>
      <vt:lpstr>WHAT CAN BE IMPROVED AT SFO  FOR A BETTER CUSTOMER EXPERIENCE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SFO Customer Data Analysis.</dc:title>
  <dc:creator>Ifeanyi Michael</dc:creator>
  <cp:lastModifiedBy>Ifeanyi Michael</cp:lastModifiedBy>
  <cp:revision>12</cp:revision>
  <dcterms:created xsi:type="dcterms:W3CDTF">2022-12-24T07:16:31Z</dcterms:created>
  <dcterms:modified xsi:type="dcterms:W3CDTF">2022-12-24T09:14:17Z</dcterms:modified>
</cp:coreProperties>
</file>