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oboto" panose="02000000000000000000" pitchFamily="2" charset="0"/>
      <p:regular r:id="rId13"/>
      <p:bold r:id="rId14"/>
      <p:italic r:id="rId15"/>
      <p:boldItalic r:id="rId16"/>
    </p:embeddedFont>
    <p:embeddedFont>
      <p:font typeface="Roboto Slab"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E7CBFE-1845-4AFD-BA86-388183DFE691}">
  <a:tblStyle styleId="{6AE7CBFE-1845-4AFD-BA86-388183DFE69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8a70fb9e84_0_3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8a70fb9e84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a70fb9e84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70fb9e84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8a70fb9e84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8a70fb9e8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8a70fb9e84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8a70fb9e84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8a70fb9e84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8a70fb9e84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8a70fb9e84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8a70fb9e84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8a70fb9e84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8a70fb9e84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8a70fb9e84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8a70fb9e84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8a70fb9e84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8a70fb9e84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5"/>
              </a:buClr>
              <a:buSzPts val="13000"/>
              <a:buNone/>
              <a:defRPr sz="13000">
                <a:solidFill>
                  <a:schemeClr val="accent5"/>
                </a:solidFill>
              </a:defRPr>
            </a:lvl1pPr>
            <a:lvl2pPr lvl="1" algn="ctr" rtl="0">
              <a:spcBef>
                <a:spcPts val="0"/>
              </a:spcBef>
              <a:spcAft>
                <a:spcPts val="0"/>
              </a:spcAft>
              <a:buClr>
                <a:schemeClr val="accent5"/>
              </a:buClr>
              <a:buSzPts val="13000"/>
              <a:buNone/>
              <a:defRPr sz="13000">
                <a:solidFill>
                  <a:schemeClr val="accent5"/>
                </a:solidFill>
              </a:defRPr>
            </a:lvl2pPr>
            <a:lvl3pPr lvl="2" algn="ctr" rtl="0">
              <a:spcBef>
                <a:spcPts val="0"/>
              </a:spcBef>
              <a:spcAft>
                <a:spcPts val="0"/>
              </a:spcAft>
              <a:buClr>
                <a:schemeClr val="accent5"/>
              </a:buClr>
              <a:buSzPts val="13000"/>
              <a:buNone/>
              <a:defRPr sz="13000">
                <a:solidFill>
                  <a:schemeClr val="accent5"/>
                </a:solidFill>
              </a:defRPr>
            </a:lvl3pPr>
            <a:lvl4pPr lvl="3" algn="ctr" rtl="0">
              <a:spcBef>
                <a:spcPts val="0"/>
              </a:spcBef>
              <a:spcAft>
                <a:spcPts val="0"/>
              </a:spcAft>
              <a:buClr>
                <a:schemeClr val="accent5"/>
              </a:buClr>
              <a:buSzPts val="13000"/>
              <a:buNone/>
              <a:defRPr sz="13000">
                <a:solidFill>
                  <a:schemeClr val="accent5"/>
                </a:solidFill>
              </a:defRPr>
            </a:lvl4pPr>
            <a:lvl5pPr lvl="4" algn="ctr" rtl="0">
              <a:spcBef>
                <a:spcPts val="0"/>
              </a:spcBef>
              <a:spcAft>
                <a:spcPts val="0"/>
              </a:spcAft>
              <a:buClr>
                <a:schemeClr val="accent5"/>
              </a:buClr>
              <a:buSzPts val="13000"/>
              <a:buNone/>
              <a:defRPr sz="13000">
                <a:solidFill>
                  <a:schemeClr val="accent5"/>
                </a:solidFill>
              </a:defRPr>
            </a:lvl5pPr>
            <a:lvl6pPr lvl="5" algn="ctr" rtl="0">
              <a:spcBef>
                <a:spcPts val="0"/>
              </a:spcBef>
              <a:spcAft>
                <a:spcPts val="0"/>
              </a:spcAft>
              <a:buClr>
                <a:schemeClr val="accent5"/>
              </a:buClr>
              <a:buSzPts val="13000"/>
              <a:buNone/>
              <a:defRPr sz="13000">
                <a:solidFill>
                  <a:schemeClr val="accent5"/>
                </a:solidFill>
              </a:defRPr>
            </a:lvl6pPr>
            <a:lvl7pPr lvl="6" algn="ctr" rtl="0">
              <a:spcBef>
                <a:spcPts val="0"/>
              </a:spcBef>
              <a:spcAft>
                <a:spcPts val="0"/>
              </a:spcAft>
              <a:buClr>
                <a:schemeClr val="accent5"/>
              </a:buClr>
              <a:buSzPts val="13000"/>
              <a:buNone/>
              <a:defRPr sz="13000">
                <a:solidFill>
                  <a:schemeClr val="accent5"/>
                </a:solidFill>
              </a:defRPr>
            </a:lvl7pPr>
            <a:lvl8pPr lvl="7" algn="ctr" rtl="0">
              <a:spcBef>
                <a:spcPts val="0"/>
              </a:spcBef>
              <a:spcAft>
                <a:spcPts val="0"/>
              </a:spcAft>
              <a:buClr>
                <a:schemeClr val="accent5"/>
              </a:buClr>
              <a:buSzPts val="13000"/>
              <a:buNone/>
              <a:defRPr sz="13000">
                <a:solidFill>
                  <a:schemeClr val="accent5"/>
                </a:solidFill>
              </a:defRPr>
            </a:lvl8pPr>
            <a:lvl9pPr lvl="8" algn="ctr" rtl="0">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accent5"/>
              </a:buClr>
              <a:buSzPts val="2100"/>
              <a:buNone/>
              <a:defRPr sz="2100">
                <a:solidFill>
                  <a:schemeClr val="accent5"/>
                </a:solidFill>
              </a:defRPr>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1"/>
                </a:solidFill>
                <a:latin typeface="Roboto"/>
                <a:ea typeface="Roboto"/>
                <a:cs typeface="Roboto"/>
                <a:sym typeface="Roboto"/>
              </a:defRPr>
            </a:lvl1pPr>
            <a:lvl2pPr lvl="1" algn="r" rtl="0">
              <a:buNone/>
              <a:defRPr sz="1000">
                <a:solidFill>
                  <a:schemeClr val="dk1"/>
                </a:solidFill>
                <a:latin typeface="Roboto"/>
                <a:ea typeface="Roboto"/>
                <a:cs typeface="Roboto"/>
                <a:sym typeface="Roboto"/>
              </a:defRPr>
            </a:lvl2pPr>
            <a:lvl3pPr lvl="2" algn="r" rtl="0">
              <a:buNone/>
              <a:defRPr sz="1000">
                <a:solidFill>
                  <a:schemeClr val="dk1"/>
                </a:solidFill>
                <a:latin typeface="Roboto"/>
                <a:ea typeface="Roboto"/>
                <a:cs typeface="Roboto"/>
                <a:sym typeface="Roboto"/>
              </a:defRPr>
            </a:lvl3pPr>
            <a:lvl4pPr lvl="3" algn="r" rtl="0">
              <a:buNone/>
              <a:defRPr sz="1000">
                <a:solidFill>
                  <a:schemeClr val="dk1"/>
                </a:solidFill>
                <a:latin typeface="Roboto"/>
                <a:ea typeface="Roboto"/>
                <a:cs typeface="Roboto"/>
                <a:sym typeface="Roboto"/>
              </a:defRPr>
            </a:lvl4pPr>
            <a:lvl5pPr lvl="4" algn="r" rtl="0">
              <a:buNone/>
              <a:defRPr sz="1000">
                <a:solidFill>
                  <a:schemeClr val="dk1"/>
                </a:solidFill>
                <a:latin typeface="Roboto"/>
                <a:ea typeface="Roboto"/>
                <a:cs typeface="Roboto"/>
                <a:sym typeface="Roboto"/>
              </a:defRPr>
            </a:lvl5pPr>
            <a:lvl6pPr lvl="5" algn="r" rtl="0">
              <a:buNone/>
              <a:defRPr sz="1000">
                <a:solidFill>
                  <a:schemeClr val="dk1"/>
                </a:solidFill>
                <a:latin typeface="Roboto"/>
                <a:ea typeface="Roboto"/>
                <a:cs typeface="Roboto"/>
                <a:sym typeface="Roboto"/>
              </a:defRPr>
            </a:lvl6pPr>
            <a:lvl7pPr lvl="6" algn="r" rtl="0">
              <a:buNone/>
              <a:defRPr sz="1000">
                <a:solidFill>
                  <a:schemeClr val="dk1"/>
                </a:solidFill>
                <a:latin typeface="Roboto"/>
                <a:ea typeface="Roboto"/>
                <a:cs typeface="Roboto"/>
                <a:sym typeface="Roboto"/>
              </a:defRPr>
            </a:lvl7pPr>
            <a:lvl8pPr lvl="7" algn="r" rtl="0">
              <a:buNone/>
              <a:defRPr sz="1000">
                <a:solidFill>
                  <a:schemeClr val="dk1"/>
                </a:solidFill>
                <a:latin typeface="Roboto"/>
                <a:ea typeface="Roboto"/>
                <a:cs typeface="Roboto"/>
                <a:sym typeface="Roboto"/>
              </a:defRPr>
            </a:lvl8pPr>
            <a:lvl9pPr lvl="8" algn="r" rtl="0">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dur="1500">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800850" y="1254375"/>
            <a:ext cx="5783400" cy="930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3633" b="1">
                <a:solidFill>
                  <a:srgbClr val="FFF2CC"/>
                </a:solidFill>
              </a:rPr>
              <a:t>THE ADA PROJECT</a:t>
            </a:r>
            <a:endParaRPr sz="3633" b="1">
              <a:solidFill>
                <a:srgbClr val="FFF2CC"/>
              </a:solidFill>
            </a:endParaRPr>
          </a:p>
          <a:p>
            <a:pPr marL="0" lvl="0" indent="0" algn="ctr" rtl="0">
              <a:spcBef>
                <a:spcPts val="0"/>
              </a:spcBef>
              <a:spcAft>
                <a:spcPts val="0"/>
              </a:spcAft>
              <a:buNone/>
            </a:pPr>
            <a:r>
              <a:rPr lang="en" sz="2533" b="1">
                <a:solidFill>
                  <a:srgbClr val="FFF2CC"/>
                </a:solidFill>
              </a:rPr>
              <a:t>TEAM DELTA - DATA TRACK</a:t>
            </a:r>
            <a:endParaRPr/>
          </a:p>
        </p:txBody>
      </p:sp>
      <p:pic>
        <p:nvPicPr>
          <p:cNvPr id="64" name="Google Shape;64;p13"/>
          <p:cNvPicPr preferRelativeResize="0"/>
          <p:nvPr/>
        </p:nvPicPr>
        <p:blipFill>
          <a:blip r:embed="rId3">
            <a:alphaModFix/>
          </a:blip>
          <a:stretch>
            <a:fillRect/>
          </a:stretch>
        </p:blipFill>
        <p:spPr>
          <a:xfrm>
            <a:off x="5616050" y="2436125"/>
            <a:ext cx="1054474" cy="1054474"/>
          </a:xfrm>
          <a:prstGeom prst="rect">
            <a:avLst/>
          </a:prstGeom>
          <a:noFill/>
          <a:ln>
            <a:noFill/>
          </a:ln>
        </p:spPr>
      </p:pic>
      <p:pic>
        <p:nvPicPr>
          <p:cNvPr id="65" name="Google Shape;65;p13"/>
          <p:cNvPicPr preferRelativeResize="0"/>
          <p:nvPr/>
        </p:nvPicPr>
        <p:blipFill>
          <a:blip r:embed="rId4">
            <a:alphaModFix/>
          </a:blip>
          <a:stretch>
            <a:fillRect/>
          </a:stretch>
        </p:blipFill>
        <p:spPr>
          <a:xfrm rot="10800000">
            <a:off x="2761750" y="2541250"/>
            <a:ext cx="2776325" cy="8442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b="1">
                <a:solidFill>
                  <a:srgbClr val="FFF2CC"/>
                </a:solidFill>
              </a:rPr>
              <a:t>Conclusion</a:t>
            </a:r>
            <a:endParaRPr b="1">
              <a:solidFill>
                <a:srgbClr val="FFF2CC"/>
              </a:solidFill>
            </a:endParaRPr>
          </a:p>
        </p:txBody>
      </p:sp>
      <p:sp>
        <p:nvSpPr>
          <p:cNvPr id="130" name="Google Shape;130;p22"/>
          <p:cNvSpPr txBox="1">
            <a:spLocks noGrp="1"/>
          </p:cNvSpPr>
          <p:nvPr>
            <p:ph type="body" idx="1"/>
          </p:nvPr>
        </p:nvSpPr>
        <p:spPr>
          <a:xfrm>
            <a:off x="387900" y="1489825"/>
            <a:ext cx="8368200" cy="251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While data shows a general high rate of awareness of individuals toward their mental health, and a high rate of mental health diagnosis, attitude towards people with mental health disorder is poor.</a:t>
            </a:r>
            <a:endParaRPr/>
          </a:p>
          <a:p>
            <a:pPr marL="0" lvl="0" indent="0" algn="l" rtl="0">
              <a:spcBef>
                <a:spcPts val="1200"/>
              </a:spcBef>
              <a:spcAft>
                <a:spcPts val="1200"/>
              </a:spcAft>
              <a:buNone/>
            </a:pPr>
            <a:r>
              <a:rPr lang="en" i="1"/>
              <a:t>Also, people with mental disorder in their family History have higher chance of mental health disorder.</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000" b="1">
                <a:solidFill>
                  <a:srgbClr val="FFF2CC"/>
                </a:solidFill>
              </a:rPr>
              <a:t>REPORT ON SQL ANALYSIS OF MENTAL HEALTH SURVEY</a:t>
            </a:r>
            <a:endParaRPr sz="2000" b="1">
              <a:solidFill>
                <a:srgbClr val="FFF2CC"/>
              </a:solidFill>
            </a:endParaRPr>
          </a:p>
        </p:txBody>
      </p:sp>
      <p:sp>
        <p:nvSpPr>
          <p:cNvPr id="71" name="Google Shape;71;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rgbClr val="FFF2CC"/>
                </a:solidFill>
              </a:rPr>
              <a:t>Collaborators:</a:t>
            </a:r>
            <a:endParaRPr sz="1400" b="1">
              <a:solidFill>
                <a:srgbClr val="FFF2CC"/>
              </a:solidFill>
            </a:endParaRPr>
          </a:p>
          <a:p>
            <a:pPr marL="457200" lvl="0" indent="-295275" algn="l" rtl="0">
              <a:spcBef>
                <a:spcPts val="1200"/>
              </a:spcBef>
              <a:spcAft>
                <a:spcPts val="0"/>
              </a:spcAft>
              <a:buClr>
                <a:srgbClr val="F3F3F3"/>
              </a:buClr>
              <a:buSzPts val="1050"/>
              <a:buChar char="-"/>
            </a:pPr>
            <a:r>
              <a:rPr lang="en" sz="1050">
                <a:solidFill>
                  <a:srgbClr val="F3F3F3"/>
                </a:solidFill>
              </a:rPr>
              <a:t>Eliel Godsent</a:t>
            </a:r>
            <a:endParaRPr sz="1050">
              <a:solidFill>
                <a:srgbClr val="F3F3F3"/>
              </a:solidFill>
            </a:endParaRPr>
          </a:p>
          <a:p>
            <a:pPr marL="457200" lvl="0" indent="-295275" algn="l" rtl="0">
              <a:spcBef>
                <a:spcPts val="0"/>
              </a:spcBef>
              <a:spcAft>
                <a:spcPts val="0"/>
              </a:spcAft>
              <a:buClr>
                <a:srgbClr val="F3F3F3"/>
              </a:buClr>
              <a:buSzPts val="1050"/>
              <a:buChar char="-"/>
            </a:pPr>
            <a:r>
              <a:rPr lang="en" sz="1050">
                <a:solidFill>
                  <a:srgbClr val="F3F3F3"/>
                </a:solidFill>
              </a:rPr>
              <a:t>Sophia Abubakar</a:t>
            </a:r>
            <a:endParaRPr sz="1050">
              <a:solidFill>
                <a:srgbClr val="F3F3F3"/>
              </a:solidFill>
            </a:endParaRPr>
          </a:p>
          <a:p>
            <a:pPr marL="0" lvl="0" indent="0" algn="l" rtl="0">
              <a:spcBef>
                <a:spcPts val="1200"/>
              </a:spcBef>
              <a:spcAft>
                <a:spcPts val="0"/>
              </a:spcAft>
              <a:buNone/>
            </a:pPr>
            <a:r>
              <a:rPr lang="en" sz="1400" b="1">
                <a:solidFill>
                  <a:srgbClr val="FFF2CC"/>
                </a:solidFill>
              </a:rPr>
              <a:t>Team Members:</a:t>
            </a:r>
            <a:endParaRPr sz="1400" b="1">
              <a:solidFill>
                <a:srgbClr val="FFF2CC"/>
              </a:solidFill>
            </a:endParaRPr>
          </a:p>
          <a:p>
            <a:pPr marL="457200" lvl="0" indent="-304800" algn="l" rtl="0">
              <a:spcBef>
                <a:spcPts val="1200"/>
              </a:spcBef>
              <a:spcAft>
                <a:spcPts val="0"/>
              </a:spcAft>
              <a:buClr>
                <a:srgbClr val="F3F3F3"/>
              </a:buClr>
              <a:buSzPts val="1200"/>
              <a:buFont typeface="Arial"/>
              <a:buChar char="-"/>
            </a:pPr>
            <a:r>
              <a:rPr lang="en" sz="1200">
                <a:solidFill>
                  <a:srgbClr val="F3F3F3"/>
                </a:solidFill>
                <a:latin typeface="Arial"/>
                <a:ea typeface="Arial"/>
                <a:cs typeface="Arial"/>
                <a:sym typeface="Arial"/>
              </a:rPr>
              <a:t>Ifeanyi Michael</a:t>
            </a:r>
            <a:endParaRPr sz="1200">
              <a:solidFill>
                <a:srgbClr val="F3F3F3"/>
              </a:solidFill>
              <a:latin typeface="Arial"/>
              <a:ea typeface="Arial"/>
              <a:cs typeface="Arial"/>
              <a:sym typeface="Arial"/>
            </a:endParaRPr>
          </a:p>
          <a:p>
            <a:pPr marL="457200" lvl="0" indent="-304800" algn="l" rtl="0">
              <a:spcBef>
                <a:spcPts val="0"/>
              </a:spcBef>
              <a:spcAft>
                <a:spcPts val="0"/>
              </a:spcAft>
              <a:buClr>
                <a:srgbClr val="F3F3F3"/>
              </a:buClr>
              <a:buSzPts val="1200"/>
              <a:buFont typeface="Arial"/>
              <a:buChar char="-"/>
            </a:pPr>
            <a:r>
              <a:rPr lang="en" sz="1200">
                <a:solidFill>
                  <a:srgbClr val="F3F3F3"/>
                </a:solidFill>
                <a:latin typeface="Arial"/>
                <a:ea typeface="Arial"/>
                <a:cs typeface="Arial"/>
                <a:sym typeface="Arial"/>
              </a:rPr>
              <a:t>Akeem Abiodun</a:t>
            </a:r>
            <a:endParaRPr sz="1200">
              <a:solidFill>
                <a:srgbClr val="F3F3F3"/>
              </a:solidFill>
              <a:latin typeface="Arial"/>
              <a:ea typeface="Arial"/>
              <a:cs typeface="Arial"/>
              <a:sym typeface="Arial"/>
            </a:endParaRPr>
          </a:p>
          <a:p>
            <a:pPr marL="457200" lvl="0" indent="-304800" algn="l" rtl="0">
              <a:spcBef>
                <a:spcPts val="0"/>
              </a:spcBef>
              <a:spcAft>
                <a:spcPts val="0"/>
              </a:spcAft>
              <a:buClr>
                <a:srgbClr val="F3F3F3"/>
              </a:buClr>
              <a:buSzPts val="1200"/>
              <a:buFont typeface="Arial"/>
              <a:buChar char="-"/>
            </a:pPr>
            <a:r>
              <a:rPr lang="en" sz="1200">
                <a:solidFill>
                  <a:srgbClr val="F3F3F3"/>
                </a:solidFill>
                <a:latin typeface="Arial"/>
                <a:ea typeface="Arial"/>
                <a:cs typeface="Arial"/>
                <a:sym typeface="Arial"/>
              </a:rPr>
              <a:t>Ojukwu Shiela</a:t>
            </a:r>
            <a:endParaRPr sz="1200">
              <a:solidFill>
                <a:srgbClr val="F3F3F3"/>
              </a:solidFill>
              <a:latin typeface="Arial"/>
              <a:ea typeface="Arial"/>
              <a:cs typeface="Arial"/>
              <a:sym typeface="Arial"/>
            </a:endParaRPr>
          </a:p>
          <a:p>
            <a:pPr marL="457200" lvl="0" indent="-304800" algn="l" rtl="0">
              <a:spcBef>
                <a:spcPts val="0"/>
              </a:spcBef>
              <a:spcAft>
                <a:spcPts val="0"/>
              </a:spcAft>
              <a:buClr>
                <a:srgbClr val="F3F3F3"/>
              </a:buClr>
              <a:buSzPts val="1200"/>
              <a:buFont typeface="Arial"/>
              <a:buChar char="-"/>
            </a:pPr>
            <a:r>
              <a:rPr lang="en" sz="1200">
                <a:solidFill>
                  <a:srgbClr val="F3F3F3"/>
                </a:solidFill>
                <a:latin typeface="Arial"/>
                <a:ea typeface="Arial"/>
                <a:cs typeface="Arial"/>
                <a:sym typeface="Arial"/>
              </a:rPr>
              <a:t>Favour Joseph</a:t>
            </a:r>
            <a:endParaRPr sz="1200">
              <a:solidFill>
                <a:srgbClr val="F3F3F3"/>
              </a:solidFill>
              <a:latin typeface="Arial"/>
              <a:ea typeface="Arial"/>
              <a:cs typeface="Arial"/>
              <a:sym typeface="Arial"/>
            </a:endParaRPr>
          </a:p>
          <a:p>
            <a:pPr marL="0" lvl="0" indent="0" algn="l" rtl="0">
              <a:spcBef>
                <a:spcPts val="1200"/>
              </a:spcBef>
              <a:spcAft>
                <a:spcPts val="1200"/>
              </a:spcAft>
              <a:buNone/>
            </a:pPr>
            <a:endParaRPr sz="1400" b="1">
              <a:solidFill>
                <a:srgbClr val="FFF2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 Introduction</a:t>
            </a:r>
            <a:endParaRPr/>
          </a:p>
        </p:txBody>
      </p:sp>
      <p:sp>
        <p:nvSpPr>
          <p:cNvPr id="77" name="Google Shape;77;p15"/>
          <p:cNvSpPr txBox="1">
            <a:spLocks noGrp="1"/>
          </p:cNvSpPr>
          <p:nvPr>
            <p:ph type="body" idx="1"/>
          </p:nvPr>
        </p:nvSpPr>
        <p:spPr>
          <a:xfrm>
            <a:off x="387900" y="1489825"/>
            <a:ext cx="8368200" cy="1564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This project is basically centered on Mental Health Analysis. A dataset was provided for Structural Query Language Analysis to provide and ascertain four mental health insights with respect to annual survey questions asked and answers provided.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rgbClr val="FFF2CC"/>
                </a:solidFill>
              </a:rPr>
              <a:t> Objective</a:t>
            </a:r>
            <a:endParaRPr>
              <a:solidFill>
                <a:srgbClr val="FFF2CC"/>
              </a:solidFill>
            </a:endParaRPr>
          </a:p>
        </p:txBody>
      </p:sp>
      <p:sp>
        <p:nvSpPr>
          <p:cNvPr id="83" name="Google Shape;83;p16"/>
          <p:cNvSpPr txBox="1">
            <a:spLocks noGrp="1"/>
          </p:cNvSpPr>
          <p:nvPr>
            <p:ph type="body" idx="1"/>
          </p:nvPr>
        </p:nvSpPr>
        <p:spPr>
          <a:xfrm>
            <a:off x="387900" y="1489824"/>
            <a:ext cx="8368200" cy="1387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primary purpose of this presentation is to communicate the awareness of the analysis conducted on the survey questions that have to do with mental health analysis.</a:t>
            </a:r>
            <a:endParaRPr/>
          </a:p>
        </p:txBody>
      </p:sp>
      <p:pic>
        <p:nvPicPr>
          <p:cNvPr id="84" name="Google Shape;84;p16"/>
          <p:cNvPicPr preferRelativeResize="0"/>
          <p:nvPr/>
        </p:nvPicPr>
        <p:blipFill>
          <a:blip r:embed="rId3">
            <a:alphaModFix/>
          </a:blip>
          <a:stretch>
            <a:fillRect/>
          </a:stretch>
        </p:blipFill>
        <p:spPr>
          <a:xfrm>
            <a:off x="152400" y="3355325"/>
            <a:ext cx="1635775" cy="1635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b="1">
                <a:solidFill>
                  <a:srgbClr val="FFF2CC"/>
                </a:solidFill>
              </a:rPr>
              <a:t>Insights From The Dataset</a:t>
            </a:r>
            <a:endParaRPr b="1">
              <a:solidFill>
                <a:srgbClr val="FFF2CC"/>
              </a:solidFill>
            </a:endParaRPr>
          </a:p>
        </p:txBody>
      </p:sp>
      <p:sp>
        <p:nvSpPr>
          <p:cNvPr id="90" name="Google Shape;90;p17"/>
          <p:cNvSpPr txBox="1">
            <a:spLocks noGrp="1"/>
          </p:cNvSpPr>
          <p:nvPr>
            <p:ph type="body" idx="1"/>
          </p:nvPr>
        </p:nvSpPr>
        <p:spPr>
          <a:xfrm>
            <a:off x="387900" y="1489824"/>
            <a:ext cx="8063700" cy="1149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To gain an insight into the database, several queries were run using the Structured Query Language (SQL) and the outputs are displayed in tables.</a:t>
            </a:r>
            <a:endParaRPr/>
          </a:p>
        </p:txBody>
      </p:sp>
      <p:sp>
        <p:nvSpPr>
          <p:cNvPr id="91" name="Google Shape;91;p17"/>
          <p:cNvSpPr txBox="1">
            <a:spLocks noGrp="1"/>
          </p:cNvSpPr>
          <p:nvPr>
            <p:ph type="body" idx="1"/>
          </p:nvPr>
        </p:nvSpPr>
        <p:spPr>
          <a:xfrm>
            <a:off x="387900" y="2355975"/>
            <a:ext cx="8063700" cy="827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survey consists of </a:t>
            </a:r>
            <a:r>
              <a:rPr lang="en" b="1">
                <a:solidFill>
                  <a:srgbClr val="FFF2CC"/>
                </a:solidFill>
                <a:highlight>
                  <a:srgbClr val="6AA84F"/>
                </a:highlight>
              </a:rPr>
              <a:t>4218</a:t>
            </a:r>
            <a:r>
              <a:rPr lang="en" b="1">
                <a:solidFill>
                  <a:srgbClr val="FFF2CC"/>
                </a:solidFill>
                <a:highlight>
                  <a:srgbClr val="93C47D"/>
                </a:highlight>
              </a:rPr>
              <a:t> </a:t>
            </a:r>
            <a:r>
              <a:rPr lang="en"/>
              <a:t>participants from several countries with the </a:t>
            </a:r>
            <a:r>
              <a:rPr lang="en" b="1">
                <a:solidFill>
                  <a:srgbClr val="FFF2CC"/>
                </a:solidFill>
                <a:highlight>
                  <a:srgbClr val="6AA84F"/>
                </a:highlight>
              </a:rPr>
              <a:t>United States of America</a:t>
            </a:r>
            <a:r>
              <a:rPr lang="en" b="1">
                <a:solidFill>
                  <a:srgbClr val="FFF2CC"/>
                </a:solidFill>
                <a:highlight>
                  <a:srgbClr val="93C47D"/>
                </a:highlight>
              </a:rPr>
              <a:t> </a:t>
            </a:r>
            <a:r>
              <a:rPr lang="en"/>
              <a:t>ranking the highest in responses.</a:t>
            </a:r>
            <a:endParaRPr/>
          </a:p>
        </p:txBody>
      </p:sp>
      <p:sp>
        <p:nvSpPr>
          <p:cNvPr id="92" name="Google Shape;92;p17"/>
          <p:cNvSpPr txBox="1">
            <a:spLocks noGrp="1"/>
          </p:cNvSpPr>
          <p:nvPr>
            <p:ph type="body" idx="1"/>
          </p:nvPr>
        </p:nvSpPr>
        <p:spPr>
          <a:xfrm>
            <a:off x="472325" y="3539325"/>
            <a:ext cx="8063700" cy="114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Also, average age of participants can be seen below:</a:t>
            </a:r>
            <a:endParaRPr/>
          </a:p>
          <a:p>
            <a:pPr marL="0" lvl="0" indent="0" algn="l" rtl="0">
              <a:spcBef>
                <a:spcPts val="1200"/>
              </a:spcBef>
              <a:spcAft>
                <a:spcPts val="1200"/>
              </a:spcAft>
              <a:buNone/>
            </a:pPr>
            <a:r>
              <a:rPr lang="en" sz="2500" b="1">
                <a:solidFill>
                  <a:srgbClr val="FFF2CC"/>
                </a:solidFill>
                <a:highlight>
                  <a:srgbClr val="6AA84F"/>
                </a:highlight>
              </a:rPr>
              <a:t>33.9153627311522</a:t>
            </a:r>
            <a:endParaRPr sz="2500" b="1">
              <a:solidFill>
                <a:srgbClr val="FFF2CC"/>
              </a:solidFill>
              <a:highlight>
                <a:srgbClr val="6AA84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b="1">
                <a:solidFill>
                  <a:srgbClr val="FFF2CC"/>
                </a:solidFill>
              </a:rPr>
              <a:t>Inference 1</a:t>
            </a:r>
            <a:endParaRPr b="1">
              <a:solidFill>
                <a:srgbClr val="FFF2CC"/>
              </a:solidFill>
            </a:endParaRPr>
          </a:p>
        </p:txBody>
      </p:sp>
      <p:sp>
        <p:nvSpPr>
          <p:cNvPr id="98" name="Google Shape;98;p18"/>
          <p:cNvSpPr txBox="1">
            <a:spLocks noGrp="1"/>
          </p:cNvSpPr>
          <p:nvPr>
            <p:ph type="body" idx="1"/>
          </p:nvPr>
        </p:nvSpPr>
        <p:spPr>
          <a:xfrm>
            <a:off x="387900" y="1489825"/>
            <a:ext cx="8368200" cy="15642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a:t>A total of </a:t>
            </a:r>
            <a:r>
              <a:rPr lang="en" b="1">
                <a:solidFill>
                  <a:srgbClr val="FFF2CC"/>
                </a:solidFill>
                <a:highlight>
                  <a:srgbClr val="38761D"/>
                </a:highlight>
              </a:rPr>
              <a:t>4218</a:t>
            </a:r>
            <a:r>
              <a:rPr lang="en"/>
              <a:t> distinct individuals took part in the surveys, majority of whom are from the United State, followed by United Kingdom, and Canada. </a:t>
            </a:r>
            <a:endParaRPr/>
          </a:p>
          <a:p>
            <a:pPr marL="0" lvl="0" indent="0" algn="l" rtl="0">
              <a:lnSpc>
                <a:spcPct val="100000"/>
              </a:lnSpc>
              <a:spcBef>
                <a:spcPts val="0"/>
              </a:spcBef>
              <a:spcAft>
                <a:spcPts val="0"/>
              </a:spcAft>
              <a:buNone/>
            </a:pPr>
            <a:r>
              <a:rPr lang="en"/>
              <a:t>Average age is </a:t>
            </a:r>
            <a:r>
              <a:rPr lang="en" b="1">
                <a:solidFill>
                  <a:srgbClr val="FFF2CC"/>
                </a:solidFill>
                <a:highlight>
                  <a:srgbClr val="38761D"/>
                </a:highlight>
              </a:rPr>
              <a:t>34</a:t>
            </a:r>
            <a:r>
              <a:rPr lang="en"/>
              <a:t> and are mostly male. A sizable proportion of them work in the Tech space.</a:t>
            </a:r>
            <a:endParaRPr/>
          </a:p>
          <a:p>
            <a:pPr marL="0" lvl="0" indent="0" algn="l" rtl="0">
              <a:spcBef>
                <a:spcPts val="0"/>
              </a:spcBef>
              <a:spcAft>
                <a:spcPts val="1200"/>
              </a:spcAft>
              <a:buNone/>
            </a:pPr>
            <a:endParaRPr/>
          </a:p>
        </p:txBody>
      </p:sp>
      <p:graphicFrame>
        <p:nvGraphicFramePr>
          <p:cNvPr id="99" name="Google Shape;99;p18"/>
          <p:cNvGraphicFramePr/>
          <p:nvPr/>
        </p:nvGraphicFramePr>
        <p:xfrm>
          <a:off x="741550" y="3054025"/>
          <a:ext cx="3000000" cy="3000000"/>
        </p:xfrm>
        <a:graphic>
          <a:graphicData uri="http://schemas.openxmlformats.org/drawingml/2006/table">
            <a:tbl>
              <a:tblPr>
                <a:noFill/>
                <a:tableStyleId>{6AE7CBFE-1845-4AFD-BA86-388183DFE691}</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solidFill>
                            <a:srgbClr val="FF9900"/>
                          </a:solidFill>
                        </a:rPr>
                        <a:t>United States of America</a:t>
                      </a:r>
                      <a:endParaRPr>
                        <a:solidFill>
                          <a:srgbClr val="FF9900"/>
                        </a:solidFill>
                      </a:endParaRPr>
                    </a:p>
                  </a:txBody>
                  <a:tcPr marL="91425" marR="91425" marT="91425" marB="91425">
                    <a:lnL w="28575" cap="flat" cmpd="sng">
                      <a:solidFill>
                        <a:srgbClr val="FFFF00"/>
                      </a:solidFill>
                      <a:prstDash val="solid"/>
                      <a:round/>
                      <a:headEnd type="none" w="sm" len="sm"/>
                      <a:tailEnd type="none" w="sm" len="sm"/>
                    </a:lnL>
                    <a:lnR w="28575" cap="flat" cmpd="sng">
                      <a:solidFill>
                        <a:srgbClr val="FFFF00"/>
                      </a:solidFill>
                      <a:prstDash val="solid"/>
                      <a:round/>
                      <a:headEnd type="none" w="sm" len="sm"/>
                      <a:tailEnd type="none" w="sm" len="sm"/>
                    </a:lnR>
                    <a:lnT w="28575" cap="flat" cmpd="sng">
                      <a:solidFill>
                        <a:srgbClr val="FFFF00"/>
                      </a:solidFill>
                      <a:prstDash val="solid"/>
                      <a:round/>
                      <a:headEnd type="none" w="sm" len="sm"/>
                      <a:tailEnd type="none" w="sm" len="sm"/>
                    </a:lnT>
                    <a:lnB w="28575"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9900"/>
                          </a:solidFill>
                        </a:rPr>
                        <a:t>1853</a:t>
                      </a:r>
                      <a:endParaRPr>
                        <a:solidFill>
                          <a:srgbClr val="FF9900"/>
                        </a:solidFill>
                      </a:endParaRPr>
                    </a:p>
                  </a:txBody>
                  <a:tcPr marL="91425" marR="91425" marT="91425" marB="91425">
                    <a:lnL w="28575" cap="flat" cmpd="sng">
                      <a:solidFill>
                        <a:srgbClr val="FFFF00"/>
                      </a:solidFill>
                      <a:prstDash val="solid"/>
                      <a:round/>
                      <a:headEnd type="none" w="sm" len="sm"/>
                      <a:tailEnd type="none" w="sm" len="sm"/>
                    </a:lnL>
                    <a:lnR w="28575" cap="flat" cmpd="sng">
                      <a:solidFill>
                        <a:srgbClr val="FFFF00"/>
                      </a:solidFill>
                      <a:prstDash val="solid"/>
                      <a:round/>
                      <a:headEnd type="none" w="sm" len="sm"/>
                      <a:tailEnd type="none" w="sm" len="sm"/>
                    </a:lnR>
                    <a:lnT w="28575" cap="flat" cmpd="sng">
                      <a:solidFill>
                        <a:srgbClr val="FFFF00"/>
                      </a:solidFill>
                      <a:prstDash val="solid"/>
                      <a:round/>
                      <a:headEnd type="none" w="sm" len="sm"/>
                      <a:tailEnd type="none" w="sm" len="sm"/>
                    </a:lnT>
                    <a:lnB w="28575" cap="flat" cmpd="sng">
                      <a:solidFill>
                        <a:srgbClr val="FFFF00"/>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FF9900"/>
                          </a:solidFill>
                        </a:rPr>
                        <a:t>United Kingdom </a:t>
                      </a:r>
                      <a:endParaRPr>
                        <a:solidFill>
                          <a:srgbClr val="FF9900"/>
                        </a:solidFill>
                      </a:endParaRPr>
                    </a:p>
                  </a:txBody>
                  <a:tcPr marL="91425" marR="91425" marT="91425" marB="91425">
                    <a:lnL w="28575" cap="flat" cmpd="sng">
                      <a:solidFill>
                        <a:srgbClr val="FFFF00"/>
                      </a:solidFill>
                      <a:prstDash val="solid"/>
                      <a:round/>
                      <a:headEnd type="none" w="sm" len="sm"/>
                      <a:tailEnd type="none" w="sm" len="sm"/>
                    </a:lnL>
                    <a:lnR w="28575" cap="flat" cmpd="sng">
                      <a:solidFill>
                        <a:srgbClr val="FFFF00"/>
                      </a:solidFill>
                      <a:prstDash val="solid"/>
                      <a:round/>
                      <a:headEnd type="none" w="sm" len="sm"/>
                      <a:tailEnd type="none" w="sm" len="sm"/>
                    </a:lnR>
                    <a:lnT w="28575" cap="flat" cmpd="sng">
                      <a:solidFill>
                        <a:srgbClr val="FFFF00"/>
                      </a:solidFill>
                      <a:prstDash val="solid"/>
                      <a:round/>
                      <a:headEnd type="none" w="sm" len="sm"/>
                      <a:tailEnd type="none" w="sm" len="sm"/>
                    </a:lnT>
                    <a:lnB w="28575"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9900"/>
                          </a:solidFill>
                        </a:rPr>
                        <a:t>482</a:t>
                      </a:r>
                      <a:endParaRPr>
                        <a:solidFill>
                          <a:srgbClr val="FF9900"/>
                        </a:solidFill>
                      </a:endParaRPr>
                    </a:p>
                  </a:txBody>
                  <a:tcPr marL="91425" marR="91425" marT="91425" marB="91425">
                    <a:lnL w="28575" cap="flat" cmpd="sng">
                      <a:solidFill>
                        <a:srgbClr val="FFFF00"/>
                      </a:solidFill>
                      <a:prstDash val="solid"/>
                      <a:round/>
                      <a:headEnd type="none" w="sm" len="sm"/>
                      <a:tailEnd type="none" w="sm" len="sm"/>
                    </a:lnL>
                    <a:lnR w="28575" cap="flat" cmpd="sng">
                      <a:solidFill>
                        <a:srgbClr val="FFFF00"/>
                      </a:solidFill>
                      <a:prstDash val="solid"/>
                      <a:round/>
                      <a:headEnd type="none" w="sm" len="sm"/>
                      <a:tailEnd type="none" w="sm" len="sm"/>
                    </a:lnR>
                    <a:lnT w="28575" cap="flat" cmpd="sng">
                      <a:solidFill>
                        <a:srgbClr val="FFFF00"/>
                      </a:solidFill>
                      <a:prstDash val="solid"/>
                      <a:round/>
                      <a:headEnd type="none" w="sm" len="sm"/>
                      <a:tailEnd type="none" w="sm" len="sm"/>
                    </a:lnT>
                    <a:lnB w="28575" cap="flat" cmpd="sng">
                      <a:solidFill>
                        <a:srgbClr val="FFFF00"/>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FF9900"/>
                          </a:solidFill>
                        </a:rPr>
                        <a:t>Canada </a:t>
                      </a:r>
                      <a:endParaRPr>
                        <a:solidFill>
                          <a:srgbClr val="FF9900"/>
                        </a:solidFill>
                      </a:endParaRPr>
                    </a:p>
                  </a:txBody>
                  <a:tcPr marL="91425" marR="91425" marT="91425" marB="91425">
                    <a:lnL w="28575" cap="flat" cmpd="sng">
                      <a:solidFill>
                        <a:srgbClr val="FFFF00"/>
                      </a:solidFill>
                      <a:prstDash val="solid"/>
                      <a:round/>
                      <a:headEnd type="none" w="sm" len="sm"/>
                      <a:tailEnd type="none" w="sm" len="sm"/>
                    </a:lnL>
                    <a:lnR w="28575" cap="flat" cmpd="sng">
                      <a:solidFill>
                        <a:srgbClr val="FFFF00"/>
                      </a:solidFill>
                      <a:prstDash val="solid"/>
                      <a:round/>
                      <a:headEnd type="none" w="sm" len="sm"/>
                      <a:tailEnd type="none" w="sm" len="sm"/>
                    </a:lnR>
                    <a:lnT w="28575" cap="flat" cmpd="sng">
                      <a:solidFill>
                        <a:srgbClr val="FFFF00"/>
                      </a:solidFill>
                      <a:prstDash val="solid"/>
                      <a:round/>
                      <a:headEnd type="none" w="sm" len="sm"/>
                      <a:tailEnd type="none" w="sm" len="sm"/>
                    </a:lnT>
                    <a:lnB w="28575"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9900"/>
                          </a:solidFill>
                        </a:rPr>
                        <a:t>199</a:t>
                      </a:r>
                      <a:endParaRPr>
                        <a:solidFill>
                          <a:srgbClr val="FF9900"/>
                        </a:solidFill>
                      </a:endParaRPr>
                    </a:p>
                  </a:txBody>
                  <a:tcPr marL="91425" marR="91425" marT="91425" marB="91425">
                    <a:lnL w="28575" cap="flat" cmpd="sng">
                      <a:solidFill>
                        <a:srgbClr val="FFFF00"/>
                      </a:solidFill>
                      <a:prstDash val="solid"/>
                      <a:round/>
                      <a:headEnd type="none" w="sm" len="sm"/>
                      <a:tailEnd type="none" w="sm" len="sm"/>
                    </a:lnL>
                    <a:lnR w="28575" cap="flat" cmpd="sng">
                      <a:solidFill>
                        <a:srgbClr val="FFFF00"/>
                      </a:solidFill>
                      <a:prstDash val="solid"/>
                      <a:round/>
                      <a:headEnd type="none" w="sm" len="sm"/>
                      <a:tailEnd type="none" w="sm" len="sm"/>
                    </a:lnR>
                    <a:lnT w="28575" cap="flat" cmpd="sng">
                      <a:solidFill>
                        <a:srgbClr val="FFFF00"/>
                      </a:solidFill>
                      <a:prstDash val="solid"/>
                      <a:round/>
                      <a:headEnd type="none" w="sm" len="sm"/>
                      <a:tailEnd type="none" w="sm" len="sm"/>
                    </a:lnT>
                    <a:lnB w="28575" cap="flat" cmpd="sng">
                      <a:solidFill>
                        <a:srgbClr val="FFFF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1200"/>
              </a:spcAft>
              <a:buNone/>
            </a:pPr>
            <a:r>
              <a:rPr lang="en" b="1">
                <a:solidFill>
                  <a:srgbClr val="FFF2CC"/>
                </a:solidFill>
                <a:latin typeface="Roboto"/>
                <a:ea typeface="Roboto"/>
                <a:cs typeface="Roboto"/>
                <a:sym typeface="Roboto"/>
              </a:rPr>
              <a:t>Inference 2</a:t>
            </a:r>
            <a:endParaRPr b="1">
              <a:solidFill>
                <a:srgbClr val="FFF2CC"/>
              </a:solidFill>
            </a:endParaRPr>
          </a:p>
        </p:txBody>
      </p:sp>
      <p:sp>
        <p:nvSpPr>
          <p:cNvPr id="105" name="Google Shape;105;p19"/>
          <p:cNvSpPr txBox="1">
            <a:spLocks noGrp="1"/>
          </p:cNvSpPr>
          <p:nvPr>
            <p:ph type="body" idx="1"/>
          </p:nvPr>
        </p:nvSpPr>
        <p:spPr>
          <a:xfrm>
            <a:off x="387900" y="1489825"/>
            <a:ext cx="7882500" cy="195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FFF2CC"/>
                </a:solidFill>
                <a:highlight>
                  <a:srgbClr val="38761D"/>
                </a:highlight>
              </a:rPr>
              <a:t>1237</a:t>
            </a:r>
            <a:r>
              <a:rPr lang="en"/>
              <a:t> affirmed to have a mental disorder, </a:t>
            </a:r>
            <a:r>
              <a:rPr lang="en" b="1">
                <a:solidFill>
                  <a:srgbClr val="FFF2CC"/>
                </a:solidFill>
                <a:highlight>
                  <a:srgbClr val="38761D"/>
                </a:highlight>
              </a:rPr>
              <a:t>969</a:t>
            </a:r>
            <a:r>
              <a:rPr lang="en"/>
              <a:t> gave a firm negative</a:t>
            </a:r>
            <a:endParaRPr/>
          </a:p>
          <a:p>
            <a:pPr marL="0" lvl="0" indent="0" algn="l" rtl="0">
              <a:spcBef>
                <a:spcPts val="1200"/>
              </a:spcBef>
              <a:spcAft>
                <a:spcPts val="1200"/>
              </a:spcAft>
              <a:buNone/>
            </a:pPr>
            <a:r>
              <a:rPr lang="en"/>
              <a:t>response while </a:t>
            </a:r>
            <a:r>
              <a:rPr lang="en" b="1">
                <a:solidFill>
                  <a:srgbClr val="FFF2CC"/>
                </a:solidFill>
                <a:highlight>
                  <a:srgbClr val="38761D"/>
                </a:highlight>
              </a:rPr>
              <a:t>758</a:t>
            </a:r>
            <a:r>
              <a:rPr lang="en"/>
              <a:t> were unsure. We can infer that most people are mentally aware. In addition, mood disorder (Depression, Bipolar disorder,  Anxiety disorder etc) are the most common mental conditions people believe that they may have. </a:t>
            </a:r>
            <a:endParaRPr/>
          </a:p>
        </p:txBody>
      </p:sp>
      <p:sp>
        <p:nvSpPr>
          <p:cNvPr id="106" name="Google Shape;106;p19"/>
          <p:cNvSpPr txBox="1">
            <a:spLocks noGrp="1"/>
          </p:cNvSpPr>
          <p:nvPr>
            <p:ph type="body" idx="1"/>
          </p:nvPr>
        </p:nvSpPr>
        <p:spPr>
          <a:xfrm>
            <a:off x="5644189" y="3474401"/>
            <a:ext cx="1975207" cy="1015133"/>
          </a:xfrm>
          <a:prstGeom prst="rect">
            <a:avLst/>
          </a:prstGeom>
        </p:spPr>
        <p:txBody>
          <a:bodyPr spcFirstLastPara="1" wrap="square" lIns="91425" tIns="91425" rIns="91425" bIns="91425" anchor="t" anchorCtr="0">
            <a:normAutofit fontScale="70000" lnSpcReduction="20000"/>
          </a:bodyPr>
          <a:lstStyle/>
          <a:p>
            <a:pPr marL="0" lvl="0" indent="0" algn="l" rtl="0">
              <a:lnSpc>
                <a:spcPct val="100000"/>
              </a:lnSpc>
              <a:spcBef>
                <a:spcPts val="0"/>
              </a:spcBef>
              <a:spcAft>
                <a:spcPts val="0"/>
              </a:spcAft>
              <a:buNone/>
            </a:pPr>
            <a:r>
              <a:rPr lang="en" sz="1400" b="1" dirty="0">
                <a:solidFill>
                  <a:schemeClr val="accent6">
                    <a:lumMod val="60000"/>
                    <a:lumOff val="40000"/>
                  </a:schemeClr>
                </a:solidFill>
              </a:rPr>
              <a:t>Unsure</a:t>
            </a:r>
            <a:r>
              <a:rPr lang="en" dirty="0"/>
              <a:t> </a:t>
            </a:r>
            <a:endParaRPr dirty="0"/>
          </a:p>
          <a:p>
            <a:pPr marL="0" lvl="0" indent="0" algn="r" rtl="0">
              <a:spcBef>
                <a:spcPts val="0"/>
              </a:spcBef>
              <a:spcAft>
                <a:spcPts val="0"/>
              </a:spcAft>
              <a:buNone/>
            </a:pPr>
            <a:endParaRPr dirty="0"/>
          </a:p>
          <a:p>
            <a:pPr marL="0" lvl="0" indent="0" algn="l" rtl="0">
              <a:lnSpc>
                <a:spcPct val="100000"/>
              </a:lnSpc>
              <a:spcBef>
                <a:spcPts val="0"/>
              </a:spcBef>
              <a:spcAft>
                <a:spcPts val="0"/>
              </a:spcAft>
              <a:buNone/>
            </a:pPr>
            <a:r>
              <a:rPr lang="en" sz="1400" b="1" dirty="0">
                <a:solidFill>
                  <a:srgbClr val="00B050"/>
                </a:solidFill>
              </a:rPr>
              <a:t>Negative</a:t>
            </a:r>
            <a:endParaRPr sz="1400" b="1" dirty="0">
              <a:solidFill>
                <a:srgbClr val="00B050"/>
              </a:solidFill>
            </a:endParaRPr>
          </a:p>
          <a:p>
            <a:pPr marL="0" lvl="0" indent="0" algn="r" rtl="0">
              <a:spcBef>
                <a:spcPts val="0"/>
              </a:spcBef>
              <a:spcAft>
                <a:spcPts val="0"/>
              </a:spcAft>
              <a:buNone/>
            </a:pPr>
            <a:endParaRPr dirty="0"/>
          </a:p>
          <a:p>
            <a:pPr marL="0" lvl="0" indent="0" algn="l" rtl="0">
              <a:lnSpc>
                <a:spcPct val="100000"/>
              </a:lnSpc>
              <a:spcBef>
                <a:spcPts val="0"/>
              </a:spcBef>
              <a:spcAft>
                <a:spcPts val="0"/>
              </a:spcAft>
              <a:buNone/>
            </a:pPr>
            <a:r>
              <a:rPr lang="en" sz="1400" b="1" dirty="0">
                <a:solidFill>
                  <a:srgbClr val="FF0000"/>
                </a:solidFill>
              </a:rPr>
              <a:t>Positive </a:t>
            </a:r>
            <a:endParaRPr sz="1400" b="1" dirty="0">
              <a:solidFill>
                <a:srgbClr val="FF0000"/>
              </a:solidFill>
            </a:endParaRPr>
          </a:p>
          <a:p>
            <a:pPr marL="0" lvl="0" indent="0" algn="r" rtl="0">
              <a:spcBef>
                <a:spcPts val="0"/>
              </a:spcBef>
              <a:spcAft>
                <a:spcPts val="0"/>
              </a:spcAft>
              <a:buNone/>
            </a:pPr>
            <a:endParaRPr dirty="0"/>
          </a:p>
          <a:p>
            <a:pPr marL="0" lvl="0" indent="0" algn="l" rtl="0">
              <a:spcBef>
                <a:spcPts val="0"/>
              </a:spcBef>
              <a:spcAft>
                <a:spcPts val="1200"/>
              </a:spcAft>
              <a:buNone/>
            </a:pPr>
            <a:endParaRPr dirty="0"/>
          </a:p>
        </p:txBody>
      </p:sp>
      <p:cxnSp>
        <p:nvCxnSpPr>
          <p:cNvPr id="107" name="Google Shape;107;p19"/>
          <p:cNvCxnSpPr/>
          <p:nvPr/>
        </p:nvCxnSpPr>
        <p:spPr>
          <a:xfrm rot="10800000" flipH="1">
            <a:off x="6367400" y="3626725"/>
            <a:ext cx="1707600" cy="9900"/>
          </a:xfrm>
          <a:prstGeom prst="straightConnector1">
            <a:avLst/>
          </a:prstGeom>
          <a:noFill/>
          <a:ln w="38100" cap="flat" cmpd="sng">
            <a:solidFill>
              <a:schemeClr val="dk2"/>
            </a:solidFill>
            <a:prstDash val="solid"/>
            <a:round/>
            <a:headEnd type="none" w="med" len="med"/>
            <a:tailEnd type="diamond" w="med" len="med"/>
          </a:ln>
          <a:effectLst>
            <a:outerShdw blurRad="57150" dist="19050" dir="5400000" algn="bl" rotWithShape="0">
              <a:schemeClr val="dk1">
                <a:alpha val="50000"/>
              </a:schemeClr>
            </a:outerShdw>
          </a:effectLst>
        </p:spPr>
      </p:cxnSp>
      <p:cxnSp>
        <p:nvCxnSpPr>
          <p:cNvPr id="108" name="Google Shape;108;p19"/>
          <p:cNvCxnSpPr/>
          <p:nvPr/>
        </p:nvCxnSpPr>
        <p:spPr>
          <a:xfrm rot="10800000" flipH="1">
            <a:off x="6343975" y="3933975"/>
            <a:ext cx="1707600" cy="9900"/>
          </a:xfrm>
          <a:prstGeom prst="straightConnector1">
            <a:avLst/>
          </a:prstGeom>
          <a:noFill/>
          <a:ln w="38100" cap="flat" cmpd="sng">
            <a:solidFill>
              <a:schemeClr val="dk2"/>
            </a:solidFill>
            <a:prstDash val="solid"/>
            <a:round/>
            <a:headEnd type="none" w="med" len="med"/>
            <a:tailEnd type="diamond" w="med" len="med"/>
          </a:ln>
          <a:effectLst>
            <a:outerShdw blurRad="57150" dist="19050" dir="5400000" algn="bl" rotWithShape="0">
              <a:schemeClr val="dk1">
                <a:alpha val="50000"/>
              </a:schemeClr>
            </a:outerShdw>
          </a:effectLst>
        </p:spPr>
      </p:cxnSp>
      <p:cxnSp>
        <p:nvCxnSpPr>
          <p:cNvPr id="109" name="Google Shape;109;p19"/>
          <p:cNvCxnSpPr/>
          <p:nvPr/>
        </p:nvCxnSpPr>
        <p:spPr>
          <a:xfrm rot="10800000" flipH="1">
            <a:off x="6343975" y="4227000"/>
            <a:ext cx="1707600" cy="9900"/>
          </a:xfrm>
          <a:prstGeom prst="straightConnector1">
            <a:avLst/>
          </a:prstGeom>
          <a:noFill/>
          <a:ln w="38100" cap="flat" cmpd="sng">
            <a:solidFill>
              <a:schemeClr val="dk2"/>
            </a:solidFill>
            <a:prstDash val="solid"/>
            <a:round/>
            <a:headEnd type="none" w="med" len="med"/>
            <a:tailEnd type="diamond" w="med" len="med"/>
          </a:ln>
          <a:effectLst>
            <a:outerShdw blurRad="57150" dist="19050" dir="5400000" algn="bl" rotWithShape="0">
              <a:schemeClr val="dk1">
                <a:alpha val="50000"/>
              </a:schemeClr>
            </a:outerShdw>
          </a:effectLst>
        </p:spPr>
      </p:cxnSp>
      <p:sp>
        <p:nvSpPr>
          <p:cNvPr id="110" name="Google Shape;110;p19"/>
          <p:cNvSpPr txBox="1">
            <a:spLocks noGrp="1"/>
          </p:cNvSpPr>
          <p:nvPr>
            <p:ph type="body" idx="1"/>
          </p:nvPr>
        </p:nvSpPr>
        <p:spPr>
          <a:xfrm>
            <a:off x="7150250" y="3035600"/>
            <a:ext cx="1426500" cy="1594200"/>
          </a:xfrm>
          <a:prstGeom prst="rect">
            <a:avLst/>
          </a:prstGeom>
        </p:spPr>
        <p:txBody>
          <a:bodyPr spcFirstLastPara="1" wrap="square" lIns="91425" tIns="91425" rIns="91425" bIns="91425" anchor="t" anchorCtr="0">
            <a:normAutofit fontScale="62500" lnSpcReduction="20000"/>
          </a:bodyPr>
          <a:lstStyle/>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 </a:t>
            </a:r>
            <a:endParaRPr/>
          </a:p>
          <a:p>
            <a:pPr marL="0" lvl="0" indent="0" algn="r" rtl="0">
              <a:spcBef>
                <a:spcPts val="0"/>
              </a:spcBef>
              <a:spcAft>
                <a:spcPts val="0"/>
              </a:spcAft>
              <a:buNone/>
            </a:pPr>
            <a:r>
              <a:rPr lang="en"/>
              <a:t>758</a:t>
            </a:r>
            <a:endParaRPr/>
          </a:p>
          <a:p>
            <a:pPr marL="0" lvl="0" indent="0" algn="l" rtl="0">
              <a:lnSpc>
                <a:spcPct val="100000"/>
              </a:lnSpc>
              <a:spcBef>
                <a:spcPts val="0"/>
              </a:spcBef>
              <a:spcAft>
                <a:spcPts val="0"/>
              </a:spcAft>
              <a:buNone/>
            </a:pPr>
            <a:endParaRPr/>
          </a:p>
          <a:p>
            <a:pPr marL="0" lvl="0" indent="0" algn="r" rtl="0">
              <a:spcBef>
                <a:spcPts val="0"/>
              </a:spcBef>
              <a:spcAft>
                <a:spcPts val="0"/>
              </a:spcAft>
              <a:buNone/>
            </a:pPr>
            <a:r>
              <a:rPr lang="en"/>
              <a:t>969</a:t>
            </a:r>
            <a:endParaRPr/>
          </a:p>
          <a:p>
            <a:pPr marL="0" lvl="0" indent="0" algn="l" rtl="0">
              <a:lnSpc>
                <a:spcPct val="100000"/>
              </a:lnSpc>
              <a:spcBef>
                <a:spcPts val="0"/>
              </a:spcBef>
              <a:spcAft>
                <a:spcPts val="0"/>
              </a:spcAft>
              <a:buNone/>
            </a:pPr>
            <a:endParaRPr/>
          </a:p>
          <a:p>
            <a:pPr marL="0" lvl="0" indent="0" algn="r" rtl="0">
              <a:spcBef>
                <a:spcPts val="0"/>
              </a:spcBef>
              <a:spcAft>
                <a:spcPts val="0"/>
              </a:spcAft>
              <a:buNone/>
            </a:pPr>
            <a:r>
              <a:rPr lang="en"/>
              <a:t>1237</a:t>
            </a:r>
            <a:endParaRPr/>
          </a:p>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1200"/>
              </a:spcAft>
              <a:buNone/>
            </a:pPr>
            <a:r>
              <a:rPr lang="en" b="1">
                <a:solidFill>
                  <a:schemeClr val="dk2"/>
                </a:solidFill>
                <a:latin typeface="Roboto"/>
                <a:ea typeface="Roboto"/>
                <a:cs typeface="Roboto"/>
                <a:sym typeface="Roboto"/>
              </a:rPr>
              <a:t>Inference 3</a:t>
            </a:r>
            <a:endParaRPr b="1">
              <a:solidFill>
                <a:schemeClr val="dk2"/>
              </a:solidFill>
            </a:endParaRPr>
          </a:p>
        </p:txBody>
      </p:sp>
      <p:sp>
        <p:nvSpPr>
          <p:cNvPr id="116" name="Google Shape;116;p20"/>
          <p:cNvSpPr txBox="1">
            <a:spLocks noGrp="1"/>
          </p:cNvSpPr>
          <p:nvPr>
            <p:ph type="body" idx="1"/>
          </p:nvPr>
        </p:nvSpPr>
        <p:spPr>
          <a:xfrm>
            <a:off x="387900" y="1489825"/>
            <a:ext cx="8368200" cy="1584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2"/>
                </a:solidFill>
              </a:rPr>
              <a:t>It is also of high importance to note that there are more participants in the survey who have been diagnosed of mental health disorder than those who have not and those who are negative. In total, more people know their status than those who do not.</a:t>
            </a:r>
            <a:endParaRPr>
              <a:solidFill>
                <a:schemeClr val="dk2"/>
              </a:solidFill>
            </a:endParaRPr>
          </a:p>
        </p:txBody>
      </p:sp>
      <p:pic>
        <p:nvPicPr>
          <p:cNvPr id="117" name="Google Shape;117;p20"/>
          <p:cNvPicPr preferRelativeResize="0"/>
          <p:nvPr/>
        </p:nvPicPr>
        <p:blipFill>
          <a:blip r:embed="rId3">
            <a:alphaModFix/>
          </a:blip>
          <a:stretch>
            <a:fillRect/>
          </a:stretch>
        </p:blipFill>
        <p:spPr>
          <a:xfrm>
            <a:off x="6099575" y="2873200"/>
            <a:ext cx="2272559" cy="1764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1200"/>
              </a:spcAft>
              <a:buNone/>
            </a:pPr>
            <a:r>
              <a:rPr lang="en" b="1">
                <a:solidFill>
                  <a:schemeClr val="lt1"/>
                </a:solidFill>
                <a:latin typeface="Roboto"/>
                <a:ea typeface="Roboto"/>
                <a:cs typeface="Roboto"/>
                <a:sym typeface="Roboto"/>
              </a:rPr>
              <a:t>Inference 4</a:t>
            </a:r>
            <a:endParaRPr>
              <a:solidFill>
                <a:schemeClr val="lt1"/>
              </a:solidFill>
            </a:endParaRPr>
          </a:p>
        </p:txBody>
      </p:sp>
      <p:sp>
        <p:nvSpPr>
          <p:cNvPr id="123" name="Google Shape;123;p21"/>
          <p:cNvSpPr txBox="1">
            <a:spLocks noGrp="1"/>
          </p:cNvSpPr>
          <p:nvPr>
            <p:ph type="body" idx="1"/>
          </p:nvPr>
        </p:nvSpPr>
        <p:spPr>
          <a:xfrm>
            <a:off x="387900" y="1489824"/>
            <a:ext cx="8368200" cy="1343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lt1"/>
                </a:solidFill>
              </a:rPr>
              <a:t>It can be seen that persons with a family history of mental illness are at higher risk of mental illness as most people with mental health challenges seem to also have persons with similar illness in their family history</a:t>
            </a:r>
            <a:endParaRPr>
              <a:solidFill>
                <a:schemeClr val="lt1"/>
              </a:solidFill>
            </a:endParaRPr>
          </a:p>
        </p:txBody>
      </p:sp>
      <p:pic>
        <p:nvPicPr>
          <p:cNvPr id="124" name="Google Shape;124;p21"/>
          <p:cNvPicPr preferRelativeResize="0"/>
          <p:nvPr/>
        </p:nvPicPr>
        <p:blipFill>
          <a:blip r:embed="rId3">
            <a:alphaModFix/>
          </a:blip>
          <a:stretch>
            <a:fillRect/>
          </a:stretch>
        </p:blipFill>
        <p:spPr>
          <a:xfrm>
            <a:off x="2965250" y="2734174"/>
            <a:ext cx="2746619" cy="2005776"/>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441</Words>
  <Application>Microsoft Office PowerPoint</Application>
  <PresentationFormat>On-screen Show (16:9)</PresentationFormat>
  <Paragraphs>52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Roboto Slab</vt:lpstr>
      <vt:lpstr>Roboto</vt:lpstr>
      <vt:lpstr>Arial</vt:lpstr>
      <vt:lpstr>Marina</vt:lpstr>
      <vt:lpstr>THE ADA PROJECT TEAM DELTA - DATA TRACK</vt:lpstr>
      <vt:lpstr>REPORT ON SQL ANALYSIS OF MENTAL HEALTH SURVEY</vt:lpstr>
      <vt:lpstr> Introduction</vt:lpstr>
      <vt:lpstr> Objective</vt:lpstr>
      <vt:lpstr>Insights From The Dataset</vt:lpstr>
      <vt:lpstr>Inference 1</vt:lpstr>
      <vt:lpstr>Inference 2</vt:lpstr>
      <vt:lpstr>Inference 3</vt:lpstr>
      <vt:lpstr>Inference 4</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ADA PROJECT TEAM DELTA - DATA TRACK</dc:title>
  <cp:lastModifiedBy>Ifeanyi Michael</cp:lastModifiedBy>
  <cp:revision>1</cp:revision>
  <dcterms:modified xsi:type="dcterms:W3CDTF">2022-11-11T13:18:40Z</dcterms:modified>
</cp:coreProperties>
</file>