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a70fb9e8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a70fb9e8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a70fb9e8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a70fb9e8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a70fb9e8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a70fb9e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a70fb9e8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a70fb9e8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a70fb9e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a70fb9e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a70fb9e8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a70fb9e8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020c8cf0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020c8cf0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a70fb9e8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a70fb9e8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a70fb9e8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a70fb9e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020c8cf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020c8cf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800850" y="1254375"/>
            <a:ext cx="5783400" cy="93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633">
                <a:solidFill>
                  <a:srgbClr val="FFF2CC"/>
                </a:solidFill>
              </a:rPr>
              <a:t>THE ADA PROJECT</a:t>
            </a:r>
            <a:endParaRPr b="1" sz="3633">
              <a:solidFill>
                <a:srgbClr val="FFF2CC"/>
              </a:solidFill>
            </a:endParaRPr>
          </a:p>
          <a:p>
            <a:pPr indent="0" lvl="0" marL="0" rtl="0" algn="ctr">
              <a:spcBef>
                <a:spcPts val="0"/>
              </a:spcBef>
              <a:spcAft>
                <a:spcPts val="0"/>
              </a:spcAft>
              <a:buNone/>
            </a:pPr>
            <a:r>
              <a:rPr b="1" lang="en" sz="2533">
                <a:solidFill>
                  <a:srgbClr val="FFF2CC"/>
                </a:solidFill>
              </a:rPr>
              <a:t>TEAM DELTA - DATA TRACK</a:t>
            </a:r>
            <a:endParaRPr/>
          </a:p>
        </p:txBody>
      </p:sp>
      <p:pic>
        <p:nvPicPr>
          <p:cNvPr id="64" name="Google Shape;64;p13"/>
          <p:cNvPicPr preferRelativeResize="0"/>
          <p:nvPr/>
        </p:nvPicPr>
        <p:blipFill>
          <a:blip r:embed="rId3">
            <a:alphaModFix/>
          </a:blip>
          <a:stretch>
            <a:fillRect/>
          </a:stretch>
        </p:blipFill>
        <p:spPr>
          <a:xfrm>
            <a:off x="5616050" y="2436125"/>
            <a:ext cx="1054474" cy="1054474"/>
          </a:xfrm>
          <a:prstGeom prst="rect">
            <a:avLst/>
          </a:prstGeom>
          <a:noFill/>
          <a:ln>
            <a:noFill/>
          </a:ln>
        </p:spPr>
      </p:pic>
      <p:pic>
        <p:nvPicPr>
          <p:cNvPr id="65" name="Google Shape;65;p13"/>
          <p:cNvPicPr preferRelativeResize="0"/>
          <p:nvPr/>
        </p:nvPicPr>
        <p:blipFill>
          <a:blip r:embed="rId4">
            <a:alphaModFix/>
          </a:blip>
          <a:stretch>
            <a:fillRect/>
          </a:stretch>
        </p:blipFill>
        <p:spPr>
          <a:xfrm rot="10800000">
            <a:off x="2761750" y="2541250"/>
            <a:ext cx="2776325" cy="844225"/>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a:solidFill>
                  <a:schemeClr val="lt1"/>
                </a:solidFill>
                <a:latin typeface="Roboto"/>
                <a:ea typeface="Roboto"/>
                <a:cs typeface="Roboto"/>
                <a:sym typeface="Roboto"/>
              </a:rPr>
              <a:t>Insight 5 - Mental illness is hereditary.</a:t>
            </a:r>
            <a:endParaRPr>
              <a:solidFill>
                <a:schemeClr val="lt1"/>
              </a:solidFill>
            </a:endParaRPr>
          </a:p>
        </p:txBody>
      </p:sp>
      <p:sp>
        <p:nvSpPr>
          <p:cNvPr id="126" name="Google Shape;126;p22"/>
          <p:cNvSpPr txBox="1"/>
          <p:nvPr>
            <p:ph idx="1" type="body"/>
          </p:nvPr>
        </p:nvSpPr>
        <p:spPr>
          <a:xfrm>
            <a:off x="387900" y="1489824"/>
            <a:ext cx="8368200" cy="134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It was found that persons with a family history of mental illness are at higher risk of mental illness as most people with mental health challenges seem to also have persons with similar illness in their family history</a:t>
            </a:r>
            <a:endParaRPr>
              <a:solidFill>
                <a:schemeClr val="lt1"/>
              </a:solidFill>
            </a:endParaRPr>
          </a:p>
        </p:txBody>
      </p:sp>
      <p:pic>
        <p:nvPicPr>
          <p:cNvPr id="127" name="Google Shape;127;p22"/>
          <p:cNvPicPr preferRelativeResize="0"/>
          <p:nvPr/>
        </p:nvPicPr>
        <p:blipFill>
          <a:blip r:embed="rId3">
            <a:alphaModFix/>
          </a:blip>
          <a:stretch>
            <a:fillRect/>
          </a:stretch>
        </p:blipFill>
        <p:spPr>
          <a:xfrm>
            <a:off x="2965250" y="2734174"/>
            <a:ext cx="2746619" cy="200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FFF2CC"/>
                </a:solidFill>
              </a:rPr>
              <a:t>Conclusion</a:t>
            </a:r>
            <a:endParaRPr b="1">
              <a:solidFill>
                <a:srgbClr val="FFF2CC"/>
              </a:solidFill>
            </a:endParaRPr>
          </a:p>
        </p:txBody>
      </p:sp>
      <p:sp>
        <p:nvSpPr>
          <p:cNvPr id="133" name="Google Shape;133;p23"/>
          <p:cNvSpPr txBox="1"/>
          <p:nvPr>
            <p:ph idx="1" type="body"/>
          </p:nvPr>
        </p:nvSpPr>
        <p:spPr>
          <a:xfrm>
            <a:off x="387900" y="1489825"/>
            <a:ext cx="8368200" cy="25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data shows a general high rate of awareness of individuals toward their mental health, and a high rate of mental health diagnosis, attitude towards people with mental health disorder is poor.</a:t>
            </a:r>
            <a:endParaRPr/>
          </a:p>
          <a:p>
            <a:pPr indent="0" lvl="0" marL="0" rtl="0" algn="l">
              <a:spcBef>
                <a:spcPts val="1200"/>
              </a:spcBef>
              <a:spcAft>
                <a:spcPts val="1200"/>
              </a:spcAft>
              <a:buNone/>
            </a:pPr>
            <a:r>
              <a:rPr i="1" lang="en"/>
              <a:t>Also, people with mental disorder in their family History have higher chance of mental health disorder.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71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000">
                <a:solidFill>
                  <a:srgbClr val="FFF2CC"/>
                </a:solidFill>
              </a:rPr>
              <a:t>INSIGHTS FROM SQL ANALYSIS OF A MENTAL HEALTH SURVEY</a:t>
            </a:r>
            <a:endParaRPr b="1" sz="2000">
              <a:solidFill>
                <a:srgbClr val="FFF2CC"/>
              </a:solidFill>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FFF2CC"/>
                </a:solidFill>
              </a:rPr>
              <a:t>Collaborators:</a:t>
            </a:r>
            <a:endParaRPr b="1" sz="1400">
              <a:solidFill>
                <a:srgbClr val="FFF2CC"/>
              </a:solidFill>
            </a:endParaRPr>
          </a:p>
          <a:p>
            <a:pPr indent="-295275" lvl="0" marL="457200" rtl="0" algn="l">
              <a:spcBef>
                <a:spcPts val="1200"/>
              </a:spcBef>
              <a:spcAft>
                <a:spcPts val="0"/>
              </a:spcAft>
              <a:buClr>
                <a:srgbClr val="F3F3F3"/>
              </a:buClr>
              <a:buSzPts val="1050"/>
              <a:buChar char="-"/>
            </a:pPr>
            <a:r>
              <a:rPr lang="en" sz="1050">
                <a:solidFill>
                  <a:srgbClr val="F3F3F3"/>
                </a:solidFill>
              </a:rPr>
              <a:t>Eliel Godsent</a:t>
            </a:r>
            <a:endParaRPr sz="1050">
              <a:solidFill>
                <a:srgbClr val="F3F3F3"/>
              </a:solidFill>
            </a:endParaRPr>
          </a:p>
          <a:p>
            <a:pPr indent="-295275" lvl="0" marL="457200" rtl="0" algn="l">
              <a:spcBef>
                <a:spcPts val="0"/>
              </a:spcBef>
              <a:spcAft>
                <a:spcPts val="0"/>
              </a:spcAft>
              <a:buClr>
                <a:srgbClr val="F3F3F3"/>
              </a:buClr>
              <a:buSzPts val="1050"/>
              <a:buChar char="-"/>
            </a:pPr>
            <a:r>
              <a:rPr lang="en" sz="1050">
                <a:solidFill>
                  <a:srgbClr val="F3F3F3"/>
                </a:solidFill>
              </a:rPr>
              <a:t>Sophia Abubakar</a:t>
            </a:r>
            <a:endParaRPr sz="1050">
              <a:solidFill>
                <a:srgbClr val="F3F3F3"/>
              </a:solidFill>
            </a:endParaRPr>
          </a:p>
          <a:p>
            <a:pPr indent="0" lvl="0" marL="0" rtl="0" algn="l">
              <a:spcBef>
                <a:spcPts val="1200"/>
              </a:spcBef>
              <a:spcAft>
                <a:spcPts val="0"/>
              </a:spcAft>
              <a:buNone/>
            </a:pPr>
            <a:r>
              <a:rPr b="1" lang="en" sz="1400">
                <a:solidFill>
                  <a:srgbClr val="FFF2CC"/>
                </a:solidFill>
              </a:rPr>
              <a:t>Team Members:</a:t>
            </a:r>
            <a:endParaRPr b="1" sz="1400">
              <a:solidFill>
                <a:srgbClr val="FFF2CC"/>
              </a:solidFill>
            </a:endParaRPr>
          </a:p>
          <a:p>
            <a:pPr indent="-304800" lvl="0" marL="457200" rtl="0" algn="l">
              <a:spcBef>
                <a:spcPts val="1200"/>
              </a:spcBef>
              <a:spcAft>
                <a:spcPts val="0"/>
              </a:spcAft>
              <a:buClr>
                <a:srgbClr val="F3F3F3"/>
              </a:buClr>
              <a:buSzPts val="1200"/>
              <a:buFont typeface="Arial"/>
              <a:buChar char="-"/>
            </a:pPr>
            <a:r>
              <a:rPr lang="en" sz="1200">
                <a:solidFill>
                  <a:srgbClr val="F3F3F3"/>
                </a:solidFill>
                <a:latin typeface="Arial"/>
                <a:ea typeface="Arial"/>
                <a:cs typeface="Arial"/>
                <a:sym typeface="Arial"/>
              </a:rPr>
              <a:t>Ifeanyi Michael</a:t>
            </a:r>
            <a:endParaRPr sz="1200">
              <a:solidFill>
                <a:srgbClr val="F3F3F3"/>
              </a:solidFill>
              <a:latin typeface="Arial"/>
              <a:ea typeface="Arial"/>
              <a:cs typeface="Arial"/>
              <a:sym typeface="Arial"/>
            </a:endParaRPr>
          </a:p>
          <a:p>
            <a:pPr indent="-304800" lvl="0" marL="457200" rtl="0" algn="l">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Akeem Abiodun</a:t>
            </a:r>
            <a:endParaRPr sz="1200">
              <a:solidFill>
                <a:srgbClr val="F3F3F3"/>
              </a:solidFill>
              <a:latin typeface="Arial"/>
              <a:ea typeface="Arial"/>
              <a:cs typeface="Arial"/>
              <a:sym typeface="Arial"/>
            </a:endParaRPr>
          </a:p>
          <a:p>
            <a:pPr indent="-304800" lvl="0" marL="457200" rtl="0" algn="l">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Ojukwu Sheila </a:t>
            </a:r>
            <a:endParaRPr sz="1200">
              <a:solidFill>
                <a:srgbClr val="F3F3F3"/>
              </a:solidFill>
              <a:latin typeface="Arial"/>
              <a:ea typeface="Arial"/>
              <a:cs typeface="Arial"/>
              <a:sym typeface="Arial"/>
            </a:endParaRPr>
          </a:p>
          <a:p>
            <a:pPr indent="-304800" lvl="0" marL="457200" rtl="0" algn="l">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Favour Joseph</a:t>
            </a:r>
            <a:endParaRPr sz="1200">
              <a:solidFill>
                <a:srgbClr val="F3F3F3"/>
              </a:solidFill>
              <a:latin typeface="Arial"/>
              <a:ea typeface="Arial"/>
              <a:cs typeface="Arial"/>
              <a:sym typeface="Arial"/>
            </a:endParaRPr>
          </a:p>
          <a:p>
            <a:pPr indent="0" lvl="0" marL="0" rtl="0" algn="l">
              <a:spcBef>
                <a:spcPts val="1200"/>
              </a:spcBef>
              <a:spcAft>
                <a:spcPts val="1200"/>
              </a:spcAft>
              <a:buNone/>
            </a:pPr>
            <a:r>
              <a:t/>
            </a:r>
            <a:endParaRPr b="1" sz="1400">
              <a:solidFill>
                <a:srgbClr val="FFF2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2CC"/>
                </a:solidFill>
              </a:rPr>
              <a:t> Objective</a:t>
            </a:r>
            <a:endParaRPr>
              <a:solidFill>
                <a:srgbClr val="FFF2CC"/>
              </a:solidFill>
            </a:endParaRPr>
          </a:p>
        </p:txBody>
      </p:sp>
      <p:sp>
        <p:nvSpPr>
          <p:cNvPr id="77" name="Google Shape;77;p15"/>
          <p:cNvSpPr txBox="1"/>
          <p:nvPr>
            <p:ph idx="1" type="body"/>
          </p:nvPr>
        </p:nvSpPr>
        <p:spPr>
          <a:xfrm>
            <a:off x="387900" y="1489824"/>
            <a:ext cx="8368200" cy="138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communicate the insights gained from the analysis of the responses from the survey on  mental health .</a:t>
            </a:r>
            <a:endParaRPr/>
          </a:p>
        </p:txBody>
      </p:sp>
      <p:pic>
        <p:nvPicPr>
          <p:cNvPr id="78" name="Google Shape;78;p15"/>
          <p:cNvPicPr preferRelativeResize="0"/>
          <p:nvPr/>
        </p:nvPicPr>
        <p:blipFill>
          <a:blip r:embed="rId3">
            <a:alphaModFix/>
          </a:blip>
          <a:stretch>
            <a:fillRect/>
          </a:stretch>
        </p:blipFill>
        <p:spPr>
          <a:xfrm>
            <a:off x="152400" y="3355325"/>
            <a:ext cx="1635775" cy="163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84" name="Google Shape;84;p16"/>
          <p:cNvSpPr txBox="1"/>
          <p:nvPr>
            <p:ph idx="1" type="body"/>
          </p:nvPr>
        </p:nvSpPr>
        <p:spPr>
          <a:xfrm>
            <a:off x="387900" y="1489825"/>
            <a:ext cx="8368200" cy="2765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a:t>
            </a:r>
            <a:r>
              <a:rPr lang="en" sz="2100"/>
              <a:t>his project is basically centered on Mental Health Analysis. </a:t>
            </a:r>
            <a:r>
              <a:rPr lang="en" sz="2100"/>
              <a:t>The database used for this work is  from Open Source Mental Illness(OSMI) surveys of 2014, 2016, 2017, 2018, and 2019. </a:t>
            </a:r>
            <a:endParaRPr sz="2100"/>
          </a:p>
          <a:p>
            <a:pPr indent="0" lvl="0" marL="0" rtl="0" algn="l">
              <a:spcBef>
                <a:spcPts val="1200"/>
              </a:spcBef>
              <a:spcAft>
                <a:spcPts val="0"/>
              </a:spcAft>
              <a:buNone/>
            </a:pPr>
            <a:r>
              <a:rPr lang="en" sz="2100"/>
              <a:t>Each of the surveys generally measures attitudes toward mental health and frequency of mental health disorders and all of the surveys were used for our analysis.</a:t>
            </a:r>
            <a:endParaRPr sz="2100"/>
          </a:p>
          <a:p>
            <a:pPr indent="0" lvl="0" marL="0" rtl="0" algn="l">
              <a:spcBef>
                <a:spcPts val="1200"/>
              </a:spcBef>
              <a:spcAft>
                <a:spcPts val="1200"/>
              </a:spcAft>
              <a:buNone/>
            </a:pPr>
            <a:r>
              <a:rPr lang="en" sz="2100"/>
              <a:t>Analysis were carried out to get </a:t>
            </a:r>
            <a:r>
              <a:rPr lang="en" sz="2100"/>
              <a:t>deeper</a:t>
            </a:r>
            <a:r>
              <a:rPr lang="en" sz="2100"/>
              <a:t> insights into the database using  Structured Query Language (SQL) and  here we present five insights we gained .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FFF2CC"/>
                </a:solidFill>
              </a:rPr>
              <a:t>Insights From The Dataset</a:t>
            </a:r>
            <a:endParaRPr b="1">
              <a:solidFill>
                <a:srgbClr val="FFF2CC"/>
              </a:solidFill>
            </a:endParaRPr>
          </a:p>
        </p:txBody>
      </p:sp>
      <p:sp>
        <p:nvSpPr>
          <p:cNvPr id="90" name="Google Shape;90;p17"/>
          <p:cNvSpPr txBox="1"/>
          <p:nvPr>
            <p:ph idx="1" type="body"/>
          </p:nvPr>
        </p:nvSpPr>
        <p:spPr>
          <a:xfrm>
            <a:off x="387900" y="1489824"/>
            <a:ext cx="8063700" cy="11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gain an insight into the database, several queries were run using the Structured Query Language (SQL) and the outputs are displayed in tables.</a:t>
            </a:r>
            <a:endParaRPr/>
          </a:p>
        </p:txBody>
      </p:sp>
      <p:sp>
        <p:nvSpPr>
          <p:cNvPr id="91" name="Google Shape;91;p17"/>
          <p:cNvSpPr txBox="1"/>
          <p:nvPr>
            <p:ph idx="1" type="body"/>
          </p:nvPr>
        </p:nvSpPr>
        <p:spPr>
          <a:xfrm>
            <a:off x="387900" y="2355975"/>
            <a:ext cx="8063700" cy="82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survey consists of </a:t>
            </a:r>
            <a:r>
              <a:rPr b="1" lang="en">
                <a:solidFill>
                  <a:srgbClr val="FFF2CC"/>
                </a:solidFill>
                <a:highlight>
                  <a:srgbClr val="6AA84F"/>
                </a:highlight>
              </a:rPr>
              <a:t>4218</a:t>
            </a:r>
            <a:r>
              <a:rPr b="1" lang="en">
                <a:solidFill>
                  <a:srgbClr val="FFF2CC"/>
                </a:solidFill>
                <a:highlight>
                  <a:srgbClr val="93C47D"/>
                </a:highlight>
              </a:rPr>
              <a:t> </a:t>
            </a:r>
            <a:r>
              <a:rPr lang="en"/>
              <a:t>participants from several countries with the </a:t>
            </a:r>
            <a:r>
              <a:rPr b="1" lang="en">
                <a:solidFill>
                  <a:srgbClr val="FFF2CC"/>
                </a:solidFill>
                <a:highlight>
                  <a:srgbClr val="6AA84F"/>
                </a:highlight>
              </a:rPr>
              <a:t>United States of America</a:t>
            </a:r>
            <a:r>
              <a:rPr b="1" lang="en">
                <a:solidFill>
                  <a:srgbClr val="FFF2CC"/>
                </a:solidFill>
                <a:highlight>
                  <a:srgbClr val="93C47D"/>
                </a:highlight>
              </a:rPr>
              <a:t> </a:t>
            </a:r>
            <a:r>
              <a:rPr lang="en"/>
              <a:t>ranking the highest in responses.</a:t>
            </a:r>
            <a:endParaRPr/>
          </a:p>
        </p:txBody>
      </p:sp>
      <p:sp>
        <p:nvSpPr>
          <p:cNvPr id="92" name="Google Shape;92;p17"/>
          <p:cNvSpPr txBox="1"/>
          <p:nvPr>
            <p:ph idx="1" type="body"/>
          </p:nvPr>
        </p:nvSpPr>
        <p:spPr>
          <a:xfrm>
            <a:off x="472325" y="3539325"/>
            <a:ext cx="8063700" cy="11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Also, average age of participants can be seen below:</a:t>
            </a:r>
            <a:endParaRPr/>
          </a:p>
          <a:p>
            <a:pPr indent="0" lvl="0" marL="0" rtl="0" algn="l">
              <a:spcBef>
                <a:spcPts val="1200"/>
              </a:spcBef>
              <a:spcAft>
                <a:spcPts val="1200"/>
              </a:spcAft>
              <a:buNone/>
            </a:pPr>
            <a:r>
              <a:rPr b="1" lang="en" sz="2500">
                <a:solidFill>
                  <a:srgbClr val="FFF2CC"/>
                </a:solidFill>
                <a:highlight>
                  <a:srgbClr val="6AA84F"/>
                </a:highlight>
              </a:rPr>
              <a:t>34</a:t>
            </a:r>
            <a:endParaRPr b="1" sz="2500">
              <a:solidFill>
                <a:srgbClr val="FFF2CC"/>
              </a:solidFill>
              <a:highlight>
                <a:srgbClr val="6AA84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FFF2CC"/>
                </a:solidFill>
              </a:rPr>
              <a:t>Insight 1 - </a:t>
            </a:r>
            <a:r>
              <a:rPr b="1" lang="en">
                <a:solidFill>
                  <a:srgbClr val="FFF2CC"/>
                </a:solidFill>
              </a:rPr>
              <a:t>Americans dominated the survey.</a:t>
            </a:r>
            <a:endParaRPr b="1">
              <a:solidFill>
                <a:srgbClr val="FFF2CC"/>
              </a:solidFill>
            </a:endParaRPr>
          </a:p>
        </p:txBody>
      </p:sp>
      <p:sp>
        <p:nvSpPr>
          <p:cNvPr id="98" name="Google Shape;98;p18"/>
          <p:cNvSpPr txBox="1"/>
          <p:nvPr>
            <p:ph idx="1" type="body"/>
          </p:nvPr>
        </p:nvSpPr>
        <p:spPr>
          <a:xfrm>
            <a:off x="6770750" y="2828122"/>
            <a:ext cx="2629800" cy="4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D966"/>
                </a:solidFill>
              </a:rPr>
              <a:t>Average age: 34</a:t>
            </a:r>
            <a:endParaRPr>
              <a:solidFill>
                <a:srgbClr val="FFD966"/>
              </a:solidFill>
            </a:endParaRPr>
          </a:p>
        </p:txBody>
      </p:sp>
      <p:pic>
        <p:nvPicPr>
          <p:cNvPr id="99" name="Google Shape;99;p18" title="Chart"/>
          <p:cNvPicPr preferRelativeResize="0"/>
          <p:nvPr/>
        </p:nvPicPr>
        <p:blipFill rotWithShape="1">
          <a:blip r:embed="rId3">
            <a:alphaModFix/>
          </a:blip>
          <a:srcRect b="1409" l="-1142" r="-877" t="-1410"/>
          <a:stretch/>
        </p:blipFill>
        <p:spPr>
          <a:xfrm>
            <a:off x="497875" y="1087250"/>
            <a:ext cx="5745201" cy="367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None/>
            </a:pPr>
            <a:r>
              <a:rPr b="1" lang="en">
                <a:solidFill>
                  <a:srgbClr val="FFF2CC"/>
                </a:solidFill>
              </a:rPr>
              <a:t>Insight 2 - Most people are aware of their mental health status</a:t>
            </a:r>
            <a:endParaRPr b="1">
              <a:solidFill>
                <a:srgbClr val="FFF2CC"/>
              </a:solidFill>
            </a:endParaRPr>
          </a:p>
        </p:txBody>
      </p:sp>
      <p:sp>
        <p:nvSpPr>
          <p:cNvPr id="105" name="Google Shape;105;p19"/>
          <p:cNvSpPr txBox="1"/>
          <p:nvPr>
            <p:ph idx="1" type="body"/>
          </p:nvPr>
        </p:nvSpPr>
        <p:spPr>
          <a:xfrm>
            <a:off x="5898000" y="3329925"/>
            <a:ext cx="2858100" cy="1031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SzPts val="935"/>
              <a:buNone/>
            </a:pPr>
            <a:r>
              <a:rPr i="1" lang="en" sz="1230"/>
              <a:t>In addition, mood disorder (Depression, B</a:t>
            </a:r>
            <a:r>
              <a:rPr i="1" lang="en" sz="1230"/>
              <a:t>ipolar</a:t>
            </a:r>
            <a:r>
              <a:rPr i="1" lang="en" sz="1230"/>
              <a:t> disorder,  Anxiety disorder etc) are the most common mental conditions people believe that they may have. </a:t>
            </a:r>
            <a:endParaRPr i="1" sz="1230"/>
          </a:p>
        </p:txBody>
      </p:sp>
      <p:pic>
        <p:nvPicPr>
          <p:cNvPr id="106" name="Google Shape;106;p19" title="Chart"/>
          <p:cNvPicPr preferRelativeResize="0"/>
          <p:nvPr/>
        </p:nvPicPr>
        <p:blipFill>
          <a:blip r:embed="rId3">
            <a:alphaModFix/>
          </a:blip>
          <a:stretch>
            <a:fillRect/>
          </a:stretch>
        </p:blipFill>
        <p:spPr>
          <a:xfrm>
            <a:off x="152400" y="1296525"/>
            <a:ext cx="5107473" cy="31581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None/>
            </a:pPr>
            <a:r>
              <a:rPr b="1" lang="en">
                <a:solidFill>
                  <a:schemeClr val="dk2"/>
                </a:solidFill>
                <a:latin typeface="Roboto"/>
                <a:ea typeface="Roboto"/>
                <a:cs typeface="Roboto"/>
                <a:sym typeface="Roboto"/>
              </a:rPr>
              <a:t>Insight 3 - Most people have been </a:t>
            </a:r>
            <a:r>
              <a:rPr b="1" lang="en">
                <a:solidFill>
                  <a:schemeClr val="dk2"/>
                </a:solidFill>
                <a:latin typeface="Roboto"/>
                <a:ea typeface="Roboto"/>
                <a:cs typeface="Roboto"/>
                <a:sym typeface="Roboto"/>
              </a:rPr>
              <a:t>diagnosed</a:t>
            </a:r>
            <a:r>
              <a:rPr b="1" lang="en">
                <a:solidFill>
                  <a:schemeClr val="dk2"/>
                </a:solidFill>
                <a:latin typeface="Roboto"/>
                <a:ea typeface="Roboto"/>
                <a:cs typeface="Roboto"/>
                <a:sym typeface="Roboto"/>
              </a:rPr>
              <a:t> of mental health disorder.</a:t>
            </a:r>
            <a:endParaRPr b="1">
              <a:solidFill>
                <a:schemeClr val="dk2"/>
              </a:solidFill>
            </a:endParaRPr>
          </a:p>
        </p:txBody>
      </p:sp>
      <p:sp>
        <p:nvSpPr>
          <p:cNvPr id="112" name="Google Shape;112;p20"/>
          <p:cNvSpPr txBox="1"/>
          <p:nvPr>
            <p:ph idx="1" type="body"/>
          </p:nvPr>
        </p:nvSpPr>
        <p:spPr>
          <a:xfrm>
            <a:off x="191700" y="3940375"/>
            <a:ext cx="6527700" cy="1125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solidFill>
                  <a:schemeClr val="dk2"/>
                </a:solidFill>
              </a:rPr>
              <a:t>It is also of high importance to note that there are more participants in the survey who have </a:t>
            </a:r>
            <a:r>
              <a:rPr lang="en">
                <a:solidFill>
                  <a:schemeClr val="dk2"/>
                </a:solidFill>
              </a:rPr>
              <a:t>been</a:t>
            </a:r>
            <a:r>
              <a:rPr lang="en">
                <a:solidFill>
                  <a:schemeClr val="dk2"/>
                </a:solidFill>
              </a:rPr>
              <a:t> </a:t>
            </a:r>
            <a:r>
              <a:rPr lang="en">
                <a:solidFill>
                  <a:schemeClr val="dk2"/>
                </a:solidFill>
              </a:rPr>
              <a:t>diagnosed</a:t>
            </a:r>
            <a:r>
              <a:rPr lang="en">
                <a:solidFill>
                  <a:schemeClr val="dk2"/>
                </a:solidFill>
              </a:rPr>
              <a:t> of mental health disorder than those who have not and those who are negative. In total, more people know their status than those who do not.</a:t>
            </a:r>
            <a:endParaRPr>
              <a:solidFill>
                <a:schemeClr val="dk2"/>
              </a:solidFill>
            </a:endParaRPr>
          </a:p>
        </p:txBody>
      </p:sp>
      <p:pic>
        <p:nvPicPr>
          <p:cNvPr id="113" name="Google Shape;113;p20"/>
          <p:cNvPicPr preferRelativeResize="0"/>
          <p:nvPr/>
        </p:nvPicPr>
        <p:blipFill>
          <a:blip r:embed="rId3">
            <a:alphaModFix/>
          </a:blip>
          <a:stretch>
            <a:fillRect/>
          </a:stretch>
        </p:blipFill>
        <p:spPr>
          <a:xfrm>
            <a:off x="6871450" y="807175"/>
            <a:ext cx="2272559" cy="1764576"/>
          </a:xfrm>
          <a:prstGeom prst="rect">
            <a:avLst/>
          </a:prstGeom>
          <a:noFill/>
          <a:ln>
            <a:noFill/>
          </a:ln>
        </p:spPr>
      </p:pic>
      <p:pic>
        <p:nvPicPr>
          <p:cNvPr id="114" name="Google Shape;114;p20" title="Chart"/>
          <p:cNvPicPr preferRelativeResize="0"/>
          <p:nvPr/>
        </p:nvPicPr>
        <p:blipFill>
          <a:blip r:embed="rId4">
            <a:alphaModFix/>
          </a:blip>
          <a:stretch>
            <a:fillRect/>
          </a:stretch>
        </p:blipFill>
        <p:spPr>
          <a:xfrm>
            <a:off x="502775" y="1359450"/>
            <a:ext cx="5565726" cy="258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Insight 4 - </a:t>
            </a:r>
            <a:r>
              <a:rPr lang="en"/>
              <a:t>Employers</a:t>
            </a:r>
            <a:r>
              <a:rPr lang="en"/>
              <a:t> don’t care about mental health.</a:t>
            </a:r>
            <a:endParaRPr/>
          </a:p>
        </p:txBody>
      </p:sp>
      <p:sp>
        <p:nvSpPr>
          <p:cNvPr id="120" name="Google Shape;12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t/>
            </a:r>
            <a:endParaRPr i="1">
              <a:solidFill>
                <a:srgbClr val="FF0000"/>
              </a:solidFill>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i="1" lang="en">
                <a:latin typeface="Calibri"/>
                <a:ea typeface="Calibri"/>
                <a:cs typeface="Calibri"/>
                <a:sym typeface="Calibri"/>
              </a:rPr>
              <a:t>Of the total 2693 respondents to this question , only 693 feel their employers take mental health as seriously as physical health, 1069 do not know while 931 feel they do not.</a:t>
            </a:r>
            <a:endParaRPr i="1">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i="1" lang="en">
                <a:latin typeface="Calibri"/>
                <a:ea typeface="Calibri"/>
                <a:cs typeface="Calibri"/>
                <a:sym typeface="Calibri"/>
              </a:rPr>
              <a:t>most employers do not discuss mental health as part of the employee wellness program, as only 229 do out of a total 1260 responses , while 843 do not.</a:t>
            </a:r>
            <a:endParaRPr i="1">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i="1" lang="en">
                <a:latin typeface="Calibri"/>
                <a:ea typeface="Calibri"/>
                <a:cs typeface="Calibri"/>
                <a:sym typeface="Calibri"/>
              </a:rPr>
              <a:t>Furthermore, most responders believe their work colleagues would have a negative perception of them if they know of their mental condition. We can infer that the attitude toward mental health and persons with  mental health disorder in the workplace is poor.   </a:t>
            </a:r>
            <a:r>
              <a:rPr b="1" i="1" lang="en">
                <a:latin typeface="Calibri"/>
                <a:ea typeface="Calibri"/>
                <a:cs typeface="Calibri"/>
                <a:sym typeface="Calibri"/>
              </a:rPr>
              <a:t> </a:t>
            </a:r>
            <a:endParaRPr b="1">
              <a:latin typeface="Calibri"/>
              <a:ea typeface="Calibri"/>
              <a:cs typeface="Calibri"/>
              <a:sym typeface="Calibri"/>
            </a:endParaRPr>
          </a:p>
          <a:p>
            <a:pPr indent="0" lvl="0" marL="0" rtl="0" algn="l">
              <a:lnSpc>
                <a:spcPct val="107916"/>
              </a:lnSpc>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