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dfeb71b33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9dfeb71b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dfeb71b33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9dfeb71b3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dfeb71b33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9dfeb71b3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dfeb71b33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dfeb71b3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dfeb71b33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9dfeb71b3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dfeb71b33_2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9dfeb71b3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dfeb71b33_2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9dfeb71b3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dfeb71b33_2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9dfeb71b3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ws.amazon.com/jp/serverless/build-a-web-app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831292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ja-JP"/>
              <a:t>IA-001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8313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6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．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課題①-1　Lambda開発言語の選択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-1" y="1864342"/>
            <a:ext cx="68580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【Lambda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ランタイム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】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実行環境：Amazon Linux  or　Amazon Linux2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ランタイム：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-1" y="488643"/>
            <a:ext cx="68580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</a:t>
            </a: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</a:t>
            </a: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】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Lambda関数の開発時に、各機能でメンバーの得意な言語を選定したため、複数言語が混在したシステムとなった。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76" y="3378772"/>
            <a:ext cx="1165250" cy="69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150" y="3378772"/>
            <a:ext cx="1931225" cy="4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9000" y="3144458"/>
            <a:ext cx="809700" cy="9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425" y="4116997"/>
            <a:ext cx="1656325" cy="8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1175" y="4361650"/>
            <a:ext cx="1297775" cy="5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8813" y="4116997"/>
            <a:ext cx="930086" cy="9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284125" y="3494775"/>
            <a:ext cx="15171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+カスタム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 ランタイム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6．課題①-2　Lambda開発言語の選択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-1" y="1893945"/>
            <a:ext cx="68580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対応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】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開発工程前に言語を選択することが望ましい。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（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選択のポイント）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自社におけるプログラム開発言語の標準化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914400" rtl="0" algn="l">
              <a:lnSpc>
                <a:spcPct val="8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参画メンバーの保有スキル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-1" y="488643"/>
            <a:ext cx="68580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</a:t>
            </a: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認識</a:t>
            </a: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】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Lambdaは、適切な言語選択する自由度が増す反面、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複数言語を保守する必要があり、保守性が低くなる。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６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．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課題②-1　クラウド人材の育成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-1" y="1893945"/>
            <a:ext cx="68580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【事前学習内容】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個人学習　＃ソース書いたほうが良いかも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AWSの基本概念、各サービス仕様 等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-342900" lvl="0" marL="45720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共通学習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45720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AWSサーバレス初心者向けのウェブアプリ構築演習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AWS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開発ガイド内のチュートリアル実施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-1" y="488643"/>
            <a:ext cx="68580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</a:t>
            </a: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</a:t>
            </a: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AWS</a:t>
            </a: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を利用した開発の未経験者にて本検証を行った結果、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事前学習に延べ1ヵ月程度費やした。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6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．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課題②-2　クラウド人材の育成 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-1" y="488643"/>
            <a:ext cx="68580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（学習例）初めてのサーバレスウェブアプリケーション構築</a:t>
            </a:r>
            <a:r>
              <a:rPr lang="ja-JP" sz="1800" u="sng">
                <a:solidFill>
                  <a:schemeClr val="accent5"/>
                </a:solidFill>
                <a:latin typeface="Meiryo"/>
                <a:ea typeface="Meiryo"/>
                <a:cs typeface="Meiryo"/>
                <a:sym typeface="Meiry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https://aws.amazon.com/jp/serverless/build-a-web-app/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00" y="1500250"/>
            <a:ext cx="6672450" cy="35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6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．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課題②-3　クラウド人材の育成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0" y="2293625"/>
            <a:ext cx="68580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認識②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】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有識者が存在していたとしても、各部門・領域に点在している　状態では、組織として開発を推進することは難しい。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-1" y="488643"/>
            <a:ext cx="68580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前提：エンタープライズレベルの開発を推進したい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</a:t>
            </a: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認識①</a:t>
            </a: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】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AWSが提供するサービスは日進月歩で進化している。現場エ　ンジニアは当然のこと、</a:t>
            </a:r>
            <a:r>
              <a:rPr lang="ja-JP" sz="1800">
                <a:solidFill>
                  <a:schemeClr val="dk1"/>
                </a:solidFill>
                <a:highlight>
                  <a:srgbClr val="FF0000"/>
                </a:highlight>
                <a:latin typeface="Meiryo"/>
                <a:ea typeface="Meiryo"/>
                <a:cs typeface="Meiryo"/>
                <a:sym typeface="Meiryo"/>
              </a:rPr>
              <a:t>意思決定権のある経営層においても　　知識の習得</a:t>
            </a: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が必要となる。</a:t>
            </a: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0" y="3542750"/>
            <a:ext cx="6858000" cy="1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対応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】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ノウハウを集約した専門組織を設立し、領域横断的な人材育成　を行うことが望ましい。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７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．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今後の展望①　開発業務への注力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-1" y="1893945"/>
            <a:ext cx="68580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【結論】</a:t>
            </a:r>
            <a:endParaRPr/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-1" y="488643"/>
            <a:ext cx="68580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</a:t>
            </a: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サマリ</a:t>
            </a: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】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サーバレスアーキテクチャーを適用し</a:t>
            </a:r>
            <a:r>
              <a:rPr lang="ja-JP" sz="1800">
                <a:solidFill>
                  <a:schemeClr val="dk1"/>
                </a:solidFill>
                <a:highlight>
                  <a:srgbClr val="FFFF00"/>
                </a:highlight>
                <a:latin typeface="Meiryo"/>
                <a:ea typeface="Meiryo"/>
                <a:cs typeface="Meiryo"/>
                <a:sym typeface="Meiryo"/>
              </a:rPr>
              <a:t>運用業務を省力化する</a:t>
            </a: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ことで，運用に割いていたコスト・人員を開発業務に充てら　　れるため，よりスピーディな開発が可能になると考える．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295250" y="2131125"/>
            <a:ext cx="6193500" cy="2842200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運用業務が省力化されると</a:t>
            </a:r>
            <a:endParaRPr b="1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⇢ HW・SW保守を担当していた人員は役割が変化する。</a:t>
            </a:r>
            <a:endParaRPr sz="16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　既存役割の比率が徐々に下がり、新たな役割が増えていく</a:t>
            </a: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。</a:t>
            </a:r>
            <a:endParaRPr b="0" i="0" sz="16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組織レベルでは業務内容の再構築が必要となり、</a:t>
            </a:r>
            <a:endParaRPr sz="16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（当然だけど）個人は　新たに技術を学んでいく必要あり。中堅以上の技術者が、クラウドネイティブな考えを受け入れていく必要がある。既存技術の代替として捉えると誤った結論を得てしまう</a:t>
            </a:r>
            <a:endParaRPr sz="16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７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．</a:t>
            </a: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今後の展望②アプリのマイクロサービス化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-1" y="2441620"/>
            <a:ext cx="68580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【結論】</a:t>
            </a:r>
            <a:endParaRPr/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-1" y="488643"/>
            <a:ext cx="68580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【サマリ】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各アプリケーションを疎に結合させることで，機能追加・仕様変更時の際も対応範囲を局所化でき，低コスト・短納期で開発が可能であると考える．また上記の観点に加え，ドメイン駆動設計やアジャイル開発を組み合わせることで，より大きな効果が期待される．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５．まとめ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-1" y="1893945"/>
            <a:ext cx="68580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【結論】</a:t>
            </a:r>
            <a:endParaRPr/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-1" y="488643"/>
            <a:ext cx="68580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【サマリ】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４．検証① 仮説と検証内容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-1" y="1893945"/>
            <a:ext cx="6858000" cy="1566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【検証内容】</a:t>
            </a:r>
            <a:endParaRPr/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定義したモデルシステムを、サーバレスアーキテクチャーを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用いて構築。下記を測定、オンプレにおける開発と比較した。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-1" y="4770331"/>
            <a:ext cx="6858000" cy="326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※オンプレ開発については、これまでのシステム開発の知見に基づき値を設定。</a:t>
            </a:r>
            <a:endParaRPr b="0" i="0" sz="1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69871" y="3503595"/>
            <a:ext cx="6193496" cy="481263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開発期間短縮の観点①　システム構築に係る作業時間　</a:t>
            </a:r>
            <a:endParaRPr b="1" i="0" sz="16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69871" y="4221717"/>
            <a:ext cx="6193496" cy="481263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開発期間短縮の観点②　作成が必要なドキュメント量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【仮説】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サーバレスアーキテクチャをシステム開発に適用する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ことで、システム開発期間が短くなる。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４．検証②-1 モデルシステム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【モデルシステム】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グッズ購買サイト(ECサイト)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-1" y="1893945"/>
            <a:ext cx="6858000" cy="1566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【背景】</a:t>
            </a:r>
            <a:endParaRPr/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複数の実店舗を持つ小売企業が、</a:t>
            </a: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今後売り上げを増やしていく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ために、新規にECサイトの基盤を新規に立ち上げる状況を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想定。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４．検証②-2 モデルシステム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【システム構成図】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システム構成図は以下の通り。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32251" y="1559295"/>
            <a:ext cx="6193496" cy="3344777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システム構成図を貼付</a:t>
            </a:r>
            <a:endParaRPr b="1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４．検証③-1 システム構築作業時間の測定　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【測定方法】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下記の手順でシステムの構築を実施。その作業時間を測定した。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32252" y="2237876"/>
            <a:ext cx="6193496" cy="1188717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800" u="sng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手順①：事前学習</a:t>
            </a:r>
            <a:endParaRPr b="1" i="0" sz="1800" u="sng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要求仕様書を基に、採用するAWSサービスで必要な設計や設定について、AWS開発者ガイドやガイド記載のチュートリアルを参照、事前学習を行う。</a:t>
            </a:r>
            <a:endParaRPr b="0" i="0" sz="16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32252" y="3667228"/>
            <a:ext cx="6193496" cy="1188717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800" u="sng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手順②：設定値の定義</a:t>
            </a:r>
            <a:endParaRPr b="1" i="0" sz="1800" u="sng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システムで扱うデータをデータ定義書に纏める。AWSマネジメントコンソールで設定する値を、グッズ購買サイトで実装する機能ごとにパラメータシートとして纏める。</a:t>
            </a:r>
            <a:endParaRPr b="0" i="0" sz="14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-1" y="1576306"/>
            <a:ext cx="6858000" cy="1566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【作業手順】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４．検証③-2 システム構築作業時間の測定　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-1" y="488643"/>
            <a:ext cx="6858000" cy="68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【作業手順(続き)】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32252" y="1174282"/>
            <a:ext cx="6193496" cy="1188717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800" u="sng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手順③：コーディング</a:t>
            </a:r>
            <a:endParaRPr b="1" i="0" sz="1800" u="sng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Lambdaがサポートするランタイムを利用して、グッズ購買サイトのアプリケーションソースコードを開発する。コード開発はメンバーで分担する。</a:t>
            </a:r>
            <a:endParaRPr b="0" i="0" sz="14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32252" y="2603634"/>
            <a:ext cx="6193496" cy="2233061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800" u="sng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手順④：実装</a:t>
            </a:r>
            <a:endParaRPr b="1" i="0" sz="1800" u="sng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手順②で準備したデータ定義書、パラメータシートに従い，AWSマネジメントコンソール、AWS CLIを利用してグッズ購買サイトを構築する。なお構築作業は、AppSyncクエリからStep Functionsのステートマシンを起動するのに必要な認証機能の実装を除き、AWSを利用した開発の未経験者であるメンバー1名が担当する。</a:t>
            </a:r>
            <a:endParaRPr b="0" i="0" sz="12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４．検証⑤ 結果　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【結果】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システム構築時間 及び ドキュメント作成量について、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測定した結果は下記の通り。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32251" y="1949111"/>
            <a:ext cx="6193496" cy="2954961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結果の表を貼付</a:t>
            </a:r>
            <a:endParaRPr b="1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４．検証⑥ 考察　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-1" y="53677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【考察】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システム構築時間 及び ドキュメント作成量について、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測定した結果は下記の通り。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235999" y="1872104"/>
            <a:ext cx="6193496" cy="1910620"/>
          </a:xfrm>
          <a:prstGeom prst="roundRect">
            <a:avLst>
              <a:gd fmla="val 16667" name="adj"/>
            </a:avLst>
          </a:prstGeom>
          <a:solidFill>
            <a:srgbClr val="FFCC6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システム構築作業時間</a:t>
            </a:r>
            <a:endParaRPr b="1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サーバレスな各サービスを選択・連携してシステムを実現するため、ユーザーの 設計範囲が限定的となり、その結果構築に係る作業時間が短縮されたと考える。特に非機能要件部分については、クラウド事業者が責任範囲が大きく、開発範囲も限定されるため、開発作業時間が大きく短縮された。</a:t>
            </a:r>
            <a:endParaRPr b="0" i="0" sz="16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0"/>
            <a:ext cx="6858000" cy="540000"/>
          </a:xfrm>
          <a:prstGeom prst="rect">
            <a:avLst/>
          </a:prstGeom>
          <a:solidFill>
            <a:srgbClr val="0B39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ja-JP" sz="24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５．まとめ</a:t>
            </a:r>
            <a:endParaRPr b="1" sz="24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-1" y="1893945"/>
            <a:ext cx="6858000" cy="1566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【結論】</a:t>
            </a:r>
            <a:endParaRPr/>
          </a:p>
          <a:p>
            <a:pPr indent="0" lvl="0" marL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ja-JP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-1" y="488643"/>
            <a:ext cx="6858000" cy="1460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【サマリ】</a:t>
            </a:r>
            <a:endParaRPr/>
          </a:p>
          <a:p>
            <a:pPr indent="0" lvl="0" marL="0" marR="0" rtl="0" algn="l">
              <a:lnSpc>
                <a:spcPct val="88888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