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5" r:id="rId12"/>
    <p:sldId id="271" r:id="rId13"/>
    <p:sldId id="272" r:id="rId14"/>
    <p:sldId id="266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9"/>
  </p:normalViewPr>
  <p:slideViewPr>
    <p:cSldViewPr snapToGrid="0">
      <p:cViewPr varScale="1">
        <p:scale>
          <a:sx n="198" d="100"/>
          <a:sy n="198" d="100"/>
        </p:scale>
        <p:origin x="1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586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40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64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9867eef7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9867eef7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867eef7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867eef7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867eef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867eef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867eef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867eef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67eef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67eef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867eef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867eef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867eef7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867eef7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867eef7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867eef7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867eef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867eef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IA-001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４．検証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検証方法は、以下の通りとする。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ja-JP" dirty="0"/>
              <a:t>【</a:t>
            </a:r>
            <a:r>
              <a:rPr lang="ja-JP" altLang="en-US"/>
              <a:t>構築作業時間</a:t>
            </a:r>
            <a:r>
              <a:rPr lang="en-US" altLang="ja-JP" dirty="0"/>
              <a:t>】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手順</a:t>
            </a:r>
            <a:r>
              <a:rPr lang="en-US" altLang="ja-JP" dirty="0"/>
              <a:t>A</a:t>
            </a:r>
            <a:r>
              <a:rPr lang="ja-JP" altLang="en-US"/>
              <a:t>ー</a:t>
            </a:r>
            <a:r>
              <a:rPr lang="en-US" altLang="ja-JP" dirty="0"/>
              <a:t>1→A</a:t>
            </a:r>
            <a:r>
              <a:rPr lang="ja-JP" altLang="en-US"/>
              <a:t>ー</a:t>
            </a:r>
            <a:r>
              <a:rPr lang="en-US" altLang="ja-JP" dirty="0"/>
              <a:t>2→</a:t>
            </a:r>
            <a:r>
              <a:rPr lang="ja-JP" altLang="en-US"/>
              <a:t>・・・（フロー図にまとめる想定）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ja-JP" dirty="0"/>
              <a:t>【</a:t>
            </a:r>
            <a:r>
              <a:rPr lang="ja-JP" altLang="en-US"/>
              <a:t>ドキュメント作成量</a:t>
            </a:r>
            <a:r>
              <a:rPr lang="en-US" altLang="ja-JP" dirty="0"/>
              <a:t>】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手順</a:t>
            </a:r>
            <a:r>
              <a:rPr lang="en-US" altLang="ja-JP" dirty="0"/>
              <a:t>B</a:t>
            </a:r>
            <a:r>
              <a:rPr lang="ja-JP" altLang="en-US"/>
              <a:t>ー</a:t>
            </a:r>
            <a:r>
              <a:rPr lang="en-US" altLang="ja-JP" dirty="0"/>
              <a:t>1→B</a:t>
            </a:r>
            <a:r>
              <a:rPr lang="ja-JP" altLang="en-US"/>
              <a:t>ー</a:t>
            </a:r>
            <a:r>
              <a:rPr lang="en-US" altLang="ja-JP" dirty="0"/>
              <a:t>2→</a:t>
            </a:r>
            <a:r>
              <a:rPr lang="ja-JP" altLang="en-US"/>
              <a:t>・・・（フロー図にまとめる想定）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141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５．検証作業・結果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dirty="0"/>
              <a:t>【</a:t>
            </a:r>
            <a:r>
              <a:rPr lang="ja-JP" altLang="en-US"/>
              <a:t>構築作業時間</a:t>
            </a:r>
            <a:r>
              <a:rPr lang="en-US" altLang="ja-JP" dirty="0"/>
              <a:t>】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（表で各種時間をまとめる）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＜考察＞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・サーバレスな各サービスを選択・連携してシステムを実現するため、ユーザーの設計範囲が限定的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dirty="0"/>
              <a:t>→</a:t>
            </a:r>
            <a:r>
              <a:rPr lang="ja-JP" altLang="en-US"/>
              <a:t>特に非機能要件部分について、クラウド事業者が責任範囲が大きく、開発範囲も限定されるため、開発作業時間が短縮された。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（サービス責任モデルを添付しても良いかも）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・</a:t>
            </a:r>
            <a:r>
              <a:rPr lang="en-US" altLang="ja-JP" dirty="0"/>
              <a:t>Lambda</a:t>
            </a:r>
            <a:r>
              <a:rPr lang="ja-JP" altLang="en-US"/>
              <a:t>関数で実現することが簡素かつステートレス</a:t>
            </a:r>
            <a:endParaRPr lang="en-US" altLang="ja-JP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ja-JP" dirty="0"/>
              <a:t>→</a:t>
            </a:r>
            <a:r>
              <a:rPr lang="ja-JP" altLang="ja-JP"/>
              <a:t>各</a:t>
            </a:r>
            <a:r>
              <a:rPr lang="en-US" altLang="ja-JP" dirty="0"/>
              <a:t>Lambda</a:t>
            </a:r>
            <a:r>
              <a:rPr lang="ja-JP" altLang="ja-JP"/>
              <a:t>関数</a:t>
            </a:r>
            <a:r>
              <a:rPr lang="ja-JP" altLang="en-US"/>
              <a:t>は</a:t>
            </a:r>
            <a:r>
              <a:rPr lang="ja-JP" altLang="ja-JP"/>
              <a:t>「目的が</a:t>
            </a:r>
            <a:r>
              <a:rPr lang="en-US" altLang="ja-JP" dirty="0"/>
              <a:t>1</a:t>
            </a:r>
            <a:r>
              <a:rPr lang="ja-JP" altLang="ja-JP"/>
              <a:t>つもしくは</a:t>
            </a:r>
            <a:r>
              <a:rPr lang="en-US" altLang="ja-JP" dirty="0"/>
              <a:t>2</a:t>
            </a:r>
            <a:r>
              <a:rPr lang="ja-JP" altLang="ja-JP"/>
              <a:t>つで，ステートレス」な設計 </a:t>
            </a:r>
            <a:r>
              <a:rPr lang="ja-JP" altLang="en-US"/>
              <a:t>となる。ステップ数も少なく、セッション管理も行わないため、テストが容易。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ja-JP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５．検証作業・結果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dirty="0"/>
              <a:t>【</a:t>
            </a:r>
            <a:r>
              <a:rPr lang="ja-JP" altLang="en-US"/>
              <a:t>ドキュメント作成量</a:t>
            </a:r>
            <a:r>
              <a:rPr lang="en-US" altLang="ja-JP" dirty="0"/>
              <a:t>】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（論文３章の表を引用）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＜考察＞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/>
              <a:t>・サーバレスな各サービスを選択・連携してシステムを実現するため、ユーザーの設計範囲が限定的</a:t>
            </a:r>
            <a:endParaRPr lang="en-US" altLang="ja-JP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ja-JP" dirty="0"/>
              <a:t>→</a:t>
            </a:r>
            <a:r>
              <a:rPr lang="ja-JP" altLang="en-US"/>
              <a:t>特に非機能要件部分について、クラウド事業者が責任範囲が大きく、ユーザーの設計範囲が小さいため、ドキュメント量も減少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809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５．検証作業・結果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ja-JP" altLang="en-US"/>
              <a:t>・</a:t>
            </a:r>
            <a:r>
              <a:rPr lang="ja-JP" altLang="ja-JP"/>
              <a:t>業務ロジック及びアプリケーション開発に対しては，開発期間の短縮効果は確認できなかった． </a:t>
            </a:r>
            <a:endParaRPr lang="en-US" altLang="ja-JP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ja-JP" dirty="0"/>
              <a:t>→</a:t>
            </a:r>
            <a:r>
              <a:rPr lang="ja-JP" altLang="ja-JP"/>
              <a:t>対象業務の現状を分析し，新たに実現すべき業務の流れを明確化するための業務要件定義や，アプリケーションの構造・設計，利用するデータの設計は</a:t>
            </a:r>
            <a:r>
              <a:rPr lang="ja-JP" altLang="en-US"/>
              <a:t>ユーザーの責任範囲となり、従来のオンプレ同様に必要な作業となる。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184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５．考察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非機能要件部分の作業量が減ったよ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６．課題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７．今後の展望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 ．紹介　研究内容・結論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サーバーレスについては、良いことばかり言われているが、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サーバレスアーキテクチャーを適用することでビジネスアジリティが向上するのは本当か？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確認してみました。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２．問題意識の提起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DXについて紹介する①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DXに取り組むことでビジネスの競争力維持・強化につなげる。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事例を取り上げる。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先行する企業に対抗するために、何に取り組んでいけばよいかの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２−２．問題意識の提起②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DXに取り組む前の現在（レガシー）について説明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２０２５年〜２０３０年までに最大１２兆円損失出るかも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２−３．問題意識の提起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DXについて紹介する③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レガシーシステムを切り崩す新たなデジタル技術としてサーバレスが注目されている。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３．サーバレス、サーバレスアーキテクチャー定義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用語解説スライド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サーバーレス　の定義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サーバレスアーキテクチャー　の定義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３−２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サーバーレスの責任モデル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オンプレ、IaaS、PaaS、サーバレス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４．検証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サーバレスアーキテクチャーでの開発とオンプレ開発を比較し、開発期間が短縮されるか検証を行った。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開発期間の短縮については、以下２つの観点で測定するものとする。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　・構築作業時間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　・ドキュメント量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ja-JP" dirty="0"/>
              <a:t>※</a:t>
            </a:r>
            <a:r>
              <a:rPr lang="ja-JP" altLang="en-US"/>
              <a:t>オンプレ開発については、これまでのシステム開発の知見に基づき設定。</a:t>
            </a:r>
            <a:endParaRPr lang="en-US" altLang="ja-JP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４．検証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今回の検証は、</a:t>
            </a:r>
            <a:r>
              <a:rPr lang="en-US" altLang="ja-JP" dirty="0"/>
              <a:t>AWS</a:t>
            </a:r>
            <a:r>
              <a:rPr lang="ja-JP" altLang="en-US"/>
              <a:t>を利用して、グッズ購買サイトをサーバレスアーキテクチャーで構築する。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（</a:t>
            </a:r>
            <a:r>
              <a:rPr lang="en-US" altLang="ja-JP" dirty="0"/>
              <a:t>AWS</a:t>
            </a:r>
            <a:r>
              <a:rPr lang="ja-JP" altLang="en-US"/>
              <a:t>構成図添付）</a:t>
            </a:r>
            <a:endParaRPr lang="en-US" altLang="ja-JP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/>
              <a:t>（グッズ購買システムの設定理由は、口頭で説明予定）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2005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651</Words>
  <Application>Microsoft Macintosh PowerPoint</Application>
  <PresentationFormat>画面に合わせる (16:9)</PresentationFormat>
  <Paragraphs>65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IA-001</vt:lpstr>
      <vt:lpstr>1 ．紹介　研究内容・結論</vt:lpstr>
      <vt:lpstr>２．問題意識の提起</vt:lpstr>
      <vt:lpstr>２−２．問題意識の提起②</vt:lpstr>
      <vt:lpstr>２−３．問題意識の提起</vt:lpstr>
      <vt:lpstr>３．サーバレス、サーバレスアーキテクチャー定義</vt:lpstr>
      <vt:lpstr>３−２</vt:lpstr>
      <vt:lpstr>４．検証</vt:lpstr>
      <vt:lpstr>４．検証</vt:lpstr>
      <vt:lpstr>４．検証</vt:lpstr>
      <vt:lpstr>５．検証作業・結果</vt:lpstr>
      <vt:lpstr>５．検証作業・結果</vt:lpstr>
      <vt:lpstr>５．検証作業・結果</vt:lpstr>
      <vt:lpstr>５．考察</vt:lpstr>
      <vt:lpstr>６．課題</vt:lpstr>
      <vt:lpstr>７．今後の展望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IA-001</dc:title>
  <cp:lastModifiedBy>松隈 涼太</cp:lastModifiedBy>
  <cp:revision>4</cp:revision>
  <dcterms:modified xsi:type="dcterms:W3CDTF">2020-09-27T00:45:48Z</dcterms:modified>
</cp:coreProperties>
</file>