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5" r:id="rId2"/>
    <p:sldId id="407" r:id="rId3"/>
    <p:sldId id="416" r:id="rId4"/>
    <p:sldId id="421" r:id="rId5"/>
    <p:sldId id="422" r:id="rId6"/>
    <p:sldId id="418" r:id="rId7"/>
    <p:sldId id="423" r:id="rId8"/>
  </p:sldIdLst>
  <p:sldSz cx="9144000" cy="6858000" type="screen4x3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3CE"/>
    <a:srgbClr val="FFB36A"/>
    <a:srgbClr val="0039AC"/>
    <a:srgbClr val="CBD2EB"/>
    <a:srgbClr val="E7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7" autoAdjust="0"/>
    <p:restoredTop sz="77803" autoAdjust="0"/>
  </p:normalViewPr>
  <p:slideViewPr>
    <p:cSldViewPr snapToGrid="0" snapToObjects="1">
      <p:cViewPr varScale="1">
        <p:scale>
          <a:sx n="54" d="100"/>
          <a:sy n="54" d="100"/>
        </p:scale>
        <p:origin x="1374" y="78"/>
      </p:cViewPr>
      <p:guideLst/>
    </p:cSldViewPr>
  </p:slideViewPr>
  <p:outlineViewPr>
    <p:cViewPr>
      <p:scale>
        <a:sx n="33" d="100"/>
        <a:sy n="33" d="100"/>
      </p:scale>
      <p:origin x="0" y="-15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0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5A8F94-46C3-47DA-8B00-625B43F8492D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10/12/2020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F0A302B-E961-497E-A7FC-D15316A9B574}" type="datetime1">
              <a:rPr kumimoji="1" lang="en-US" altLang="ja-JP" noProof="0" smtClean="0"/>
              <a:pPr/>
              <a:t>10/12/2020</a:t>
            </a:fld>
            <a:endParaRPr kumimoji="1"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AE29A02-E706-4696-82D0-9008165E2200}" type="slidenum">
              <a:rPr kumimoji="1" lang="en-US" altLang="ja-JP" noProof="0" smtClean="0"/>
              <a:pPr/>
              <a:t>‹#›</a:t>
            </a:fld>
            <a:endParaRPr kumimoji="1"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7851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4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総務省の提唱する　デジタル・フォーメーション　　御社はどのように進めているでしょうか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総務省の資料ですとレガシーシステム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これはポンペイ遺跡ですが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遺跡のように残ったレガシーシステムが　ブラックボックス化し、メンテナンスもできず負の負債となっていくとしています。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サーバーレスはこのような状況を打破するのに有効とされています</a:t>
            </a:r>
            <a:r>
              <a:rPr kumimoji="1" lang="ja-JP" altLang="en-US" dirty="0" err="1" smtClean="0"/>
              <a:t>、。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92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いやしかしこのサーバーレスは本当に有効なのでしょうか。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今回サーバーレスの代表格ともいえる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のラムダ等のテクノロジーを検証する事　により、サーバーレスの有効性を検証していきます。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サーバーレスの特徴は～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39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コーディング時間短縮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94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コーディング時間短縮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60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210" y="0"/>
            <a:ext cx="4574210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65929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r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15342"/>
            <a:ext cx="4366657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65929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r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28264"/>
            <a:ext cx="4366657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65929" y="4498670"/>
            <a:ext cx="3134531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1928264"/>
            <a:ext cx="3134532" cy="2387600"/>
          </a:xfrm>
        </p:spPr>
        <p:txBody>
          <a:bodyPr lIns="0" rIns="0" rtlCol="0" anchor="b">
            <a:normAutofit/>
          </a:bodyPr>
          <a:lstStyle>
            <a:lvl1pPr algn="r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21" descr="タブレットを持つ女性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365" y="0"/>
            <a:ext cx="8300636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3365" y="-1"/>
            <a:ext cx="8300636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21" descr="タブレットを持つ女性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8"/>
            <a:ext cx="8001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747" y="339645"/>
            <a:ext cx="3761245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42" y="339644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456633" y="3482978"/>
            <a:ext cx="8220883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599" y="568513"/>
            <a:ext cx="4501917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33" y="568512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3721216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433" y="339645"/>
            <a:ext cx="4501917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7" y="339644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433" y="568513"/>
            <a:ext cx="4501917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7" y="568512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40BE8A-3BDD-42AB-BF22-3B8D741D227C}" type="datetime1">
              <a:rPr lang="en-US" altLang="ja-JP" noProof="0" smtClean="0"/>
              <a:t>10/12/2020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0491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0491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0973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0492" y="1468740"/>
            <a:ext cx="350411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00972" y="1468740"/>
            <a:ext cx="3521374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639F74E-9C93-4650-BE64-86BDA14D3BFF}" type="datetime1">
              <a:rPr lang="ja-JP" altLang="en-US" noProof="0" smtClean="0"/>
              <a:t>2020/10/12</a:t>
            </a:fld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8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8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949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4468" y="1468740"/>
            <a:ext cx="350411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4949" y="1468740"/>
            <a:ext cx="3521374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9791" y="0"/>
            <a:ext cx="4574210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" y="1720312"/>
            <a:ext cx="45697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3A125EE-39EF-4763-8442-F1247EFDCC69}" type="datetime1">
              <a:rPr lang="en-US" altLang="ja-JP" noProof="0" smtClean="0"/>
              <a:t>10/12/2020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7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4468" y="1468740"/>
            <a:ext cx="386834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68740"/>
            <a:ext cx="38873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1C66C85-CED8-48E5-99B0-F04FF88DBC34}" type="datetime1">
              <a:rPr lang="en-US" altLang="ja-JP" noProof="0" smtClean="0"/>
              <a:t>10/12/2020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7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4468" y="1468740"/>
            <a:ext cx="386834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68740"/>
            <a:ext cx="38873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294467" y="588936"/>
            <a:ext cx="8574438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294468" y="292426"/>
            <a:ext cx="7664593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850739" y="0"/>
            <a:ext cx="829326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143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1DBC0F3-BB10-4F36-85D5-140DFFB233F5}" type="datetime1">
              <a:rPr lang="ja-JP" altLang="en-US" noProof="0" smtClean="0"/>
              <a:t>2020/10/12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45020" y="1"/>
            <a:ext cx="38989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496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186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D93BC77-B9C0-4D1A-A1F1-8B5215F06F87}" type="datetime1">
              <a:rPr lang="en-US" altLang="ja-JP" noProof="0" smtClean="0"/>
              <a:t>10/12/2020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38989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83908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1598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740" y="1"/>
            <a:ext cx="829326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63CE491-4FB6-4E21-BB92-EB2496F4DC68}" type="datetime1">
              <a:rPr lang="en-US" altLang="ja-JP" noProof="0" smtClean="0"/>
              <a:t>10/12/2020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496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186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B352E-1625-434C-B1DB-AE1072BC6804}" type="datetime1">
              <a:rPr lang="en-US" altLang="ja-JP" noProof="0" smtClean="0"/>
              <a:t>10/12/2020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8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0740" y="0"/>
            <a:ext cx="829326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259545" y="292426"/>
            <a:ext cx="4723136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5016" y="4418890"/>
            <a:ext cx="2466825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 </a:t>
            </a:r>
            <a:br>
              <a:rPr lang="ja-JP" altLang="en-US" noProof="0"/>
            </a:br>
            <a:r>
              <a:rPr lang="ja-JP" altLang="en-US" noProof="0"/>
              <a:t>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5016" y="5080792"/>
            <a:ext cx="2466825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4084457" y="292426"/>
            <a:ext cx="4723136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4418890"/>
            <a:ext cx="3457262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7" y="5080792"/>
            <a:ext cx="3457262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294468" y="5080791"/>
            <a:ext cx="345726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4186" y="4418890"/>
            <a:ext cx="2466825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 </a:t>
            </a:r>
            <a:br>
              <a:rPr lang="ja-JP" altLang="en-US" noProof="0"/>
            </a:br>
            <a:r>
              <a:rPr lang="ja-JP" altLang="en-US" noProof="0"/>
              <a:t>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187" y="5080792"/>
            <a:ext cx="2466825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429001"/>
            <a:ext cx="3457262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7" y="4090903"/>
            <a:ext cx="3457262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B7EE051-157F-4817-9AAD-F9B0E4493136}" type="datetime1">
              <a:rPr lang="en-US" altLang="ja-JP" noProof="0" smtClean="0"/>
              <a:pPr/>
              <a:t>10/12/2020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766459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長方形:角丸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294467" y="229400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511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7" name="長方形:角丸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294467" y="3519693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8511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1" name="長方形:角丸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294467" y="4784289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8511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8" name="長方形:角丸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4204163" y="229400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62289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0" name="長方形:角丸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4208244" y="3519693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62289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2" name="長方形:角丸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4208244" y="4784289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62289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929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6928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6929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6928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6929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6928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75331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875331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75331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4875331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75331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75331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42" name="直線​​コネクタ(S)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77635D1-7B62-4920-982A-AB5302C87FCA}" type="datetime1">
              <a:rPr lang="en-US" altLang="ja-JP" noProof="0" smtClean="0"/>
              <a:pPr/>
              <a:t>10/12/2020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長方形:角丸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294467" y="2356447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512" y="2428792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7" name="長方形:角丸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294467" y="3582132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8512" y="3654477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1" name="長方形:角丸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294467" y="484672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8512" y="491907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8" name="長方形:角丸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4854436" y="2356447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08481" y="2428792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0" name="長方形:角丸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4854436" y="3582132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08481" y="3654477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2" name="長方形:角丸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4854436" y="484672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08481" y="491907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397" y="2574891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0397" y="2328032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397" y="3807946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0397" y="3561087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0397" y="5068710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0397" y="4821851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19074" y="2574891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519073" y="2328032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19074" y="3807946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519073" y="3561087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19074" y="5068710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519073" y="4821851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図プレースホルダー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" y="0"/>
            <a:ext cx="9143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CA198B6-D363-41ED-B86D-B0B112779C93}" type="datetime1">
              <a:rPr lang="en-US" altLang="ja-JP" noProof="0" smtClean="0"/>
              <a:t>10/12/2020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496" y="339645"/>
            <a:ext cx="758477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8172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8172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98172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11950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11950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11950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66589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866588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66589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866588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66589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866588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24992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824991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24992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824991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24992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824991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41" name="直線​​コネクタ(S)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図プレースホルダー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" y="0"/>
            <a:ext cx="9143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77EF30-6CE8-42FA-8282-80452937FA03}" type="datetime1">
              <a:rPr lang="ja-JP" altLang="en-US" noProof="0" smtClean="0"/>
              <a:t>2020/10/12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2038081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512" y="221546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8512" y="3441149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8512" y="4705745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08481" y="221546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08481" y="3441149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08481" y="4705745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397" y="2361563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0397" y="2114704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397" y="3594618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0397" y="3347759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0397" y="4855382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0397" y="4608523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19074" y="2361563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519073" y="2114704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19074" y="3594618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519073" y="3347759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19074" y="4855382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519073" y="4608523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79" name="直線​​コネクタ(S)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FD6793-CEF2-4465-A79F-40B9917821CE}" type="datetime1">
              <a:rPr lang="ja-JP" altLang="en-US" smtClean="0"/>
              <a:t>2020/10/12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0491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492" y="1507067"/>
            <a:ext cx="76007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8F9823-6490-41DF-B6D3-D0A52CB758C8}" type="datetime1">
              <a:rPr lang="ja-JP" altLang="en-US" smtClean="0"/>
              <a:pPr/>
              <a:t>2020/10/12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8" y="339645"/>
            <a:ext cx="7586414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7586416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DC58A07-8106-4370-85CA-F66E1E46183B}" type="datetime1">
              <a:rPr lang="ja-JP" altLang="en-US" smtClean="0"/>
              <a:t>2020/10/12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8526803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4E7DF6-22EE-4DD5-9163-81B0E8A9B865}" type="datetime1">
              <a:rPr lang="ja-JP" altLang="en-US" smtClean="0"/>
              <a:t>2020/10/12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0491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492" y="1507067"/>
            <a:ext cx="76007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0C9CE5E-E402-4A55-B1D5-42C578514DA6}" type="datetime1">
              <a:rPr lang="ja-JP" altLang="en-US" smtClean="0"/>
              <a:t>2020/10/12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8526803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B195C50-09D6-48F5-8247-B1FF16755C7B}" type="datetime1">
              <a:rPr lang="en-US" altLang="ja-JP" noProof="0" smtClean="0"/>
              <a:pPr/>
              <a:t>10/12/2020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C6627B-E4D5-2947-8E88-B84039729B99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ws-samp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プレースホルダー 21" descr="タブレットを持つ女性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850740" y="0"/>
            <a:ext cx="8293261" cy="6858000"/>
          </a:xfrm>
        </p:spPr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43001" y="4821897"/>
            <a:ext cx="3134531" cy="267347"/>
          </a:xfrm>
        </p:spPr>
        <p:txBody>
          <a:bodyPr rtlCol="0">
            <a:normAutofit lnSpcReduction="10000"/>
          </a:bodyPr>
          <a:lstStyle/>
          <a:p>
            <a:r>
              <a:rPr lang="ja-JP" altLang="en-US" b="0">
                <a:latin typeface="Meiryo UI" panose="020B0604030504040204" pitchFamily="50" charset="-128"/>
              </a:rPr>
              <a:t>－ビジネスアジリティは向上するのか－</a:t>
            </a:r>
            <a:endParaRPr lang="en-US" altLang="ja-JP" b="0" dirty="0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94093"/>
            <a:ext cx="7772400" cy="1790700"/>
          </a:xfrm>
        </p:spPr>
        <p:txBody>
          <a:bodyPr rtlCol="0">
            <a:normAutofit/>
          </a:bodyPr>
          <a:lstStyle/>
          <a:p>
            <a:r>
              <a:rPr lang="ja-JP" altLang="ja-JP"/>
              <a:t>サーバレスアーキテクチャーの適用による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/>
              <a:t>システム開発期間短縮効果の検証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43E8B2F3-F5C4-F241-B7D9-AF28B5721B9B}"/>
              </a:ext>
            </a:extLst>
          </p:cNvPr>
          <p:cNvSpPr txBox="1">
            <a:spLocks/>
          </p:cNvSpPr>
          <p:nvPr/>
        </p:nvSpPr>
        <p:spPr>
          <a:xfrm>
            <a:off x="1143000" y="5411323"/>
            <a:ext cx="5118653" cy="267347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b="1" i="0" kern="1200" cap="all" spc="300" baseline="0">
                <a:solidFill>
                  <a:schemeClr val="bg1"/>
                </a:solidFill>
                <a:latin typeface="Speak Pro" panose="020B0504020101020102" pitchFamily="34" charset="0"/>
                <a:ea typeface="Meiryo UI" panose="020B0604030504040204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50" b="0" dirty="0">
                <a:latin typeface="Meiryo UI" panose="020B0604030504040204" pitchFamily="50" charset="-128"/>
              </a:rPr>
              <a:t>IA−001</a:t>
            </a:r>
            <a:r>
              <a:rPr lang="ja-JP" altLang="en-US" sz="1350" b="0">
                <a:latin typeface="Meiryo UI" panose="020B0604030504040204" pitchFamily="50" charset="-128"/>
              </a:rPr>
              <a:t>：サーバレスアーキテクチャーのビジネス適用</a:t>
            </a:r>
            <a:endParaRPr lang="en-US" altLang="ja-JP" sz="1350" b="0" dirty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/>
              <a:t>アジェンダ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0491" y="1958805"/>
            <a:ext cx="6570197" cy="4393443"/>
          </a:xfrm>
        </p:spPr>
        <p:txBody>
          <a:bodyPr rtlCol="0" anchor="t" anchorCtr="0">
            <a:noAutofit/>
          </a:bodyPr>
          <a:lstStyle/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 dirty="0"/>
              <a:t>紹介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 dirty="0"/>
              <a:t>問題意識の提起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 dirty="0"/>
              <a:t>サーバレス、サーバレスアーキテクチャー定義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 dirty="0"/>
              <a:t>検証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 dirty="0"/>
              <a:t>検証結果まとめ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 dirty="0"/>
              <a:t>課題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 dirty="0"/>
              <a:t>今後の展望</a:t>
            </a:r>
            <a:endParaRPr lang="en-US" altLang="ja-JP" sz="2500" b="0" dirty="0"/>
          </a:p>
        </p:txBody>
      </p:sp>
    </p:spTree>
    <p:extLst>
      <p:ext uri="{BB962C8B-B14F-4D97-AF65-F5344CB8AC3E}">
        <p14:creationId xmlns:p14="http://schemas.microsoft.com/office/powerpoint/2010/main" val="18292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0"/>
            <a:ext cx="8331201" cy="6858001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21" y="235457"/>
            <a:ext cx="7600777" cy="610282"/>
          </a:xfrm>
        </p:spPr>
        <p:txBody>
          <a:bodyPr rtlCol="0" anchor="t" anchorCtr="0"/>
          <a:lstStyle/>
          <a:p>
            <a:r>
              <a:rPr lang="ja-JP" altLang="en-US" sz="2000" u="sng" dirty="0"/>
              <a:t>２</a:t>
            </a:r>
            <a:r>
              <a:rPr lang="ja-JP" altLang="en-US" sz="2000" u="sng" dirty="0" smtClean="0"/>
              <a:t>．問題意識の提起</a:t>
            </a:r>
            <a:r>
              <a:rPr lang="en-US" altLang="ja-JP" sz="2000" u="sng" dirty="0"/>
              <a:t/>
            </a:r>
            <a:br>
              <a:rPr lang="en-US" altLang="ja-JP" sz="2000" u="sng" dirty="0"/>
            </a:br>
            <a:r>
              <a:rPr lang="ja-JP" altLang="en-US" sz="2000" dirty="0"/>
              <a:t>　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DX</a:t>
            </a:r>
            <a:r>
              <a:rPr lang="en-US" altLang="ja-JP" sz="2000" u="sng" dirty="0"/>
              <a:t/>
            </a:r>
            <a:br>
              <a:rPr lang="en-US" altLang="ja-JP" sz="2000" u="sng" dirty="0"/>
            </a:br>
            <a:r>
              <a:rPr lang="ja-JP" altLang="en-US" sz="2000" dirty="0"/>
              <a:t>　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363671" y="2628668"/>
            <a:ext cx="281234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DX</a:t>
            </a:r>
            <a:endParaRPr lang="ja-JP" altLang="en-US" sz="1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2799" y="4721661"/>
            <a:ext cx="8494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デジタル　</a:t>
            </a:r>
            <a:endParaRPr lang="en-US" altLang="ja-JP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ja-JP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トランスフォーメーション</a:t>
            </a:r>
            <a:endParaRPr lang="ja-JP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95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"/>
            <a:ext cx="8297333" cy="685800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21" y="235457"/>
            <a:ext cx="7600777" cy="610282"/>
          </a:xfrm>
        </p:spPr>
        <p:txBody>
          <a:bodyPr rtlCol="0" anchor="t" anchorCtr="0"/>
          <a:lstStyle/>
          <a:p>
            <a:r>
              <a:rPr lang="ja-JP" altLang="en-US" sz="2000" u="sng" dirty="0"/>
              <a:t>２</a:t>
            </a:r>
            <a:r>
              <a:rPr lang="ja-JP" altLang="en-US" sz="2000" u="sng" dirty="0" smtClean="0"/>
              <a:t>．問題意識の提起</a:t>
            </a:r>
            <a:r>
              <a:rPr lang="en-US" altLang="ja-JP" sz="2000" u="sng" dirty="0"/>
              <a:t/>
            </a:r>
            <a:br>
              <a:rPr lang="en-US" altLang="ja-JP" sz="2000" u="sng" dirty="0"/>
            </a:br>
            <a:r>
              <a:rPr lang="ja-JP" altLang="en-US" sz="2000" dirty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/>
              <a:t>レガシ</a:t>
            </a:r>
            <a:r>
              <a:rPr lang="ja-JP" altLang="en-US" sz="2000" dirty="0" smtClean="0"/>
              <a:t>ー</a:t>
            </a:r>
            <a:r>
              <a:rPr lang="en-US" altLang="ja-JP" sz="2000" u="sng" dirty="0"/>
              <a:t/>
            </a:r>
            <a:br>
              <a:rPr lang="en-US" altLang="ja-JP" sz="2000" u="sng" dirty="0"/>
            </a:br>
            <a:r>
              <a:rPr lang="ja-JP" altLang="en-US" sz="2000" dirty="0"/>
              <a:t>　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46667" y="845739"/>
            <a:ext cx="641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/>
                <a:effectLst/>
              </a:rPr>
              <a:t>レガシー　</a:t>
            </a:r>
            <a:r>
              <a:rPr lang="ja-JP" altLang="en-US" sz="5400" b="1" dirty="0" smtClean="0">
                <a:ln/>
              </a:rPr>
              <a:t>システム</a:t>
            </a:r>
            <a:endParaRPr lang="en-US" altLang="ja-JP" sz="5400" b="1" cap="none" spc="0" dirty="0" smtClean="0">
              <a:ln/>
              <a:effectLst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DC2F3ABB-22D3-4548-8E8F-5E83A745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33" y="1345954"/>
            <a:ext cx="4792134" cy="479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21" y="235457"/>
            <a:ext cx="7600777" cy="610282"/>
          </a:xfrm>
        </p:spPr>
        <p:txBody>
          <a:bodyPr rtlCol="0" anchor="t" anchorCtr="0"/>
          <a:lstStyle/>
          <a:p>
            <a:r>
              <a:rPr lang="ja-JP" altLang="en-US" sz="2000" u="sng" dirty="0"/>
              <a:t>３</a:t>
            </a:r>
            <a:r>
              <a:rPr lang="ja-JP" altLang="en-US" sz="2000" u="sng" dirty="0" smtClean="0"/>
              <a:t>．</a:t>
            </a:r>
            <a:r>
              <a:rPr lang="ja-JP" altLang="en-US" sz="2000" dirty="0"/>
              <a:t>サーバレス、サーバレスアーキテクチャー</a:t>
            </a:r>
            <a:r>
              <a:rPr lang="ja-JP" altLang="en-US" sz="2000" dirty="0" smtClean="0"/>
              <a:t>定義</a:t>
            </a:r>
            <a:r>
              <a:rPr lang="en-US" altLang="ja-JP" sz="2000" u="sng" dirty="0"/>
              <a:t/>
            </a:r>
            <a:br>
              <a:rPr lang="en-US" altLang="ja-JP" sz="2000" u="sng" dirty="0"/>
            </a:br>
            <a:r>
              <a:rPr lang="ja-JP" altLang="en-US" sz="2000" dirty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サーバー</a:t>
            </a:r>
            <a:r>
              <a:rPr lang="ja-JP" altLang="en-US" sz="2000" dirty="0"/>
              <a:t>レス</a:t>
            </a:r>
            <a:r>
              <a:rPr lang="ja-JP" altLang="en-US" sz="2000" dirty="0" smtClean="0"/>
              <a:t>の有効性</a:t>
            </a:r>
            <a:r>
              <a:rPr lang="en-US" altLang="ja-JP" sz="2000" u="sng" dirty="0"/>
              <a:t/>
            </a:r>
            <a:br>
              <a:rPr lang="en-US" altLang="ja-JP" sz="2000" u="sng" dirty="0"/>
            </a:br>
            <a:r>
              <a:rPr lang="ja-JP" altLang="en-US" sz="2000" dirty="0"/>
              <a:t>　</a:t>
            </a:r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DC2F3ABB-22D3-4548-8E8F-5E83A745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42" y="1082842"/>
            <a:ext cx="4792134" cy="479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3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2">
            <a:extLst>
              <a:ext uri="{FF2B5EF4-FFF2-40B4-BE49-F238E27FC236}">
                <a16:creationId xmlns:a16="http://schemas.microsoft.com/office/drawing/2014/main" id="{BE11D040-D586-3047-B6D2-7D1F41E0337A}"/>
              </a:ext>
            </a:extLst>
          </p:cNvPr>
          <p:cNvSpPr txBox="1">
            <a:spLocks/>
          </p:cNvSpPr>
          <p:nvPr/>
        </p:nvSpPr>
        <p:spPr>
          <a:xfrm>
            <a:off x="1003321" y="235457"/>
            <a:ext cx="7600777" cy="66843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75" b="0" i="0" kern="120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2000" u="sng" dirty="0"/>
              <a:t>２</a:t>
            </a:r>
            <a:r>
              <a:rPr lang="ja-JP" altLang="en-US" sz="2000" u="sng" dirty="0" smtClean="0"/>
              <a:t>．</a:t>
            </a:r>
            <a:r>
              <a:rPr lang="ja-JP" altLang="en-US" sz="2000" u="sng" dirty="0"/>
              <a:t>検証</a:t>
            </a:r>
            <a:endParaRPr lang="en-US" altLang="ja-JP" sz="2000" u="sng" dirty="0"/>
          </a:p>
          <a:p>
            <a:r>
              <a:rPr lang="ja-JP" altLang="en-US" sz="2000" dirty="0"/>
              <a:t>　　</a:t>
            </a:r>
            <a:r>
              <a:rPr lang="ja-JP" altLang="en-US" sz="2000" u="sng" dirty="0"/>
              <a:t>レガシ</a:t>
            </a:r>
            <a:r>
              <a:rPr lang="ja-JP" altLang="en-US" sz="2000" u="sng" dirty="0" smtClean="0"/>
              <a:t>ー</a:t>
            </a:r>
            <a:r>
              <a:rPr lang="en-US" altLang="ja-JP" sz="2000" u="sng" dirty="0"/>
              <a:t/>
            </a:r>
            <a:br>
              <a:rPr lang="en-US" altLang="ja-JP" sz="2000" u="sng" dirty="0"/>
            </a:br>
            <a:r>
              <a:rPr lang="ja-JP" altLang="en-US" sz="2000" dirty="0"/>
              <a:t>　</a:t>
            </a:r>
          </a:p>
        </p:txBody>
      </p:sp>
      <p:pic>
        <p:nvPicPr>
          <p:cNvPr id="1026" name="Picture 2" descr="https://www.rarenippon.jp/wp-content/uploads/2019/06/190628_00-1-500x1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5" y="903890"/>
            <a:ext cx="8263445" cy="30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187516" y="3649215"/>
            <a:ext cx="741658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TOKYO</a:t>
            </a:r>
            <a:r>
              <a:rPr lang="ja-JP" altLang="en-US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　</a:t>
            </a:r>
            <a:r>
              <a:rPr lang="en-US" altLang="ja-JP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2020</a:t>
            </a:r>
          </a:p>
          <a:p>
            <a:pPr algn="ctr"/>
            <a:r>
              <a:rPr lang="ja-JP" altLang="en-US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グッズ販売</a:t>
            </a:r>
            <a:endParaRPr lang="ja-JP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32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2">
            <a:extLst>
              <a:ext uri="{FF2B5EF4-FFF2-40B4-BE49-F238E27FC236}">
                <a16:creationId xmlns:a16="http://schemas.microsoft.com/office/drawing/2014/main" id="{BE11D040-D586-3047-B6D2-7D1F41E0337A}"/>
              </a:ext>
            </a:extLst>
          </p:cNvPr>
          <p:cNvSpPr txBox="1">
            <a:spLocks/>
          </p:cNvSpPr>
          <p:nvPr/>
        </p:nvSpPr>
        <p:spPr>
          <a:xfrm>
            <a:off x="1003321" y="235457"/>
            <a:ext cx="7600777" cy="66843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75" b="0" i="0" kern="120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2000" u="sng" dirty="0"/>
              <a:t>２</a:t>
            </a:r>
            <a:r>
              <a:rPr lang="ja-JP" altLang="en-US" sz="2000" u="sng" dirty="0" smtClean="0"/>
              <a:t>．</a:t>
            </a:r>
            <a:r>
              <a:rPr lang="ja-JP" altLang="en-US" sz="2000" u="sng" dirty="0"/>
              <a:t>検証</a:t>
            </a:r>
            <a:endParaRPr lang="en-US" altLang="ja-JP" sz="2000" u="sng" dirty="0"/>
          </a:p>
          <a:p>
            <a:r>
              <a:rPr lang="ja-JP" altLang="en-US" sz="2000" dirty="0"/>
              <a:t>　　</a:t>
            </a:r>
            <a:r>
              <a:rPr lang="ja-JP" altLang="en-US" sz="2000" u="sng" dirty="0"/>
              <a:t>レガシ</a:t>
            </a:r>
            <a:r>
              <a:rPr lang="ja-JP" altLang="en-US" sz="2000" u="sng" dirty="0" smtClean="0"/>
              <a:t>ー</a:t>
            </a:r>
            <a:r>
              <a:rPr lang="en-US" altLang="ja-JP" sz="2000" u="sng" dirty="0"/>
              <a:t/>
            </a:r>
            <a:br>
              <a:rPr lang="en-US" altLang="ja-JP" sz="2000" u="sng" dirty="0"/>
            </a:br>
            <a:r>
              <a:rPr lang="ja-JP" altLang="en-US" sz="2000" dirty="0"/>
              <a:t>　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55" y="1075764"/>
            <a:ext cx="7231343" cy="357123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372755" y="4818871"/>
            <a:ext cx="779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hlinkClick r:id="rId4"/>
              </a:rPr>
              <a:t>https://github.com/aws-samples</a:t>
            </a:r>
            <a:r>
              <a:rPr kumimoji="1" lang="en-US" altLang="ja-JP" sz="4000" dirty="0" smtClean="0">
                <a:hlinkClick r:id="rId4"/>
              </a:rPr>
              <a:t>/</a:t>
            </a:r>
            <a:endParaRPr kumimoji="1" lang="en-US" altLang="ja-JP" sz="4000" dirty="0" smtClean="0"/>
          </a:p>
          <a:p>
            <a:r>
              <a:rPr kumimoji="1" lang="en-US" altLang="ja-JP" sz="4000" dirty="0" err="1" smtClean="0"/>
              <a:t>aws</a:t>
            </a:r>
            <a:r>
              <a:rPr kumimoji="1" lang="en-US" altLang="ja-JP" sz="4000" dirty="0" smtClean="0"/>
              <a:t>-</a:t>
            </a:r>
            <a:r>
              <a:rPr kumimoji="1" lang="en-US" altLang="ja-JP" sz="4000" dirty="0" err="1" smtClean="0"/>
              <a:t>serverless</a:t>
            </a:r>
            <a:r>
              <a:rPr kumimoji="1" lang="en-US" altLang="ja-JP" sz="4000" dirty="0" smtClean="0"/>
              <a:t>-airline-booking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45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33_TF44450328" id="{CF354711-21B6-4C48-B051-847711B8109E}" vid="{AAC9B405-7118-4006-B0F3-692F9765C8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3631</TotalTime>
  <Words>121</Words>
  <Application>Microsoft Office PowerPoint</Application>
  <PresentationFormat>画面に合わせる (4:3)</PresentationFormat>
  <Paragraphs>47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Meiryo UI</vt:lpstr>
      <vt:lpstr>Sagona ExtraLight</vt:lpstr>
      <vt:lpstr>Speak Pro</vt:lpstr>
      <vt:lpstr>游ゴシック</vt:lpstr>
      <vt:lpstr>Aharoni</vt:lpstr>
      <vt:lpstr>Arial</vt:lpstr>
      <vt:lpstr>Calibri</vt:lpstr>
      <vt:lpstr>Office テーマ</vt:lpstr>
      <vt:lpstr>サーバレスアーキテクチャーの適用による システム開発期間短縮効果の検証</vt:lpstr>
      <vt:lpstr>アジェンダ</vt:lpstr>
      <vt:lpstr>２．問題意識の提起 　　DX 　</vt:lpstr>
      <vt:lpstr>２．問題意識の提起 　　レガシー 　</vt:lpstr>
      <vt:lpstr>３．サーバレス、サーバレスアーキテクチャー定義 　　サーバーレスの有効性 　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サーバレスアーキテクチャーの適用による システム開発期間短縮効果の検証</dc:title>
  <dc:creator>松隈 涼太</dc:creator>
  <cp:lastModifiedBy>賀谷 幹夫</cp:lastModifiedBy>
  <cp:revision>37</cp:revision>
  <dcterms:created xsi:type="dcterms:W3CDTF">2020-10-03T07:43:30Z</dcterms:created>
  <dcterms:modified xsi:type="dcterms:W3CDTF">2020-10-12T07:14:35Z</dcterms:modified>
</cp:coreProperties>
</file>