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73" r:id="rId4"/>
    <p:sldId id="275" r:id="rId5"/>
    <p:sldId id="274" r:id="rId6"/>
    <p:sldId id="276" r:id="rId7"/>
    <p:sldId id="277" r:id="rId8"/>
    <p:sldId id="278" r:id="rId9"/>
    <p:sldId id="279" r:id="rId10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9BB"/>
    <a:srgbClr val="FFCC66"/>
    <a:srgbClr val="000099"/>
    <a:srgbClr val="3333FF"/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9"/>
  </p:normalViewPr>
  <p:slideViewPr>
    <p:cSldViewPr snapToGrid="0">
      <p:cViewPr varScale="1">
        <p:scale>
          <a:sx n="132" d="100"/>
          <a:sy n="132" d="100"/>
        </p:scale>
        <p:origin x="896" y="7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96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15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88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643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06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32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87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831292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"/>
              <a:t>IA-001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8313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仮説と検証内容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-1" y="1893945"/>
            <a:ext cx="6858000" cy="156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検証内容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定義したモデルシステムを、サーバレスアーキテクチャーを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用いて構築。下記を測定、オンプレにおける開発と比較した。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Google Shape;103;p21">
            <a:extLst>
              <a:ext uri="{FF2B5EF4-FFF2-40B4-BE49-F238E27FC236}">
                <a16:creationId xmlns:a16="http://schemas.microsoft.com/office/drawing/2014/main" id="{FF47D683-6705-4198-97A4-1F4105EB256A}"/>
              </a:ext>
            </a:extLst>
          </p:cNvPr>
          <p:cNvSpPr txBox="1">
            <a:spLocks/>
          </p:cNvSpPr>
          <p:nvPr/>
        </p:nvSpPr>
        <p:spPr>
          <a:xfrm>
            <a:off x="-1" y="4770331"/>
            <a:ext cx="6858000" cy="32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オンプレ開発については、これまでのシステム開発の知見に基づき値を設定。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5D69BC3-7E11-4A0A-8E63-505D3859603A}"/>
              </a:ext>
            </a:extLst>
          </p:cNvPr>
          <p:cNvSpPr/>
          <p:nvPr/>
        </p:nvSpPr>
        <p:spPr>
          <a:xfrm>
            <a:off x="269871" y="3503595"/>
            <a:ext cx="6193496" cy="481263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開発期間短縮の観点①　システム構築に係る作業時間　</a:t>
            </a:r>
            <a:endParaRPr kumimoji="1"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F762F6-CAED-48A3-ADD0-4C23AE2DA304}"/>
              </a:ext>
            </a:extLst>
          </p:cNvPr>
          <p:cNvSpPr/>
          <p:nvPr/>
        </p:nvSpPr>
        <p:spPr>
          <a:xfrm>
            <a:off x="269871" y="4221717"/>
            <a:ext cx="6193496" cy="481263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開発期間短縮の観点②　作成が必要なドキュメント量</a:t>
            </a: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仮説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サーバレスアーキテクチャをシステム開発に適用する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ことで、システム開発期間が短くなる。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</a:t>
            </a:r>
            <a:r>
              <a:rPr lang="en-US" alt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モデルシステム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Google Shape;103;p21">
            <a:extLst>
              <a:ext uri="{FF2B5EF4-FFF2-40B4-BE49-F238E27FC236}">
                <a16:creationId xmlns:a16="http://schemas.microsoft.com/office/drawing/2014/main" id="{BEF4B5C4-2CF5-437B-A396-DBAE8C144B26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モデルシステム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グッズ購買サイト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(EC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6" name="Google Shape;103;p21">
            <a:extLst>
              <a:ext uri="{FF2B5EF4-FFF2-40B4-BE49-F238E27FC236}">
                <a16:creationId xmlns:a16="http://schemas.microsoft.com/office/drawing/2014/main" id="{CD0B2551-9F41-4F05-85F4-F85A5C5E7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1893945"/>
            <a:ext cx="6858000" cy="156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複数の実店舗を持つ小売企業が、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今後売り上げを増やしていく</a:t>
            </a:r>
            <a:endParaRPr lang="en-US" altLang="ja-JP" sz="1800" dirty="0"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Arial Unicode MS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　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ために、新規にECサイトの基盤を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新規に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立ち上げる状況を</a:t>
            </a:r>
            <a:endParaRPr lang="en-US" altLang="ja-JP" sz="1800" dirty="0"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Arial Unicode MS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　</a:t>
            </a:r>
            <a:r>
              <a:rPr lang="ja-JP" altLang="ja-JP" sz="18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想定</a:t>
            </a:r>
            <a:r>
              <a:rPr lang="ja-JP" altLang="en-US" sz="18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。</a:t>
            </a:r>
            <a:endParaRPr lang="en-US" altLang="ja-JP" sz="1800" dirty="0"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584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</a:t>
            </a:r>
            <a:r>
              <a:rPr lang="en-US" alt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モデルシステム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Google Shape;103;p21">
            <a:extLst>
              <a:ext uri="{FF2B5EF4-FFF2-40B4-BE49-F238E27FC236}">
                <a16:creationId xmlns:a16="http://schemas.microsoft.com/office/drawing/2014/main" id="{BEF4B5C4-2CF5-437B-A396-DBAE8C144B26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システム構成図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システム構成図は以下の通り。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04069AE-8689-4647-84C9-4F7000639D28}"/>
              </a:ext>
            </a:extLst>
          </p:cNvPr>
          <p:cNvSpPr/>
          <p:nvPr/>
        </p:nvSpPr>
        <p:spPr>
          <a:xfrm>
            <a:off x="332251" y="1559295"/>
            <a:ext cx="6193496" cy="3344777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システム構成図を貼付</a:t>
            </a:r>
            <a:endParaRPr kumimoji="1"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システム構築作業時間の測定　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Google Shape;103;p21">
            <a:extLst>
              <a:ext uri="{FF2B5EF4-FFF2-40B4-BE49-F238E27FC236}">
                <a16:creationId xmlns:a16="http://schemas.microsoft.com/office/drawing/2014/main" id="{BEF4B5C4-2CF5-437B-A396-DBAE8C144B26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測定方法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下記の手順でシステムの構築を実施。その作業時間を測定した。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BF8EB4C-3DB6-4612-BCDC-06C0BA27B5DE}"/>
              </a:ext>
            </a:extLst>
          </p:cNvPr>
          <p:cNvSpPr/>
          <p:nvPr/>
        </p:nvSpPr>
        <p:spPr>
          <a:xfrm>
            <a:off x="332252" y="2237876"/>
            <a:ext cx="6193496" cy="1188717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手順①：事前学習</a:t>
            </a:r>
            <a:endParaRPr kumimoji="1" lang="en-US" altLang="ja-JP" sz="18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要求仕様書を基に</a:t>
            </a:r>
            <a:r>
              <a:rPr lang="ja-JP" altLang="en-US" sz="1600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採用する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サービスで必要な設計や設定について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開発者ガイドやガイド記載のチュートリアルを参照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事前学習を行う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</a:t>
            </a:r>
            <a:endParaRPr kumimoji="1" lang="en-US" altLang="ja-JP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BBED9BD-0F4F-4D63-BFE7-665A7AEF18EC}"/>
              </a:ext>
            </a:extLst>
          </p:cNvPr>
          <p:cNvSpPr/>
          <p:nvPr/>
        </p:nvSpPr>
        <p:spPr>
          <a:xfrm>
            <a:off x="332252" y="3667228"/>
            <a:ext cx="6193496" cy="1188717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手順②：設定値の定義</a:t>
            </a:r>
            <a:endParaRPr kumimoji="1" lang="en-US" altLang="ja-JP" sz="18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システムで扱うデータをデータ定義書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に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纏める</a:t>
            </a:r>
            <a:r>
              <a:rPr lang="ja-JP" altLang="en-US" sz="1600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マネジメントコンソールで設定する値を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グッズ購買サイトで実装する機能ごとにパラメータシートとして纏める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Google Shape;103;p21">
            <a:extLst>
              <a:ext uri="{FF2B5EF4-FFF2-40B4-BE49-F238E27FC236}">
                <a16:creationId xmlns:a16="http://schemas.microsoft.com/office/drawing/2014/main" id="{9D85446D-3E68-470E-924D-EBC0B1A0B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1576306"/>
            <a:ext cx="6858000" cy="156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作業手順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8027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システム構築作業時間の測定　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Google Shape;103;p21">
            <a:extLst>
              <a:ext uri="{FF2B5EF4-FFF2-40B4-BE49-F238E27FC236}">
                <a16:creationId xmlns:a16="http://schemas.microsoft.com/office/drawing/2014/main" id="{BEF4B5C4-2CF5-437B-A396-DBAE8C144B26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68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作業手順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BF8EB4C-3DB6-4612-BCDC-06C0BA27B5DE}"/>
              </a:ext>
            </a:extLst>
          </p:cNvPr>
          <p:cNvSpPr/>
          <p:nvPr/>
        </p:nvSpPr>
        <p:spPr>
          <a:xfrm>
            <a:off x="332252" y="1174282"/>
            <a:ext cx="6193496" cy="1188717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手順③：コーディング</a:t>
            </a:r>
            <a:endParaRPr kumimoji="1" lang="en-US" altLang="ja-JP" sz="18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Lambda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がサポートするランタイムを利用して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グッズ購買サイトのアプリケーションソースコードを開発する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コード開発はメンバーで分担する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BBED9BD-0F4F-4D63-BFE7-665A7AEF18EC}"/>
              </a:ext>
            </a:extLst>
          </p:cNvPr>
          <p:cNvSpPr/>
          <p:nvPr/>
        </p:nvSpPr>
        <p:spPr>
          <a:xfrm>
            <a:off x="332252" y="2603634"/>
            <a:ext cx="6193496" cy="2233061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手順④：実装</a:t>
            </a:r>
            <a:endParaRPr kumimoji="1" lang="en-US" altLang="ja-JP" sz="18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手順</a:t>
            </a:r>
            <a:r>
              <a:rPr lang="ja-JP" altLang="en-US" sz="1600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②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で準備したデータ定義書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パラメータシートに従い，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マネジメントコンソール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AWS CLI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を利用してグッズ購買サイトを構築する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。なお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構築作業は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AppSync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クエリから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Step Functions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のステートマシンを起動するのに必要な認証機能の実装を除き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を利用した開発の未経験者であるメンバー</a:t>
            </a:r>
            <a:r>
              <a:rPr lang="en-US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ja-JP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名が担当する</a:t>
            </a:r>
            <a:r>
              <a:rPr lang="ja-JP" altLang="en-US" sz="1600" kern="10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。</a:t>
            </a:r>
            <a:endParaRPr kumimoji="1" lang="en-US" altLang="ja-JP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8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⑤ </a:t>
            </a:r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　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Google Shape;103;p21">
            <a:extLst>
              <a:ext uri="{FF2B5EF4-FFF2-40B4-BE49-F238E27FC236}">
                <a16:creationId xmlns:a16="http://schemas.microsoft.com/office/drawing/2014/main" id="{BEF4B5C4-2CF5-437B-A396-DBAE8C144B26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システム構築時間 及び ドキュメント作成量について、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測定した結果は下記の通り。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ABD6BB9-C2AE-46E9-8CC2-7E17E632AA04}"/>
              </a:ext>
            </a:extLst>
          </p:cNvPr>
          <p:cNvSpPr/>
          <p:nvPr/>
        </p:nvSpPr>
        <p:spPr>
          <a:xfrm>
            <a:off x="332251" y="1949111"/>
            <a:ext cx="6193496" cy="2954961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結果の表を貼付</a:t>
            </a:r>
            <a:endParaRPr kumimoji="1"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12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４．検証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⑥ </a:t>
            </a:r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考察　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Google Shape;103;p21">
            <a:extLst>
              <a:ext uri="{FF2B5EF4-FFF2-40B4-BE49-F238E27FC236}">
                <a16:creationId xmlns:a16="http://schemas.microsoft.com/office/drawing/2014/main" id="{BEF4B5C4-2CF5-437B-A396-DBAE8C144B26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考察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システム構築時間 及び ドキュメント作成量について、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測定した結果は下記の通り。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3E160E-BA43-40EC-AAC0-4102A8F2C9F3}"/>
              </a:ext>
            </a:extLst>
          </p:cNvPr>
          <p:cNvSpPr/>
          <p:nvPr/>
        </p:nvSpPr>
        <p:spPr>
          <a:xfrm>
            <a:off x="235999" y="1872104"/>
            <a:ext cx="6193496" cy="1910620"/>
          </a:xfrm>
          <a:prstGeom prst="roundRect">
            <a:avLst/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システム構築作業時間</a:t>
            </a:r>
            <a:endParaRPr lang="en-US" altLang="ja-JP" sz="18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ja-JP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サーバレスな各サービスを選択・連携してシステムを実現するため、ユーザーの 設計範囲が限定的</a:t>
            </a:r>
            <a:r>
              <a:rPr lang="ja-JP" altLang="en-US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となり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、その結果構築に係る作業時間が短縮されたと考える。</a:t>
            </a:r>
            <a:r>
              <a:rPr lang="ja-JP" altLang="ja-JP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特に非機能要件部分について</a:t>
            </a:r>
            <a:r>
              <a:rPr lang="ja-JP" altLang="en-US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は</a:t>
            </a:r>
            <a:r>
              <a:rPr lang="ja-JP" altLang="ja-JP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、クラウド事業者が責任範囲が大きく、開発範囲も限定されるため、開発作業時間が</a:t>
            </a:r>
            <a:r>
              <a:rPr lang="ja-JP" altLang="en-US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大きく</a:t>
            </a:r>
            <a:r>
              <a:rPr lang="ja-JP" altLang="ja-JP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短縮された</a:t>
            </a:r>
            <a:r>
              <a:rPr lang="ja-JP" altLang="en-US" sz="16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Arial Unicode MS"/>
              </a:rPr>
              <a:t>。</a:t>
            </a:r>
            <a:endParaRPr lang="ja-JP" altLang="ja-JP" sz="16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1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ja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-1" y="1893945"/>
            <a:ext cx="6858000" cy="156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結論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567482A3-6A2D-41CB-870E-786CA19E4144}"/>
              </a:ext>
            </a:extLst>
          </p:cNvPr>
          <p:cNvSpPr txBox="1">
            <a:spLocks/>
          </p:cNvSpPr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サマリ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marL="0" indent="0">
              <a:lnSpc>
                <a:spcPts val="1600"/>
              </a:lnSpc>
              <a:spcBef>
                <a:spcPts val="1600"/>
              </a:spcBef>
              <a:buFont typeface="Arial"/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4029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560</Words>
  <Application>Microsoft Office PowerPoint</Application>
  <PresentationFormat>ユーザー設定</PresentationFormat>
  <Paragraphs>55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メイリオ</vt:lpstr>
      <vt:lpstr>Arial</vt:lpstr>
      <vt:lpstr>Simple Light</vt:lpstr>
      <vt:lpstr>IA-001</vt:lpstr>
      <vt:lpstr>４．検証① 仮説と検証内容</vt:lpstr>
      <vt:lpstr>４．検証②-1 モデルシステム</vt:lpstr>
      <vt:lpstr>４．検証②-2 モデルシステム</vt:lpstr>
      <vt:lpstr>４．検証③-1 システム構築作業時間の測定　</vt:lpstr>
      <vt:lpstr>４．検証③-2 システム構築作業時間の測定　</vt:lpstr>
      <vt:lpstr>４．検証⑤ 結果　</vt:lpstr>
      <vt:lpstr>４．検証⑥ 考察　</vt:lpstr>
      <vt:lpstr>５．まとめ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IA-001</dc:title>
  <cp:lastModifiedBy>貴田 潤平</cp:lastModifiedBy>
  <cp:revision>15</cp:revision>
  <dcterms:modified xsi:type="dcterms:W3CDTF">2020-10-03T13:44:57Z</dcterms:modified>
</cp:coreProperties>
</file>