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640" r:id="rId3"/>
    <p:sldId id="641" r:id="rId4"/>
    <p:sldId id="340" r:id="rId5"/>
    <p:sldId id="341" r:id="rId6"/>
    <p:sldId id="342" r:id="rId7"/>
    <p:sldId id="344" r:id="rId8"/>
    <p:sldId id="642" r:id="rId9"/>
    <p:sldId id="64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DFF36-000A-44AD-AA95-EA47278E558C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F51E4CF1-7F73-48CE-9E72-5651F02F122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global</a:t>
          </a:r>
          <a:r>
            <a:rPr lang="en-US" dirty="0">
              <a:latin typeface="Jura" pitchFamily="2" charset="0"/>
              <a:ea typeface="Jura" pitchFamily="2" charset="0"/>
              <a:cs typeface="JetBrains Mono" panose="02000009000000000000" pitchFamily="49" charset="0"/>
            </a:rPr>
            <a:t> ≉ </a:t>
          </a:r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nonlocal</a:t>
          </a:r>
        </a:p>
      </dgm:t>
    </dgm:pt>
    <dgm:pt modelId="{0FB5C523-B6D5-45D6-982F-54BA3458957B}" type="parTrans" cxnId="{48EDE735-E28F-45E1-ABE4-804CA430153B}">
      <dgm:prSet/>
      <dgm:spPr/>
      <dgm:t>
        <a:bodyPr/>
        <a:lstStyle/>
        <a:p>
          <a:endParaRPr lang="en-US"/>
        </a:p>
      </dgm:t>
    </dgm:pt>
    <dgm:pt modelId="{D76C03AB-4AF3-47E1-94ED-A66FF52F62DF}" type="sibTrans" cxnId="{48EDE735-E28F-45E1-ABE4-804CA430153B}">
      <dgm:prSet/>
      <dgm:spPr/>
      <dgm:t>
        <a:bodyPr/>
        <a:lstStyle/>
        <a:p>
          <a:endParaRPr lang="en-US"/>
        </a:p>
      </dgm:t>
    </dgm:pt>
    <dgm:pt modelId="{D6088E6B-B7C6-49BE-8523-FB668268018E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global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указывает на то, что функция собирается изменить некоторую глобальную переменную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9EAA3EC-A684-49BE-82F5-E378700AC645}" type="parTrans" cxnId="{21087D14-C5DD-4BFE-B485-78D49C5AC40F}">
      <dgm:prSet/>
      <dgm:spPr/>
      <dgm:t>
        <a:bodyPr/>
        <a:lstStyle/>
        <a:p>
          <a:endParaRPr lang="en-US"/>
        </a:p>
      </dgm:t>
    </dgm:pt>
    <dgm:pt modelId="{010C5892-A213-426A-977E-0E7BD8ECDDC2}" type="sibTrans" cxnId="{21087D14-C5DD-4BFE-B485-78D49C5AC40F}">
      <dgm:prSet/>
      <dgm:spPr/>
      <dgm:t>
        <a:bodyPr/>
        <a:lstStyle/>
        <a:p>
          <a:endParaRPr lang="en-US"/>
        </a:p>
      </dgm:t>
    </dgm:pt>
    <dgm:pt modelId="{09DC49EC-B025-4619-8379-55098A8D50D9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nonlocal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указывает на то, что вложенная функция собирается получить доступ к некоторой локальной переменной из функции верхнего уровня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6D7958A-FCA3-4764-AB0F-BE2622543F7B}" type="parTrans" cxnId="{03BC3514-79D0-4795-ADF0-9A4CC0987B24}">
      <dgm:prSet/>
      <dgm:spPr/>
      <dgm:t>
        <a:bodyPr/>
        <a:lstStyle/>
        <a:p>
          <a:endParaRPr lang="en-US"/>
        </a:p>
      </dgm:t>
    </dgm:pt>
    <dgm:pt modelId="{DE73AB22-D98D-48C5-84B0-C1B315FE264B}" type="sibTrans" cxnId="{03BC3514-79D0-4795-ADF0-9A4CC0987B24}">
      <dgm:prSet/>
      <dgm:spPr/>
      <dgm:t>
        <a:bodyPr/>
        <a:lstStyle/>
        <a:p>
          <a:endParaRPr lang="en-US"/>
        </a:p>
      </dgm:t>
    </dgm:pt>
    <dgm:pt modelId="{2ED80A5B-4301-4D52-9779-B554EF6434DB}" type="pres">
      <dgm:prSet presAssocID="{981DFF36-000A-44AD-AA95-EA47278E558C}" presName="vert0" presStyleCnt="0">
        <dgm:presLayoutVars>
          <dgm:dir/>
          <dgm:animOne val="branch"/>
          <dgm:animLvl val="lvl"/>
        </dgm:presLayoutVars>
      </dgm:prSet>
      <dgm:spPr/>
    </dgm:pt>
    <dgm:pt modelId="{7F359EA5-2066-4642-9C26-8243F6C2C5FC}" type="pres">
      <dgm:prSet presAssocID="{F51E4CF1-7F73-48CE-9E72-5651F02F1222}" presName="thickLine" presStyleLbl="alignNode1" presStyleIdx="0" presStyleCnt="3"/>
      <dgm:spPr/>
    </dgm:pt>
    <dgm:pt modelId="{D537B306-6D7E-4050-9160-B5984634EE1D}" type="pres">
      <dgm:prSet presAssocID="{F51E4CF1-7F73-48CE-9E72-5651F02F1222}" presName="horz1" presStyleCnt="0"/>
      <dgm:spPr/>
    </dgm:pt>
    <dgm:pt modelId="{756C158B-3903-479F-9AEA-280D9FEC2108}" type="pres">
      <dgm:prSet presAssocID="{F51E4CF1-7F73-48CE-9E72-5651F02F1222}" presName="tx1" presStyleLbl="revTx" presStyleIdx="0" presStyleCnt="3"/>
      <dgm:spPr/>
    </dgm:pt>
    <dgm:pt modelId="{DEA629B4-4A0D-44FF-8BF6-B7D38A9897C3}" type="pres">
      <dgm:prSet presAssocID="{F51E4CF1-7F73-48CE-9E72-5651F02F1222}" presName="vert1" presStyleCnt="0"/>
      <dgm:spPr/>
    </dgm:pt>
    <dgm:pt modelId="{1FF9ECB9-A189-4CF9-92F0-8EC350D572D2}" type="pres">
      <dgm:prSet presAssocID="{D6088E6B-B7C6-49BE-8523-FB668268018E}" presName="thickLine" presStyleLbl="alignNode1" presStyleIdx="1" presStyleCnt="3"/>
      <dgm:spPr/>
    </dgm:pt>
    <dgm:pt modelId="{1D60324C-0601-409F-B293-08E68A0EE48F}" type="pres">
      <dgm:prSet presAssocID="{D6088E6B-B7C6-49BE-8523-FB668268018E}" presName="horz1" presStyleCnt="0"/>
      <dgm:spPr/>
    </dgm:pt>
    <dgm:pt modelId="{FC590921-F9F0-40C8-99C5-3DC04FD66CD8}" type="pres">
      <dgm:prSet presAssocID="{D6088E6B-B7C6-49BE-8523-FB668268018E}" presName="tx1" presStyleLbl="revTx" presStyleIdx="1" presStyleCnt="3"/>
      <dgm:spPr/>
    </dgm:pt>
    <dgm:pt modelId="{44620C6E-DB02-4484-AAD5-288BD17663BC}" type="pres">
      <dgm:prSet presAssocID="{D6088E6B-B7C6-49BE-8523-FB668268018E}" presName="vert1" presStyleCnt="0"/>
      <dgm:spPr/>
    </dgm:pt>
    <dgm:pt modelId="{3593D015-08E0-48BF-AFE5-465E280D0237}" type="pres">
      <dgm:prSet presAssocID="{09DC49EC-B025-4619-8379-55098A8D50D9}" presName="thickLine" presStyleLbl="alignNode1" presStyleIdx="2" presStyleCnt="3"/>
      <dgm:spPr/>
    </dgm:pt>
    <dgm:pt modelId="{5C555916-7FDE-4401-8C3F-D2F5138B8526}" type="pres">
      <dgm:prSet presAssocID="{09DC49EC-B025-4619-8379-55098A8D50D9}" presName="horz1" presStyleCnt="0"/>
      <dgm:spPr/>
    </dgm:pt>
    <dgm:pt modelId="{F47152BF-DC26-438B-A79C-6434FD2D349F}" type="pres">
      <dgm:prSet presAssocID="{09DC49EC-B025-4619-8379-55098A8D50D9}" presName="tx1" presStyleLbl="revTx" presStyleIdx="2" presStyleCnt="3"/>
      <dgm:spPr/>
    </dgm:pt>
    <dgm:pt modelId="{E3269B87-AC07-416D-ABC6-A5C556FE87AC}" type="pres">
      <dgm:prSet presAssocID="{09DC49EC-B025-4619-8379-55098A8D50D9}" presName="vert1" presStyleCnt="0"/>
      <dgm:spPr/>
    </dgm:pt>
  </dgm:ptLst>
  <dgm:cxnLst>
    <dgm:cxn modelId="{A96A6F0E-8672-4DEF-B025-2C552A9FCBC3}" type="presOf" srcId="{D6088E6B-B7C6-49BE-8523-FB668268018E}" destId="{FC590921-F9F0-40C8-99C5-3DC04FD66CD8}" srcOrd="0" destOrd="0" presId="urn:microsoft.com/office/officeart/2008/layout/LinedList"/>
    <dgm:cxn modelId="{03BC3514-79D0-4795-ADF0-9A4CC0987B24}" srcId="{981DFF36-000A-44AD-AA95-EA47278E558C}" destId="{09DC49EC-B025-4619-8379-55098A8D50D9}" srcOrd="2" destOrd="0" parTransId="{46D7958A-FCA3-4764-AB0F-BE2622543F7B}" sibTransId="{DE73AB22-D98D-48C5-84B0-C1B315FE264B}"/>
    <dgm:cxn modelId="{21087D14-C5DD-4BFE-B485-78D49C5AC40F}" srcId="{981DFF36-000A-44AD-AA95-EA47278E558C}" destId="{D6088E6B-B7C6-49BE-8523-FB668268018E}" srcOrd="1" destOrd="0" parTransId="{89EAA3EC-A684-49BE-82F5-E378700AC645}" sibTransId="{010C5892-A213-426A-977E-0E7BD8ECDDC2}"/>
    <dgm:cxn modelId="{48EDE735-E28F-45E1-ABE4-804CA430153B}" srcId="{981DFF36-000A-44AD-AA95-EA47278E558C}" destId="{F51E4CF1-7F73-48CE-9E72-5651F02F1222}" srcOrd="0" destOrd="0" parTransId="{0FB5C523-B6D5-45D6-982F-54BA3458957B}" sibTransId="{D76C03AB-4AF3-47E1-94ED-A66FF52F62DF}"/>
    <dgm:cxn modelId="{118ADB56-FF72-4FB5-B1B9-B7354D750CF5}" type="presOf" srcId="{981DFF36-000A-44AD-AA95-EA47278E558C}" destId="{2ED80A5B-4301-4D52-9779-B554EF6434DB}" srcOrd="0" destOrd="0" presId="urn:microsoft.com/office/officeart/2008/layout/LinedList"/>
    <dgm:cxn modelId="{BD6A6985-52F6-41F1-8567-8D2FF03C4857}" type="presOf" srcId="{F51E4CF1-7F73-48CE-9E72-5651F02F1222}" destId="{756C158B-3903-479F-9AEA-280D9FEC2108}" srcOrd="0" destOrd="0" presId="urn:microsoft.com/office/officeart/2008/layout/LinedList"/>
    <dgm:cxn modelId="{288C9E8A-10A6-4618-A953-F66D5C4FAD1A}" type="presOf" srcId="{09DC49EC-B025-4619-8379-55098A8D50D9}" destId="{F47152BF-DC26-438B-A79C-6434FD2D349F}" srcOrd="0" destOrd="0" presId="urn:microsoft.com/office/officeart/2008/layout/LinedList"/>
    <dgm:cxn modelId="{C4E05007-C58F-4A86-AFD3-F2C5444BBBFB}" type="presParOf" srcId="{2ED80A5B-4301-4D52-9779-B554EF6434DB}" destId="{7F359EA5-2066-4642-9C26-8243F6C2C5FC}" srcOrd="0" destOrd="0" presId="urn:microsoft.com/office/officeart/2008/layout/LinedList"/>
    <dgm:cxn modelId="{DDBD3735-D06B-4FA1-A382-5086B1E4C4DD}" type="presParOf" srcId="{2ED80A5B-4301-4D52-9779-B554EF6434DB}" destId="{D537B306-6D7E-4050-9160-B5984634EE1D}" srcOrd="1" destOrd="0" presId="urn:microsoft.com/office/officeart/2008/layout/LinedList"/>
    <dgm:cxn modelId="{CEFC6551-DC8B-455B-8C86-E437448AC4B2}" type="presParOf" srcId="{D537B306-6D7E-4050-9160-B5984634EE1D}" destId="{756C158B-3903-479F-9AEA-280D9FEC2108}" srcOrd="0" destOrd="0" presId="urn:microsoft.com/office/officeart/2008/layout/LinedList"/>
    <dgm:cxn modelId="{9F666718-6E1F-4DC9-BC4D-45DA5FBA94C3}" type="presParOf" srcId="{D537B306-6D7E-4050-9160-B5984634EE1D}" destId="{DEA629B4-4A0D-44FF-8BF6-B7D38A9897C3}" srcOrd="1" destOrd="0" presId="urn:microsoft.com/office/officeart/2008/layout/LinedList"/>
    <dgm:cxn modelId="{57AF3363-75A3-4EBC-9A89-E11981E6BF3C}" type="presParOf" srcId="{2ED80A5B-4301-4D52-9779-B554EF6434DB}" destId="{1FF9ECB9-A189-4CF9-92F0-8EC350D572D2}" srcOrd="2" destOrd="0" presId="urn:microsoft.com/office/officeart/2008/layout/LinedList"/>
    <dgm:cxn modelId="{1CB24D39-D3D8-4A7B-931F-362A91DC47F8}" type="presParOf" srcId="{2ED80A5B-4301-4D52-9779-B554EF6434DB}" destId="{1D60324C-0601-409F-B293-08E68A0EE48F}" srcOrd="3" destOrd="0" presId="urn:microsoft.com/office/officeart/2008/layout/LinedList"/>
    <dgm:cxn modelId="{2A2C6B3A-133F-4875-A9D9-6CFCA6123312}" type="presParOf" srcId="{1D60324C-0601-409F-B293-08E68A0EE48F}" destId="{FC590921-F9F0-40C8-99C5-3DC04FD66CD8}" srcOrd="0" destOrd="0" presId="urn:microsoft.com/office/officeart/2008/layout/LinedList"/>
    <dgm:cxn modelId="{C4EA23D6-5B10-473A-A2A7-91C230611BD4}" type="presParOf" srcId="{1D60324C-0601-409F-B293-08E68A0EE48F}" destId="{44620C6E-DB02-4484-AAD5-288BD17663BC}" srcOrd="1" destOrd="0" presId="urn:microsoft.com/office/officeart/2008/layout/LinedList"/>
    <dgm:cxn modelId="{DC593554-0667-4CEB-8BCE-61E446FC64A1}" type="presParOf" srcId="{2ED80A5B-4301-4D52-9779-B554EF6434DB}" destId="{3593D015-08E0-48BF-AFE5-465E280D0237}" srcOrd="4" destOrd="0" presId="urn:microsoft.com/office/officeart/2008/layout/LinedList"/>
    <dgm:cxn modelId="{9C7ABBEC-F3DB-4777-853F-570A84A1D8CE}" type="presParOf" srcId="{2ED80A5B-4301-4D52-9779-B554EF6434DB}" destId="{5C555916-7FDE-4401-8C3F-D2F5138B8526}" srcOrd="5" destOrd="0" presId="urn:microsoft.com/office/officeart/2008/layout/LinedList"/>
    <dgm:cxn modelId="{90C5C8BD-394D-48C7-8FFC-B5F668CEA444}" type="presParOf" srcId="{5C555916-7FDE-4401-8C3F-D2F5138B8526}" destId="{F47152BF-DC26-438B-A79C-6434FD2D349F}" srcOrd="0" destOrd="0" presId="urn:microsoft.com/office/officeart/2008/layout/LinedList"/>
    <dgm:cxn modelId="{A7C23237-295A-4D68-841E-0861BFFD4B94}" type="presParOf" srcId="{5C555916-7FDE-4401-8C3F-D2F5138B8526}" destId="{E3269B87-AC07-416D-ABC6-A5C556FE87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59EA5-2066-4642-9C26-8243F6C2C5FC}">
      <dsp:nvSpPr>
        <dsp:cNvPr id="0" name=""/>
        <dsp:cNvSpPr/>
      </dsp:nvSpPr>
      <dsp:spPr>
        <a:xfrm>
          <a:off x="0" y="1879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C158B-3903-479F-9AEA-280D9FEC2108}">
      <dsp:nvSpPr>
        <dsp:cNvPr id="0" name=""/>
        <dsp:cNvSpPr/>
      </dsp:nvSpPr>
      <dsp:spPr>
        <a:xfrm>
          <a:off x="0" y="1879"/>
          <a:ext cx="10058399" cy="128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global</a:t>
          </a:r>
          <a:r>
            <a:rPr lang="en-US" sz="2500" kern="1200" dirty="0">
              <a:latin typeface="Jura" pitchFamily="2" charset="0"/>
              <a:ea typeface="Jura" pitchFamily="2" charset="0"/>
              <a:cs typeface="JetBrains Mono" panose="02000009000000000000" pitchFamily="49" charset="0"/>
            </a:rPr>
            <a:t> ≉ </a:t>
          </a:r>
          <a:r>
            <a:rPr lang="en-US" sz="25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nonlocal</a:t>
          </a:r>
        </a:p>
      </dsp:txBody>
      <dsp:txXfrm>
        <a:off x="0" y="1879"/>
        <a:ext cx="10058399" cy="1281954"/>
      </dsp:txXfrm>
    </dsp:sp>
    <dsp:sp modelId="{1FF9ECB9-A189-4CF9-92F0-8EC350D572D2}">
      <dsp:nvSpPr>
        <dsp:cNvPr id="0" name=""/>
        <dsp:cNvSpPr/>
      </dsp:nvSpPr>
      <dsp:spPr>
        <a:xfrm>
          <a:off x="0" y="1283834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90921-F9F0-40C8-99C5-3DC04FD66CD8}">
      <dsp:nvSpPr>
        <dsp:cNvPr id="0" name=""/>
        <dsp:cNvSpPr/>
      </dsp:nvSpPr>
      <dsp:spPr>
        <a:xfrm>
          <a:off x="0" y="1283834"/>
          <a:ext cx="10058399" cy="128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global</a:t>
          </a:r>
          <a:r>
            <a:rPr lang="en-US" sz="2500" kern="1200" dirty="0">
              <a:latin typeface="Jura" pitchFamily="2" charset="0"/>
              <a:ea typeface="Jura" pitchFamily="2" charset="0"/>
            </a:rPr>
            <a:t> </a:t>
          </a:r>
          <a:r>
            <a:rPr lang="ru-RU" sz="2500" kern="1200" dirty="0">
              <a:latin typeface="Jura" pitchFamily="2" charset="0"/>
              <a:ea typeface="Jura" pitchFamily="2" charset="0"/>
            </a:rPr>
            <a:t>указывает на то, что функция собирается изменить некоторую глобальную переменную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0" y="1283834"/>
        <a:ext cx="10058399" cy="1281954"/>
      </dsp:txXfrm>
    </dsp:sp>
    <dsp:sp modelId="{3593D015-08E0-48BF-AFE5-465E280D0237}">
      <dsp:nvSpPr>
        <dsp:cNvPr id="0" name=""/>
        <dsp:cNvSpPr/>
      </dsp:nvSpPr>
      <dsp:spPr>
        <a:xfrm>
          <a:off x="0" y="2565789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152BF-DC26-438B-A79C-6434FD2D349F}">
      <dsp:nvSpPr>
        <dsp:cNvPr id="0" name=""/>
        <dsp:cNvSpPr/>
      </dsp:nvSpPr>
      <dsp:spPr>
        <a:xfrm>
          <a:off x="0" y="2565789"/>
          <a:ext cx="10058399" cy="128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nonlocal</a:t>
          </a:r>
          <a:r>
            <a:rPr lang="en-US" sz="2500" kern="1200" dirty="0">
              <a:latin typeface="Jura" pitchFamily="2" charset="0"/>
              <a:ea typeface="Jura" pitchFamily="2" charset="0"/>
            </a:rPr>
            <a:t> </a:t>
          </a:r>
          <a:r>
            <a:rPr lang="ru-RU" sz="2500" kern="1200" dirty="0">
              <a:latin typeface="Jura" pitchFamily="2" charset="0"/>
              <a:ea typeface="Jura" pitchFamily="2" charset="0"/>
            </a:rPr>
            <a:t>указывает на то, что вложенная функция собирается получить доступ к некоторой локальной переменной из функции верхнего уровня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0" y="2565789"/>
        <a:ext cx="10058399" cy="1281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4E82-BD4A-4F8E-8F64-A2DAA1425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29FC9-B7A9-4C61-A313-25AB2ACB5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8949B-D228-4D57-AC00-EEA4AEFF9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7B51-869C-4937-B7C9-DE0FB6A7C79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9C432-9D97-4C14-B9C7-19817E0CB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1C9DD-C491-49EA-BACB-B6BB9292F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A894-1899-4241-87AC-04A9EFC7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EDA1-C967-4305-ACC3-7BA1EB03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67F35-0D2B-498B-95F0-9AE042AF3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8E41F-0CA0-4130-8112-1E357638D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7B51-869C-4937-B7C9-DE0FB6A7C79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398C2-BED2-461C-B80D-EEDBE9C04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F2D43-20FD-47A9-93F1-46B3E066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A894-1899-4241-87AC-04A9EFC7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6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A17CF8-0F7F-44C9-A754-933472A63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13640-B876-4331-BDCA-7AFAECBDB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57365-2C2E-49D4-A5EE-955EB8AE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7B51-869C-4937-B7C9-DE0FB6A7C79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04C87-6202-4741-9A09-E75EBCE2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1ACD8-E87E-4809-BDB9-1F5F8402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A894-1899-4241-87AC-04A9EFC7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95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785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53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35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564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368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398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528BE-5296-48A3-959A-64F4874D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FC61A-ABDA-4CA5-BD8B-E95CBB950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61BA7-E3C2-4484-9ADE-AF224A4F8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7B51-869C-4937-B7C9-DE0FB6A7C79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ADB5B-7343-4FAF-ACD6-364A3B8F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67E18-8388-4FAD-B79A-68734C66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A894-1899-4241-87AC-04A9EFC7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976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166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A5DA-4764-4D31-91CD-EC3BD34D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119A2-FB90-4E0D-85D7-A6B79CC64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71EF6-5D1B-4D01-8371-45C6EE33E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7B51-869C-4937-B7C9-DE0FB6A7C79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F3608-6407-4A6E-8B18-C28B35E8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1C51F-D3E7-4B84-9DA6-96A7F8CF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A894-1899-4241-87AC-04A9EFC7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8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8A056-DD0D-4893-BD3F-9DED9942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E5B8F-BAA8-4252-95D2-C2858023C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97E51-53BC-4B68-9897-061E8C52F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C3AB8-2024-4305-BDA8-E4262C6A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7B51-869C-4937-B7C9-DE0FB6A7C79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05B2B-3CAD-4596-BC0B-61F3CDEC1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2BB35-11A1-4CA9-AEAC-E5FA3B3D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A894-1899-4241-87AC-04A9EFC7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1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64FB0-0272-4C5B-B6C4-120F319A7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8B018-EEE4-4F0D-A552-1F2339C44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F8045-DE4A-47F5-8014-90AEF1938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E35D42-1855-4A0F-9C04-439FB86F0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CCA0C7-00A4-4665-90CD-E6FF8DBAA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B180CC-F3D9-49E6-91F8-D20A6B04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7B51-869C-4937-B7C9-DE0FB6A7C79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F1026-789C-443E-AA20-C6681EA8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5ABF7-2474-463F-9E9D-5807CCF6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A894-1899-4241-87AC-04A9EFC7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71AB-1C3C-4032-B4A0-C9D56A47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A94A8D-EAFB-4BFC-B6D0-ACD51769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7B51-869C-4937-B7C9-DE0FB6A7C79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71929-1B26-48C1-9C4F-02170A99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5E9FA-9DB3-45A8-ADF4-97614A1F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A894-1899-4241-87AC-04A9EFC7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2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1C5BD-F920-458B-B4FE-1D19CE4DF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7B51-869C-4937-B7C9-DE0FB6A7C79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DAE067-EA6A-452E-9633-89EF7097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A2C9D-C51E-41CF-9605-0D6B4648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A894-1899-4241-87AC-04A9EFC7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5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B85E-6E2F-4499-B9E1-BC9FE6935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FB511-4F68-47FF-A701-B3C9BC832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97FEA-D454-4934-9108-C8976EFC4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192C4-3921-4923-937D-A3E594849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7B51-869C-4937-B7C9-DE0FB6A7C79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091DA-F4DD-4AF6-A2F4-E3DED948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F3C29-7460-40C4-B2B9-7AF9B144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A894-1899-4241-87AC-04A9EFC7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4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6E48-FE86-47F4-9DAB-EF38DD4E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1779B-73E6-4640-9C65-DEF2C9AFF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0E6BA-A7B6-4CA7-A70F-264F9FD54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A438C-E3EC-457E-B633-7D89B4D2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7B51-869C-4937-B7C9-DE0FB6A7C79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7B647-FEA7-4B57-B932-9E2BA406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21453-1254-4243-BCEF-C9BBD7DF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A894-1899-4241-87AC-04A9EFC7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5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54FC4-55DD-43A4-B7E0-49165E12E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0C7BC-6C74-497A-9559-6DF6F36E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A4BCA-F142-49D2-808A-7E25948A2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87B51-869C-4937-B7C9-DE0FB6A7C79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4C7A-A9FB-455C-91B1-4FC01EE9C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E12C0-F537-401E-8FEF-348F7AACC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FA894-1899-4241-87AC-04A9EFC7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0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86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/>
              <a:t>Fizz buzz</a:t>
            </a:r>
            <a:endParaRPr lang="en-US" sz="5300" dirty="0"/>
          </a:p>
        </p:txBody>
      </p:sp>
    </p:spTree>
    <p:extLst>
      <p:ext uri="{BB962C8B-B14F-4D97-AF65-F5344CB8AC3E}">
        <p14:creationId xmlns:p14="http://schemas.microsoft.com/office/powerpoint/2010/main" val="45915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Callback timer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54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8593D6-2A93-4D14-AF20-EB0613858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Область видимости (</a:t>
            </a:r>
            <a:r>
              <a:rPr lang="en-US" dirty="0">
                <a:cs typeface="JetBrains Mono" panose="02000009000000000000" pitchFamily="49" charset="0"/>
              </a:rPr>
              <a:t>scope</a:t>
            </a:r>
            <a:r>
              <a:rPr lang="en-US" dirty="0"/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894A22-5078-4677-8098-C535F1EC7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1800" dirty="0"/>
              <a:t>Определённый участок кода, на котором переменная определена и доступна для использования.</a:t>
            </a:r>
          </a:p>
          <a:p>
            <a:pPr marL="0" indent="0">
              <a:buNone/>
            </a:pPr>
            <a:r>
              <a:rPr lang="ru-RU" sz="1800" dirty="0"/>
              <a:t>В </a:t>
            </a:r>
            <a:r>
              <a:rPr lang="en-US" sz="1800" dirty="0">
                <a:cs typeface="JetBrains Mono" panose="02000009000000000000" pitchFamily="49" charset="0"/>
              </a:rPr>
              <a:t>Python</a:t>
            </a:r>
            <a:r>
              <a:rPr lang="en-US" sz="1800" dirty="0"/>
              <a:t> </a:t>
            </a:r>
            <a:r>
              <a:rPr lang="ru-RU" sz="1800" dirty="0"/>
              <a:t>область видимости определяется оператором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ru-RU" sz="1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Переменные, объявленные внутри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800" dirty="0"/>
              <a:t>, </a:t>
            </a:r>
            <a:r>
              <a:rPr lang="ru-RU" sz="1800" dirty="0"/>
              <a:t>могут быть видны и использованы только внутри этого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Имена переменных, объявленных внутри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800" dirty="0"/>
              <a:t>,</a:t>
            </a:r>
            <a:r>
              <a:rPr lang="ru-RU" sz="1800" dirty="0"/>
              <a:t> не конфликтуют с именами переменных, объявленных за пределами данного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</a:p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D5187F9-AB35-4D4C-A015-8772BC235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x = 116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ru-RU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#глобальный 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scope</a:t>
            </a:r>
            <a:endParaRPr lang="ru-RU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ru-RU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3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</a:t>
            </a:r>
            <a:r>
              <a:rPr lang="ru-RU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():</a:t>
            </a:r>
          </a:p>
          <a:p>
            <a:pPr marL="0" indent="0">
              <a:buNone/>
            </a:pPr>
            <a:r>
              <a:rPr lang="ru-RU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x = 303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ru-RU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#локальный 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scope</a:t>
            </a:r>
            <a:endParaRPr lang="ru-RU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65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9298C8-5F17-495A-A732-93FFE873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Глобальный или локальный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8898D-4849-4615-BD68-246795AF5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Все переменные, объявленные на верхнем уровне файла, то есть не входящие ни в один 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600" dirty="0"/>
              <a:t>, </a:t>
            </a:r>
            <a:r>
              <a:rPr lang="ru-RU" sz="1600" dirty="0"/>
              <a:t>являются глобальными для этого файла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>
                <a:cs typeface="Mongolian Baiti" panose="03000500000000000000" pitchFamily="66" charset="0"/>
              </a:rPr>
              <a:t>Все переменные, объявленные внутри некоторого 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600" dirty="0"/>
              <a:t>, </a:t>
            </a:r>
            <a:r>
              <a:rPr lang="ru-RU" sz="1600" dirty="0"/>
              <a:t>являются локальными для этого 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endParaRPr lang="ru-RU" sz="16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Переменные включения списка и переменные исключений локализируются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Каждый вызов функции создаёт новую локальную область видимости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7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9298C8-5F17-495A-A732-93FFE8734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/>
              <a:t>Операторы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global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nonlocal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65C19029-AE74-4116-800A-0C1CD643FD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972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cs typeface="JetBrains Mono" panose="02000009000000000000" pitchFamily="49" charset="0"/>
              </a:rPr>
              <a:t>Замыкания</a:t>
            </a:r>
            <a:r>
              <a:rPr lang="ru-RU" dirty="0"/>
              <a:t> 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latin typeface="JetBrains Mono" panose="02000009000000000000" pitchFamily="49" charset="0"/>
              <a:ea typeface="Fira Code" panose="020B0809050000020004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def</a:t>
            </a: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maker</a:t>
            </a: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(n):</a:t>
            </a:r>
          </a:p>
          <a:p>
            <a:pPr marL="0" indent="0">
              <a:buNone/>
            </a:pPr>
            <a:r>
              <a:rPr lang="ru-RU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	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def</a:t>
            </a: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action</a:t>
            </a: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(x):</a:t>
            </a:r>
          </a:p>
          <a:p>
            <a:pPr marL="0" indent="0">
              <a:buNone/>
            </a:pPr>
            <a:r>
              <a:rPr lang="ru-RU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		</a:t>
            </a: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return x ** n</a:t>
            </a:r>
          </a:p>
          <a:p>
            <a:pPr marL="0" indent="0">
              <a:buNone/>
            </a:pPr>
            <a:r>
              <a:rPr lang="ru-RU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	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return</a:t>
            </a: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 action</a:t>
            </a:r>
          </a:p>
          <a:p>
            <a:pPr marL="0" indent="0">
              <a:buNone/>
            </a:pPr>
            <a:endParaRPr lang="en-US" sz="3200" dirty="0">
              <a:latin typeface="JetBrains Mono" panose="02000009000000000000" pitchFamily="49" charset="0"/>
              <a:ea typeface="Fira Code" panose="020B0809050000020004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f = </a:t>
            </a:r>
            <a:r>
              <a:rPr lang="en-US" sz="3200" dirty="0">
                <a:solidFill>
                  <a:srgbClr val="0070C0"/>
                </a:solidFill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maker</a:t>
            </a:r>
            <a:r>
              <a:rPr lang="en-US" sz="3200" dirty="0">
                <a:latin typeface="JetBrains Mono" panose="02000009000000000000" pitchFamily="49" charset="0"/>
                <a:ea typeface="Fira Code" panose="020B0809050000020004" pitchFamily="49" charset="0"/>
                <a:cs typeface="JetBrains Mono" panose="02000009000000000000" pitchFamily="49" charset="0"/>
              </a:rPr>
              <a:t>(2)</a:t>
            </a:r>
            <a:endParaRPr lang="ru-RU" sz="3200" dirty="0">
              <a:latin typeface="JetBrains Mono" panose="02000009000000000000" pitchFamily="49" charset="0"/>
              <a:ea typeface="Fira Code" panose="020B0809050000020004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3200" dirty="0">
              <a:latin typeface="JetBrains Mono" panose="02000009000000000000" pitchFamily="49" charset="0"/>
              <a:ea typeface="Fira Code" panose="020B0809050000020004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dirty="0">
              <a:latin typeface="JetBrains Mono" panose="02000009000000000000" pitchFamily="49" charset="0"/>
              <a:ea typeface="Fira Code" panose="020B0809050000020004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sz="1800" dirty="0">
                <a:cs typeface="JetBrains Mono" panose="02000009000000000000" pitchFamily="49" charset="0"/>
              </a:rPr>
              <a:t>При вызове функции</a:t>
            </a:r>
            <a:r>
              <a:rPr lang="ru-RU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f </a:t>
            </a:r>
            <a:r>
              <a:rPr lang="ru-RU" sz="1800" dirty="0">
                <a:cs typeface="JetBrains Mono" panose="02000009000000000000" pitchFamily="49" charset="0"/>
              </a:rPr>
              <a:t>с любым аргументом, результат будет вычислен как квадрат этого аргумента, то есть переменная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n</a:t>
            </a:r>
            <a:r>
              <a:rPr lang="en-US" sz="1800" dirty="0">
                <a:cs typeface="JetBrains Mono" panose="02000009000000000000" pitchFamily="49" charset="0"/>
              </a:rPr>
              <a:t>,</a:t>
            </a:r>
            <a:r>
              <a:rPr lang="ru-RU" sz="1800" dirty="0">
                <a:cs typeface="JetBrains Mono" panose="02000009000000000000" pitchFamily="49" charset="0"/>
              </a:rPr>
              <a:t> была замкнута внутри функции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action</a:t>
            </a:r>
            <a:r>
              <a:rPr lang="en-US" sz="1800" dirty="0">
                <a:cs typeface="JetBrains Mono" panose="02000009000000000000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042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300" dirty="0">
                <a:cs typeface="JetBrains Mono" panose="02000009000000000000" pitchFamily="49" charset="0"/>
              </a:rPr>
              <a:t>замыкания</a:t>
            </a:r>
            <a:endParaRPr lang="en-US" sz="53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453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counter</a:t>
            </a:r>
            <a:endParaRPr lang="en-US" sz="5300" dirty="0"/>
          </a:p>
        </p:txBody>
      </p:sp>
    </p:spTree>
    <p:extLst>
      <p:ext uri="{BB962C8B-B14F-4D97-AF65-F5344CB8AC3E}">
        <p14:creationId xmlns:p14="http://schemas.microsoft.com/office/powerpoint/2010/main" val="420949679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Fizz buzz</vt:lpstr>
      <vt:lpstr>Callback timer</vt:lpstr>
      <vt:lpstr>Область видимости (scope)</vt:lpstr>
      <vt:lpstr>Глобальный или локальный</vt:lpstr>
      <vt:lpstr>Операторы global и nonlocal</vt:lpstr>
      <vt:lpstr>Замыкания </vt:lpstr>
      <vt:lpstr>замыкания</vt:lpstr>
      <vt:lpstr>counter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Fizz buzz</dc:title>
  <dc:creator>Mikita Tsiarentsyeu</dc:creator>
  <cp:lastModifiedBy>Mikita Tsiarentsyeu</cp:lastModifiedBy>
  <cp:revision>1</cp:revision>
  <dcterms:created xsi:type="dcterms:W3CDTF">2022-02-14T18:14:38Z</dcterms:created>
  <dcterms:modified xsi:type="dcterms:W3CDTF">2022-02-14T18:15:00Z</dcterms:modified>
</cp:coreProperties>
</file>