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dirty="0">
              <a:latin typeface="Jura" pitchFamily="2" charset="0"/>
              <a:ea typeface="Jura" pitchFamily="2" charset="0"/>
            </a:rPr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Байт-код – </a:t>
          </a:r>
          <a:r>
            <a:rPr lang="en-US" dirty="0" err="1">
              <a:latin typeface="Jura" pitchFamily="2" charset="0"/>
              <a:ea typeface="Jura" pitchFamily="2" charset="0"/>
            </a:rPr>
            <a:t>script.pyc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dirty="0">
              <a:latin typeface="Jura" pitchFamily="2" charset="0"/>
              <a:ea typeface="Jura" pitchFamily="2" charset="0"/>
            </a:rPr>
            <a:t>PVM</a:t>
          </a:r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dirty="0"/>
            <a:t>– </a:t>
          </a:r>
          <a:r>
            <a:rPr lang="ru-RU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Программы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Модули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Инструкции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trike="sngStrike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Jura" pitchFamily="2" charset="0"/>
              <a:ea typeface="Jura" pitchFamily="2" charset="0"/>
            </a:rPr>
            <a:t>позиционное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dirty="0">
              <a:latin typeface="Jura" pitchFamily="2" charset="0"/>
              <a:ea typeface="Jura" pitchFamily="2" charset="0"/>
            </a:rPr>
            <a:t>списком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 custT="1"/>
      <dgm:spPr/>
      <dgm:t>
        <a:bodyPr/>
        <a:lstStyle/>
        <a:p>
          <a:r>
            <a: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dirty="0">
            <a:latin typeface="Jura" pitchFamily="2" charset="0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dirty="0">
              <a:latin typeface="Jura" pitchFamily="2" charset="0"/>
              <a:ea typeface="Jura" pitchFamily="2" charset="0"/>
            </a:rPr>
            <a:t>инкрементивное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степень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остаток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деление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произведение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вычитание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сложение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не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больше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меньше либо равно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dirty="0">
            <a:latin typeface="Jura" pitchFamily="2" charset="0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dirty="0">
              <a:latin typeface="Jura" pitchFamily="2" charset="0"/>
              <a:ea typeface="Jura" pitchFamily="2" charset="0"/>
            </a:rPr>
            <a:t>IDE</a:t>
          </a:r>
          <a:r>
            <a:rPr lang="ru-RU" sz="1800" dirty="0">
              <a:latin typeface="Jura" pitchFamily="2" charset="0"/>
              <a:ea typeface="Jura" pitchFamily="2" charset="0"/>
            </a:rPr>
            <a:t>)</a:t>
          </a:r>
          <a:endParaRPr lang="en-US" sz="1800" dirty="0">
            <a:latin typeface="Jura" pitchFamily="2" charset="0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4E098721-AD2B-484D-920F-369EE6722859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5B5E6FE7-1A69-4DF6-B31F-D3C9F600AA7A}" type="pres">
      <dgm:prSet presAssocID="{27467149-2810-4FF9-9946-8BD662294BA6}" presName="thickLine" presStyleLbl="alignNode1" presStyleIdx="0" presStyleCnt="5"/>
      <dgm:spPr/>
    </dgm:pt>
    <dgm:pt modelId="{A24E409F-609B-4D02-A15A-3C3FB3555D9A}" type="pres">
      <dgm:prSet presAssocID="{27467149-2810-4FF9-9946-8BD662294BA6}" presName="horz1" presStyleCnt="0"/>
      <dgm:spPr/>
    </dgm:pt>
    <dgm:pt modelId="{9BC99AC6-5164-4BC9-8965-9D0444DA8AA8}" type="pres">
      <dgm:prSet presAssocID="{27467149-2810-4FF9-9946-8BD662294BA6}" presName="tx1" presStyleLbl="revTx" presStyleIdx="0" presStyleCnt="5"/>
      <dgm:spPr/>
    </dgm:pt>
    <dgm:pt modelId="{C0CFA8D0-2644-4F60-817F-8937A91EBE3D}" type="pres">
      <dgm:prSet presAssocID="{27467149-2810-4FF9-9946-8BD662294BA6}" presName="vert1" presStyleCnt="0"/>
      <dgm:spPr/>
    </dgm:pt>
    <dgm:pt modelId="{EBF8DC54-C56B-4681-B573-C9F839784B7E}" type="pres">
      <dgm:prSet presAssocID="{C63BD6F6-A0C5-491A-A8CE-52B8F0B68E02}" presName="thickLine" presStyleLbl="alignNode1" presStyleIdx="1" presStyleCnt="5"/>
      <dgm:spPr/>
    </dgm:pt>
    <dgm:pt modelId="{E9B995F7-49BA-45C5-94CC-4033DA3AABD4}" type="pres">
      <dgm:prSet presAssocID="{C63BD6F6-A0C5-491A-A8CE-52B8F0B68E02}" presName="horz1" presStyleCnt="0"/>
      <dgm:spPr/>
    </dgm:pt>
    <dgm:pt modelId="{0F207EF9-C85C-4886-B803-B358E232369F}" type="pres">
      <dgm:prSet presAssocID="{C63BD6F6-A0C5-491A-A8CE-52B8F0B68E02}" presName="tx1" presStyleLbl="revTx" presStyleIdx="1" presStyleCnt="5"/>
      <dgm:spPr/>
    </dgm:pt>
    <dgm:pt modelId="{6FEEB1B3-6AAE-4837-998C-E2639261CDA0}" type="pres">
      <dgm:prSet presAssocID="{C63BD6F6-A0C5-491A-A8CE-52B8F0B68E02}" presName="vert1" presStyleCnt="0"/>
      <dgm:spPr/>
    </dgm:pt>
    <dgm:pt modelId="{E373F0DE-27A1-49D4-BE11-5DC25A9ADF54}" type="pres">
      <dgm:prSet presAssocID="{924A85C1-E483-48F1-A535-D9DB4EA342D9}" presName="thickLine" presStyleLbl="alignNode1" presStyleIdx="2" presStyleCnt="5"/>
      <dgm:spPr/>
    </dgm:pt>
    <dgm:pt modelId="{114EE95D-7F69-40BB-86FA-74FAA20003C4}" type="pres">
      <dgm:prSet presAssocID="{924A85C1-E483-48F1-A535-D9DB4EA342D9}" presName="horz1" presStyleCnt="0"/>
      <dgm:spPr/>
    </dgm:pt>
    <dgm:pt modelId="{C974452D-51DD-4B3F-B0AA-DDC7ADA37C1F}" type="pres">
      <dgm:prSet presAssocID="{924A85C1-E483-48F1-A535-D9DB4EA342D9}" presName="tx1" presStyleLbl="revTx" presStyleIdx="2" presStyleCnt="5"/>
      <dgm:spPr/>
    </dgm:pt>
    <dgm:pt modelId="{4CAA5A10-5215-4D1E-98DB-1A7FF1AAA853}" type="pres">
      <dgm:prSet presAssocID="{924A85C1-E483-48F1-A535-D9DB4EA342D9}" presName="vert1" presStyleCnt="0"/>
      <dgm:spPr/>
    </dgm:pt>
    <dgm:pt modelId="{C1FA3768-C348-4F7D-B2A7-03186EBAA9D6}" type="pres">
      <dgm:prSet presAssocID="{060DBA76-B3E6-4D7F-A3DE-FA71A7FEDC3F}" presName="thickLine" presStyleLbl="alignNode1" presStyleIdx="3" presStyleCnt="5"/>
      <dgm:spPr/>
    </dgm:pt>
    <dgm:pt modelId="{09E44E79-9858-4C58-AFB2-275F7955973B}" type="pres">
      <dgm:prSet presAssocID="{060DBA76-B3E6-4D7F-A3DE-FA71A7FEDC3F}" presName="horz1" presStyleCnt="0"/>
      <dgm:spPr/>
    </dgm:pt>
    <dgm:pt modelId="{FEB23260-15D6-467D-8257-38CF16054001}" type="pres">
      <dgm:prSet presAssocID="{060DBA76-B3E6-4D7F-A3DE-FA71A7FEDC3F}" presName="tx1" presStyleLbl="revTx" presStyleIdx="3" presStyleCnt="5"/>
      <dgm:spPr/>
    </dgm:pt>
    <dgm:pt modelId="{3A21047F-6642-45A2-AFF7-FF937C875434}" type="pres">
      <dgm:prSet presAssocID="{060DBA76-B3E6-4D7F-A3DE-FA71A7FEDC3F}" presName="vert1" presStyleCnt="0"/>
      <dgm:spPr/>
    </dgm:pt>
    <dgm:pt modelId="{DFFC4B9A-6719-4C9B-B7CE-9A22B541AECC}" type="pres">
      <dgm:prSet presAssocID="{034E4178-2F13-4608-9BCE-326E0C95EE91}" presName="thickLine" presStyleLbl="alignNode1" presStyleIdx="4" presStyleCnt="5"/>
      <dgm:spPr/>
    </dgm:pt>
    <dgm:pt modelId="{E7ED3D29-4510-44D0-A09D-D21795E79B96}" type="pres">
      <dgm:prSet presAssocID="{034E4178-2F13-4608-9BCE-326E0C95EE91}" presName="horz1" presStyleCnt="0"/>
      <dgm:spPr/>
    </dgm:pt>
    <dgm:pt modelId="{3ED49B5F-471E-4DC0-A9A4-4C554D9F83B3}" type="pres">
      <dgm:prSet presAssocID="{034E4178-2F13-4608-9BCE-326E0C95EE91}" presName="tx1" presStyleLbl="revTx" presStyleIdx="4" presStyleCnt="5"/>
      <dgm:spPr/>
    </dgm:pt>
    <dgm:pt modelId="{5824718D-F5FA-42C4-B560-A915DCB1F65C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BE200F26-DB87-4EA5-991E-99ECF6A89928}" type="presOf" srcId="{27467149-2810-4FF9-9946-8BD662294BA6}" destId="{9BC99AC6-5164-4BC9-8965-9D0444DA8AA8}" srcOrd="0" destOrd="0" presId="urn:microsoft.com/office/officeart/2008/layout/LinedList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BE9C4E5E-6D08-4976-A67D-1FDA6855F638}" type="presOf" srcId="{924A85C1-E483-48F1-A535-D9DB4EA342D9}" destId="{C974452D-51DD-4B3F-B0AA-DDC7ADA37C1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127B1A4A-3BD5-476A-9F8A-ACED918DC38F}" type="presOf" srcId="{A83D0C69-876F-41F9-9DB2-AAF5727276A2}" destId="{4E098721-AD2B-484D-920F-369EE6722859}" srcOrd="0" destOrd="0" presId="urn:microsoft.com/office/officeart/2008/layout/LinedList"/>
    <dgm:cxn modelId="{C0FF1F98-F1BF-4B36-8A0F-8623D19C7C4F}" type="presOf" srcId="{C63BD6F6-A0C5-491A-A8CE-52B8F0B68E02}" destId="{0F207EF9-C85C-4886-B803-B358E232369F}" srcOrd="0" destOrd="0" presId="urn:microsoft.com/office/officeart/2008/layout/LinedList"/>
    <dgm:cxn modelId="{95AF9A9C-6302-437B-BE15-85A002E18FAC}" type="presOf" srcId="{060DBA76-B3E6-4D7F-A3DE-FA71A7FEDC3F}" destId="{FEB23260-15D6-467D-8257-38CF16054001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C23775E3-7372-4FF9-A1AE-A9C420E609F7}" type="presOf" srcId="{034E4178-2F13-4608-9BCE-326E0C95EE91}" destId="{3ED49B5F-471E-4DC0-A9A4-4C554D9F83B3}" srcOrd="0" destOrd="0" presId="urn:microsoft.com/office/officeart/2008/layout/LinedList"/>
    <dgm:cxn modelId="{D7F447CE-18F8-4902-9D85-03473988C5C2}" type="presParOf" srcId="{4E098721-AD2B-484D-920F-369EE6722859}" destId="{5B5E6FE7-1A69-4DF6-B31F-D3C9F600AA7A}" srcOrd="0" destOrd="0" presId="urn:microsoft.com/office/officeart/2008/layout/LinedList"/>
    <dgm:cxn modelId="{905CF4AA-8B4B-43AF-9227-F4DC3912A29B}" type="presParOf" srcId="{4E098721-AD2B-484D-920F-369EE6722859}" destId="{A24E409F-609B-4D02-A15A-3C3FB3555D9A}" srcOrd="1" destOrd="0" presId="urn:microsoft.com/office/officeart/2008/layout/LinedList"/>
    <dgm:cxn modelId="{5B9AD939-2764-442F-97C0-B3EA76FDB8C4}" type="presParOf" srcId="{A24E409F-609B-4D02-A15A-3C3FB3555D9A}" destId="{9BC99AC6-5164-4BC9-8965-9D0444DA8AA8}" srcOrd="0" destOrd="0" presId="urn:microsoft.com/office/officeart/2008/layout/LinedList"/>
    <dgm:cxn modelId="{A1DDE01A-AC22-4A2D-A3AF-547F1B1C4996}" type="presParOf" srcId="{A24E409F-609B-4D02-A15A-3C3FB3555D9A}" destId="{C0CFA8D0-2644-4F60-817F-8937A91EBE3D}" srcOrd="1" destOrd="0" presId="urn:microsoft.com/office/officeart/2008/layout/LinedList"/>
    <dgm:cxn modelId="{0CE0FF2A-CF1D-48A3-929D-F8BF5C168166}" type="presParOf" srcId="{4E098721-AD2B-484D-920F-369EE6722859}" destId="{EBF8DC54-C56B-4681-B573-C9F839784B7E}" srcOrd="2" destOrd="0" presId="urn:microsoft.com/office/officeart/2008/layout/LinedList"/>
    <dgm:cxn modelId="{AB3A8BC0-2581-4B27-854A-F4DE8CF54D4A}" type="presParOf" srcId="{4E098721-AD2B-484D-920F-369EE6722859}" destId="{E9B995F7-49BA-45C5-94CC-4033DA3AABD4}" srcOrd="3" destOrd="0" presId="urn:microsoft.com/office/officeart/2008/layout/LinedList"/>
    <dgm:cxn modelId="{A59B6880-EAE5-438B-B831-BD68070536D0}" type="presParOf" srcId="{E9B995F7-49BA-45C5-94CC-4033DA3AABD4}" destId="{0F207EF9-C85C-4886-B803-B358E232369F}" srcOrd="0" destOrd="0" presId="urn:microsoft.com/office/officeart/2008/layout/LinedList"/>
    <dgm:cxn modelId="{CCC67DF0-6D8D-4576-A591-CB578F9933F6}" type="presParOf" srcId="{E9B995F7-49BA-45C5-94CC-4033DA3AABD4}" destId="{6FEEB1B3-6AAE-4837-998C-E2639261CDA0}" srcOrd="1" destOrd="0" presId="urn:microsoft.com/office/officeart/2008/layout/LinedList"/>
    <dgm:cxn modelId="{E4EA9968-D52C-4FB0-B2D4-CB51E94529AC}" type="presParOf" srcId="{4E098721-AD2B-484D-920F-369EE6722859}" destId="{E373F0DE-27A1-49D4-BE11-5DC25A9ADF54}" srcOrd="4" destOrd="0" presId="urn:microsoft.com/office/officeart/2008/layout/LinedList"/>
    <dgm:cxn modelId="{98ED3079-279E-498F-AA62-72DADACE7C6D}" type="presParOf" srcId="{4E098721-AD2B-484D-920F-369EE6722859}" destId="{114EE95D-7F69-40BB-86FA-74FAA20003C4}" srcOrd="5" destOrd="0" presId="urn:microsoft.com/office/officeart/2008/layout/LinedList"/>
    <dgm:cxn modelId="{178FF4C0-1E3C-4C38-820A-F1B6766C1948}" type="presParOf" srcId="{114EE95D-7F69-40BB-86FA-74FAA20003C4}" destId="{C974452D-51DD-4B3F-B0AA-DDC7ADA37C1F}" srcOrd="0" destOrd="0" presId="urn:microsoft.com/office/officeart/2008/layout/LinedList"/>
    <dgm:cxn modelId="{4E792C68-37C4-432E-B43D-E467DB403E10}" type="presParOf" srcId="{114EE95D-7F69-40BB-86FA-74FAA20003C4}" destId="{4CAA5A10-5215-4D1E-98DB-1A7FF1AAA853}" srcOrd="1" destOrd="0" presId="urn:microsoft.com/office/officeart/2008/layout/LinedList"/>
    <dgm:cxn modelId="{9FCC40E8-82E2-49A7-8BC9-A4237EA860BB}" type="presParOf" srcId="{4E098721-AD2B-484D-920F-369EE6722859}" destId="{C1FA3768-C348-4F7D-B2A7-03186EBAA9D6}" srcOrd="6" destOrd="0" presId="urn:microsoft.com/office/officeart/2008/layout/LinedList"/>
    <dgm:cxn modelId="{1A06141D-0D2B-4668-8481-7D77203C3F32}" type="presParOf" srcId="{4E098721-AD2B-484D-920F-369EE6722859}" destId="{09E44E79-9858-4C58-AFB2-275F7955973B}" srcOrd="7" destOrd="0" presId="urn:microsoft.com/office/officeart/2008/layout/LinedList"/>
    <dgm:cxn modelId="{E5F740B6-A675-486B-BBD4-67AB64AE8D0E}" type="presParOf" srcId="{09E44E79-9858-4C58-AFB2-275F7955973B}" destId="{FEB23260-15D6-467D-8257-38CF16054001}" srcOrd="0" destOrd="0" presId="urn:microsoft.com/office/officeart/2008/layout/LinedList"/>
    <dgm:cxn modelId="{289D329F-432C-40BB-9944-5EB7190690E6}" type="presParOf" srcId="{09E44E79-9858-4C58-AFB2-275F7955973B}" destId="{3A21047F-6642-45A2-AFF7-FF937C875434}" srcOrd="1" destOrd="0" presId="urn:microsoft.com/office/officeart/2008/layout/LinedList"/>
    <dgm:cxn modelId="{9A811CEC-AA3A-40C5-825D-0F05FB7C65E3}" type="presParOf" srcId="{4E098721-AD2B-484D-920F-369EE6722859}" destId="{DFFC4B9A-6719-4C9B-B7CE-9A22B541AECC}" srcOrd="8" destOrd="0" presId="urn:microsoft.com/office/officeart/2008/layout/LinedList"/>
    <dgm:cxn modelId="{56CBA0CE-E4AC-4BAE-A336-4854DA943E8C}" type="presParOf" srcId="{4E098721-AD2B-484D-920F-369EE6722859}" destId="{E7ED3D29-4510-44D0-A09D-D21795E79B96}" srcOrd="9" destOrd="0" presId="urn:microsoft.com/office/officeart/2008/layout/LinedList"/>
    <dgm:cxn modelId="{E5DB421E-EECA-4557-9457-D4ACDB77089E}" type="presParOf" srcId="{E7ED3D29-4510-44D0-A09D-D21795E79B96}" destId="{3ED49B5F-471E-4DC0-A9A4-4C554D9F83B3}" srcOrd="0" destOrd="0" presId="urn:microsoft.com/office/officeart/2008/layout/LinedList"/>
    <dgm:cxn modelId="{45483FE5-3A3A-4A8E-AAA8-7DB8E9240429}" type="presParOf" srcId="{E7ED3D29-4510-44D0-A09D-D21795E79B96}" destId="{5824718D-F5FA-42C4-B560-A915DCB1F6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Файл кода – </a:t>
          </a:r>
          <a:r>
            <a:rPr lang="en-US" sz="1100" kern="1200" dirty="0">
              <a:solidFill>
                <a:schemeClr val="tx1"/>
              </a:solidFill>
              <a:latin typeface="Jura" pitchFamily="2" charset="0"/>
              <a:ea typeface="Jura" pitchFamily="2" charset="0"/>
            </a:rPr>
            <a:t>script</a:t>
          </a:r>
          <a:r>
            <a:rPr lang="en-US" sz="1100" kern="1200" dirty="0">
              <a:latin typeface="Jura" pitchFamily="2" charset="0"/>
              <a:ea typeface="Jura" pitchFamily="2" charset="0"/>
            </a:rPr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Байт-код – </a:t>
          </a:r>
          <a:r>
            <a:rPr lang="en-US" sz="1100" kern="1200" dirty="0" err="1">
              <a:latin typeface="Jura" pitchFamily="2" charset="0"/>
              <a:ea typeface="Jura" pitchFamily="2" charset="0"/>
            </a:rPr>
            <a:t>script.pyc</a:t>
          </a:r>
          <a:endParaRPr lang="en-US" sz="1100" kern="1200" dirty="0">
            <a:latin typeface="Jura" pitchFamily="2" charset="0"/>
            <a:ea typeface="Jura" pitchFamily="2" charset="0"/>
          </a:endParaRPr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latin typeface="Jura" pitchFamily="2" charset="0"/>
              <a:ea typeface="Jura" pitchFamily="2" charset="0"/>
            </a:rPr>
            <a:t>Среда исполнения – </a:t>
          </a:r>
          <a:r>
            <a:rPr lang="en-US" sz="1100" kern="1200" dirty="0">
              <a:latin typeface="Jura" pitchFamily="2" charset="0"/>
              <a:ea typeface="Jura" pitchFamily="2" charset="0"/>
            </a:rPr>
            <a:t>PVM</a:t>
          </a:r>
        </a:p>
      </dsp:txBody>
      <dsp:txXfrm>
        <a:off x="1524045" y="2837670"/>
        <a:ext cx="1038837" cy="5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= 0 </a:t>
          </a:r>
          <a:r>
            <a:rPr lang="en-US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присвоение значения переменной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6 + 7 </a:t>
          </a:r>
          <a:r>
            <a:rPr lang="ru-RU" sz="3000" kern="1200" dirty="0"/>
            <a:t>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выражение, может быть сведено к некоторому объекту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print(x)</a:t>
          </a:r>
          <a:r>
            <a:rPr lang="en-US" sz="3000" kern="1200" dirty="0"/>
            <a:t> – </a:t>
          </a:r>
          <a:r>
            <a:rPr lang="ru-RU" sz="3000" kern="1200" dirty="0">
              <a:latin typeface="Jura" pitchFamily="2" charset="0"/>
              <a:ea typeface="Jura" pitchFamily="2" charset="0"/>
            </a:rPr>
            <a:t>инструкция, может быть сведена к некоторой операции</a:t>
          </a:r>
          <a:endParaRPr lang="en-US" sz="3000" kern="1200" dirty="0">
            <a:latin typeface="Jura" pitchFamily="2" charset="0"/>
            <a:ea typeface="Jura" pitchFamily="2" charset="0"/>
          </a:endParaRPr>
        </a:p>
      </dsp:txBody>
      <dsp:txXfrm>
        <a:off x="1143558" y="3935420"/>
        <a:ext cx="4570883" cy="139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66442" y="651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Программы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2964"/>
        <a:ext cx="1480489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66442" y="1143372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Модули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1165685"/>
        <a:ext cx="1480489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66442" y="228609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Инструкции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2688755" y="2308406"/>
        <a:ext cx="1480489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66442" y="3428813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Выражения</a:t>
          </a:r>
        </a:p>
      </dsp:txBody>
      <dsp:txXfrm>
        <a:off x="2688755" y="3451126"/>
        <a:ext cx="1480489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66442" y="4571534"/>
          <a:ext cx="1525115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Объекты</a:t>
          </a:r>
        </a:p>
      </dsp:txBody>
      <dsp:txXfrm>
        <a:off x="2688755" y="4593847"/>
        <a:ext cx="1480489" cy="717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_42smile, </a:t>
          </a:r>
          <a:r>
            <a:rPr lang="en-US" sz="1800" strike="sngStrike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1800" kern="1200" dirty="0">
            <a:latin typeface="JetBrains Mono" panose="02000009000000000000" pitchFamily="49" charset="0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Регистр симлов имеет значение: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Зарезервированные слова: 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1800" kern="1200" dirty="0" err="1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18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7403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test = “test”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стандартная форма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6"/>
        <a:ext cx="6790148" cy="627128"/>
      </dsp:txXfrm>
    </dsp:sp>
    <dsp:sp modelId="{B87C30DC-D8A1-4CEE-BB57-22D21FECBF3B}">
      <dsp:nvSpPr>
        <dsp:cNvPr id="0" name=""/>
        <dsp:cNvSpPr/>
      </dsp:nvSpPr>
      <dsp:spPr>
        <a:xfrm>
          <a:off x="0" y="1538372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позиционное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72298"/>
        <a:ext cx="6790148" cy="627128"/>
      </dsp:txXfrm>
    </dsp:sp>
    <dsp:sp modelId="{5AAD14A2-1CAF-4479-A02E-F246C0C44929}">
      <dsp:nvSpPr>
        <dsp:cNvPr id="0" name=""/>
        <dsp:cNvSpPr/>
      </dsp:nvSpPr>
      <dsp:spPr>
        <a:xfrm>
          <a:off x="0" y="231951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[x, y] = [3, 4]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списком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6"/>
        <a:ext cx="6790148" cy="627128"/>
      </dsp:txXfrm>
    </dsp:sp>
    <dsp:sp modelId="{632AF299-A809-426C-B040-BBF9DB630A02}">
      <dsp:nvSpPr>
        <dsp:cNvPr id="0" name=""/>
        <dsp:cNvSpPr/>
      </dsp:nvSpPr>
      <dsp:spPr>
        <a:xfrm>
          <a:off x="0" y="3092250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a, b, c, d = "test" -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</a:t>
          </a:r>
          <a:r>
            <a:rPr lang="ru-RU" sz="1600" kern="1200" dirty="0">
              <a:latin typeface="Jura" pitchFamily="2" charset="0"/>
              <a:ea typeface="Jura" pitchFamily="2" charset="0"/>
            </a:rPr>
            <a:t>последовательностью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33926" y="3126176"/>
        <a:ext cx="6790148" cy="627128"/>
      </dsp:txXfrm>
    </dsp:sp>
    <dsp:sp modelId="{E973AD7F-F139-4243-9185-5B711ECF27FC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x += 1 -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инкрементивное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2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степень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5215"/>
        <a:ext cx="6790148" cy="627128"/>
      </dsp:txXfrm>
    </dsp:sp>
    <dsp:sp modelId="{CD00075C-C2AF-49AA-A203-2E8655821C07}">
      <dsp:nvSpPr>
        <dsp:cNvPr id="0" name=""/>
        <dsp:cNvSpPr/>
      </dsp:nvSpPr>
      <dsp:spPr>
        <a:xfrm>
          <a:off x="0" y="7740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остаток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807955"/>
        <a:ext cx="6790148" cy="627128"/>
      </dsp:txXfrm>
    </dsp:sp>
    <dsp:sp modelId="{05D17463-A2CD-47AF-B454-BC07D33840A7}">
      <dsp:nvSpPr>
        <dsp:cNvPr id="0" name=""/>
        <dsp:cNvSpPr/>
      </dsp:nvSpPr>
      <dsp:spPr>
        <a:xfrm>
          <a:off x="0" y="154676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целочисленное 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1580695"/>
        <a:ext cx="6790148" cy="627128"/>
      </dsp:txXfrm>
    </dsp:sp>
    <dsp:sp modelId="{FC9F46B3-4679-48A8-8AD4-177DFC1F5B22}">
      <dsp:nvSpPr>
        <dsp:cNvPr id="0" name=""/>
        <dsp:cNvSpPr/>
      </dsp:nvSpPr>
      <dsp:spPr>
        <a:xfrm>
          <a:off x="0" y="231950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деление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2353435"/>
        <a:ext cx="6790148" cy="627128"/>
      </dsp:txXfrm>
    </dsp:sp>
    <dsp:sp modelId="{8945BFB8-2460-4D66-90F3-2E6F1477BC7F}">
      <dsp:nvSpPr>
        <dsp:cNvPr id="0" name=""/>
        <dsp:cNvSpPr/>
      </dsp:nvSpPr>
      <dsp:spPr>
        <a:xfrm>
          <a:off x="0" y="309224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произведение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126175"/>
        <a:ext cx="6790148" cy="627128"/>
      </dsp:txXfrm>
    </dsp:sp>
    <dsp:sp modelId="{CFCF75C6-7D94-4FCF-B211-C0EB15EA7A1D}">
      <dsp:nvSpPr>
        <dsp:cNvPr id="0" name=""/>
        <dsp:cNvSpPr/>
      </dsp:nvSpPr>
      <dsp:spPr>
        <a:xfrm>
          <a:off x="0" y="386498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вычитание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3898915"/>
        <a:ext cx="6790148" cy="627128"/>
      </dsp:txXfrm>
    </dsp:sp>
    <dsp:sp modelId="{52FD3EDC-3CB4-4D31-8B27-A7CF2A6913EF}">
      <dsp:nvSpPr>
        <dsp:cNvPr id="0" name=""/>
        <dsp:cNvSpPr/>
      </dsp:nvSpPr>
      <dsp:spPr>
        <a:xfrm>
          <a:off x="0" y="4637729"/>
          <a:ext cx="6858000" cy="694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7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2700" kern="1200" dirty="0"/>
            <a:t> </a:t>
          </a:r>
          <a:r>
            <a:rPr lang="ru-RU" sz="2700" kern="1200" dirty="0">
              <a:latin typeface="Jura" pitchFamily="2" charset="0"/>
              <a:ea typeface="Jura" pitchFamily="2" charset="0"/>
            </a:rPr>
            <a:t>сложение</a:t>
          </a:r>
          <a:endParaRPr lang="en-US" sz="2700" kern="1200" dirty="0">
            <a:latin typeface="Jura" pitchFamily="2" charset="0"/>
            <a:ea typeface="Jura" pitchFamily="2" charset="0"/>
          </a:endParaRPr>
        </a:p>
      </dsp:txBody>
      <dsp:txXfrm>
        <a:off x="33926" y="4671655"/>
        <a:ext cx="6790148" cy="62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4997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==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88931"/>
        <a:ext cx="6780096" cy="720036"/>
      </dsp:txXfrm>
    </dsp:sp>
    <dsp:sp modelId="{0F483800-794D-41A1-9807-D43F946B5C03}">
      <dsp:nvSpPr>
        <dsp:cNvPr id="0" name=""/>
        <dsp:cNvSpPr/>
      </dsp:nvSpPr>
      <dsp:spPr>
        <a:xfrm>
          <a:off x="0" y="93719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не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976151"/>
        <a:ext cx="6780096" cy="720036"/>
      </dsp:txXfrm>
    </dsp:sp>
    <dsp:sp modelId="{3EB0D5B8-0E45-47D3-879C-DB3FC90C82C3}">
      <dsp:nvSpPr>
        <dsp:cNvPr id="0" name=""/>
        <dsp:cNvSpPr/>
      </dsp:nvSpPr>
      <dsp:spPr>
        <a:xfrm>
          <a:off x="0" y="182441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1863371"/>
        <a:ext cx="6780096" cy="720036"/>
      </dsp:txXfrm>
    </dsp:sp>
    <dsp:sp modelId="{4B5A5E6D-08F5-4D52-8312-0D1DBC1F9DC9}">
      <dsp:nvSpPr>
        <dsp:cNvPr id="0" name=""/>
        <dsp:cNvSpPr/>
      </dsp:nvSpPr>
      <dsp:spPr>
        <a:xfrm>
          <a:off x="0" y="2711639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2750591"/>
        <a:ext cx="6780096" cy="720036"/>
      </dsp:txXfrm>
    </dsp:sp>
    <dsp:sp modelId="{4C0C29E2-66EE-4BBA-BFD4-2C8570F80CE2}">
      <dsp:nvSpPr>
        <dsp:cNvPr id="0" name=""/>
        <dsp:cNvSpPr/>
      </dsp:nvSpPr>
      <dsp:spPr>
        <a:xfrm>
          <a:off x="0" y="359886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больше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3637812"/>
        <a:ext cx="6780096" cy="720036"/>
      </dsp:txXfrm>
    </dsp:sp>
    <dsp:sp modelId="{8D2EAEAF-7F8C-4F90-BD7E-207CCB79C0A1}">
      <dsp:nvSpPr>
        <dsp:cNvPr id="0" name=""/>
        <dsp:cNvSpPr/>
      </dsp:nvSpPr>
      <dsp:spPr>
        <a:xfrm>
          <a:off x="0" y="4486080"/>
          <a:ext cx="6858000" cy="797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3100" kern="1200" dirty="0"/>
            <a:t> </a:t>
          </a:r>
          <a:r>
            <a:rPr lang="ru-RU" sz="3100" kern="1200" dirty="0">
              <a:latin typeface="Jura" pitchFamily="2" charset="0"/>
              <a:ea typeface="Jura" pitchFamily="2" charset="0"/>
            </a:rPr>
            <a:t>меньше либо равно</a:t>
          </a:r>
          <a:endParaRPr lang="en-US" sz="3100" kern="1200" dirty="0">
            <a:latin typeface="Jura" pitchFamily="2" charset="0"/>
            <a:ea typeface="Jura" pitchFamily="2" charset="0"/>
          </a:endParaRPr>
        </a:p>
      </dsp:txBody>
      <dsp:txXfrm>
        <a:off x="38952" y="4525032"/>
        <a:ext cx="6780096" cy="7200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E6FE7-1A69-4DF6-B31F-D3C9F600AA7A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9AC6-5164-4BC9-8965-9D0444DA8AA8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Jura" pitchFamily="2" charset="0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000" kern="1200" dirty="0">
            <a:latin typeface="Jura" pitchFamily="2" charset="0"/>
            <a:ea typeface="Jura" pitchFamily="2" charset="0"/>
          </a:endParaRPr>
        </a:p>
      </dsp:txBody>
      <dsp:txXfrm>
        <a:off x="0" y="651"/>
        <a:ext cx="6858000" cy="1066539"/>
      </dsp:txXfrm>
    </dsp:sp>
    <dsp:sp modelId="{EBF8DC54-C56B-4681-B573-C9F839784B7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07EF9-C85C-4886-B803-B358E232369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Границы блоков и операторов определяются автоматически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E373F0DE-27A1-49D4-BE11-5DC25A9ADF54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4452D-51DD-4B3F-B0AA-DDC7ADA37C1F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Составные операторы = заголовок + : + операторы с отступом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C1FA3768-C348-4F7D-B2A7-03186EBAA9D6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23260-15D6-467D-8257-38CF16054001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Пустые строки, пробелы и комментарии игнорируются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DFFC4B9A-6719-4C9B-B7CE-9A22B541AECC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9B5F-471E-4DC0-A9A4-4C554D9F83B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Jura" pitchFamily="2" charset="0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1800" kern="1200" dirty="0">
              <a:latin typeface="Jura" pitchFamily="2" charset="0"/>
              <a:ea typeface="Jura" pitchFamily="2" charset="0"/>
            </a:rPr>
            <a:t>IDE</a:t>
          </a:r>
          <a:r>
            <a:rPr lang="ru-RU" sz="1800" kern="1200" dirty="0">
              <a:latin typeface="Jura" pitchFamily="2" charset="0"/>
              <a:ea typeface="Jura" pitchFamily="2" charset="0"/>
            </a:rPr>
            <a:t>)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601A-F92D-431A-9E5F-92BDB62B4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9968-E38E-4CEA-AAA9-D8A0E0613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743E-FF12-4670-8994-579FAC32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DB80-22A4-45DD-9B61-15B19042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B870-53AA-48E9-BBA8-DDF6005D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00E8-6579-4882-9386-288135E8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F8B53-CB0A-4B13-93C2-697EB317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7884-3CC2-4824-B2CB-54692B3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3FC-697B-4068-B269-97953C6F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0C46-FA5A-4F6A-9DB4-66819C6A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6F3D8-706B-41D0-BB61-1778D3B75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E121-B917-4744-B5FA-8F5AA177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0072-F4A8-4BBA-9004-B447BFDE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5773-809E-4AD6-A549-BB8E81D5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27F81-4893-4DC2-B703-FBB19AF1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6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4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8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3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8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5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74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9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EC69-91AD-4DF8-93B1-292CD313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E440-38DF-422B-8A9B-358E5D35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5B89-CAFE-46DE-8FC4-04843632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BEA0-8A87-4017-917E-BEF471AB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34D8-B281-463E-BADD-14C93BCB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7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25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45BB-6C6A-4B58-A92F-2E0F2F58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368C-3913-41F0-BF2F-AD7D2B21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BE458-5A23-4C69-AD26-24977945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69BE-BFF6-4E24-817D-8E429D43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F5CA-67DA-425C-8CE8-1D723CA5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8CB3-3333-40FE-86BA-28A41692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C20B-582C-4D4F-81BA-784A7B0F9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10158-0921-4CA8-8692-D64C2079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2734-12DB-416D-9638-C3449A3C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70C7-1941-4D78-AC56-F968E743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AFF5-99DA-4BDB-B550-39372ECD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16A5-16F4-4466-9FBD-0492B053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AA356-4F7E-46A5-9B2B-3F457100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27BFF-277A-4C22-A121-1A669B341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10732-7A44-451A-928D-C259499B8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83DAD-BEC7-4CF0-8097-CC74B0614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B7F75-EE54-43BF-ACAE-FC992D27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77355-F958-4BAC-8AB6-D6E32E5E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395A4-DF1D-4E3A-A7D5-35647CC8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ABB0-539B-4B6E-A241-DD042EC0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5E433-29AD-4304-9722-38B05186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FEE51-393D-4313-BDB3-BE0388AB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A95F4-59E5-43C4-AA27-4435508E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FAEB9-3116-4633-8336-E86C1DAA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F467E-C44A-46E1-A0E0-DFB2255D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6D4CB-7544-4A8F-820B-39EAE6B1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63BF-700A-41FC-A95A-FDFBAE62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4C7D-93C6-41A3-B011-59FE9315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99C33-2EFD-4325-AF1D-3EB5866B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D860-765A-4F71-A89A-5AA5D5DB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5700-F2B3-4CD8-B952-3D2C102C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12DF-104D-4875-9C77-8A371513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6403-BAB5-4F6D-A9F1-AB4AB0E0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ADB31-43CC-4D69-94F7-F9F976D0F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9E0B-078B-4D30-8597-2609025C9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6501-FB20-4A48-A640-99ECF76E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5950-F5D8-468C-9011-AAEE4A13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D0F1-3A65-42E0-85B4-6E854EAA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30DA2-4BDE-4A00-8AA4-D33575C0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B203-9B87-4FB1-8C27-3E20602C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DE810-D7A0-43C4-8AFE-35C72D9ED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9550E-0AC9-4F74-888F-749D2EF6A834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DCD3-3D9A-4735-BC51-D393D155D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787A-A061-425C-A087-2998C0943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BF83-1BCA-405C-8138-4CA4DFB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Базовые концепции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Математические операторы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Указаны в соответствии с их приоритетом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сравнения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Характерные черты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Jura" pitchFamily="2" charset="0"/>
                <a:ea typeface="Jura" pitchFamily="2" charset="0"/>
              </a:rPr>
              <a:t>Интерпритатор – программная прослойка между кодом и машиной</a:t>
            </a:r>
            <a:endParaRPr lang="en-US" sz="24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Фундамент синтаксиса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Переменные (</a:t>
            </a:r>
            <a:r>
              <a:rPr lang="en-US" dirty="0">
                <a:latin typeface="Jura" pitchFamily="2" charset="0"/>
                <a:ea typeface="Jura" pitchFamily="2" charset="0"/>
              </a:rPr>
              <a:t>variables),</a:t>
            </a:r>
          </a:p>
          <a:p>
            <a:r>
              <a:rPr lang="ru-RU" dirty="0"/>
              <a:t>литералы(</a:t>
            </a:r>
            <a:r>
              <a:rPr lang="en-US" dirty="0"/>
              <a:t>literals</a:t>
            </a:r>
            <a:r>
              <a:rPr lang="ru-RU" dirty="0"/>
              <a:t>)</a:t>
            </a:r>
            <a:r>
              <a:rPr lang="en-US" dirty="0"/>
              <a:t>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выражения (</a:t>
            </a:r>
            <a:r>
              <a:rPr lang="en-US" dirty="0">
                <a:latin typeface="Jura" pitchFamily="2" charset="0"/>
                <a:ea typeface="Jura" pitchFamily="2" charset="0"/>
              </a:rPr>
              <a:t>expressions),</a:t>
            </a:r>
          </a:p>
          <a:p>
            <a:r>
              <a:rPr lang="ru-RU" dirty="0">
                <a:latin typeface="Jura" pitchFamily="2" charset="0"/>
                <a:ea typeface="Jura" pitchFamily="2" charset="0"/>
              </a:rPr>
              <a:t>инструкции (</a:t>
            </a:r>
            <a:r>
              <a:rPr lang="en-US" dirty="0">
                <a:latin typeface="Jura" pitchFamily="2" charset="0"/>
                <a:ea typeface="Jura" pitchFamily="2" charset="0"/>
              </a:rPr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Jura" pitchFamily="2" charset="0"/>
                <a:ea typeface="Jura" pitchFamily="2" charset="0"/>
              </a:rPr>
              <a:t>Концептуальная иерархия</a:t>
            </a:r>
            <a:endParaRPr lang="en-US" sz="2800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Самая важная единица иерархии это объект, 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почти всё является объектом первого рода</a:t>
            </a:r>
            <a:r>
              <a:rPr lang="en-US" dirty="0">
                <a:latin typeface="Jura" pitchFamily="2" charset="0"/>
                <a:ea typeface="Jura" pitchFamily="2" charset="0"/>
              </a:rPr>
              <a:t>/</a:t>
            </a:r>
            <a:r>
              <a:rPr lang="ru-RU" dirty="0">
                <a:latin typeface="Jura" pitchFamily="2" charset="0"/>
                <a:ea typeface="Jura" pitchFamily="2" charset="0"/>
              </a:rPr>
              <a:t>класса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Правила именования переменных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Синтаксические различия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C-</a:t>
            </a:r>
            <a:r>
              <a:rPr lang="ru-RU" dirty="0">
                <a:latin typeface="Jura" pitchFamily="2" charset="0"/>
                <a:ea typeface="Jura" pitchFamily="2" charset="0"/>
              </a:rPr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конструкция </a:t>
            </a:r>
            <a:r>
              <a:rPr lang="en-US" dirty="0">
                <a:latin typeface="Jura" pitchFamily="2" charset="0"/>
                <a:ea typeface="Jura" pitchFamily="2" charset="0"/>
              </a:rPr>
              <a:t>if Python</a:t>
            </a:r>
            <a:r>
              <a:rPr lang="ru-RU" dirty="0">
                <a:latin typeface="Jura" pitchFamily="2" charset="0"/>
                <a:ea typeface="Jura" pitchFamily="2" charset="0"/>
              </a:rPr>
              <a:t>: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latin typeface="Jura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 dirty="0">
                <a:latin typeface="Jura" pitchFamily="2" charset="0"/>
                <a:ea typeface="Jura" pitchFamily="2" charset="0"/>
              </a:rPr>
              <a:t>Коротко о динамической типизации</a:t>
            </a:r>
            <a:endParaRPr lang="en-US" sz="3000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>
                <a:latin typeface="Jura" pitchFamily="2" charset="0"/>
                <a:ea typeface="Jura" pitchFamily="2" charset="0"/>
              </a:rPr>
              <a:t>«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Утиная</a:t>
            </a:r>
            <a:r>
              <a:rPr lang="en-US" dirty="0">
                <a:latin typeface="Jura" pitchFamily="2" charset="0"/>
                <a:ea typeface="Jura" pitchFamily="2" charset="0"/>
              </a:rPr>
              <a:t>»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типизация</a:t>
            </a:r>
            <a:r>
              <a:rPr lang="en-US" dirty="0">
                <a:latin typeface="Jura" pitchFamily="2" charset="0"/>
                <a:ea typeface="Jura" pitchFamily="2" charset="0"/>
              </a:rPr>
              <a:t> –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если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ru-RU" dirty="0">
                <a:latin typeface="Jura" pitchFamily="2" charset="0"/>
                <a:ea typeface="Jura" pitchFamily="2" charset="0"/>
              </a:rPr>
              <a:t>крякает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и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плавает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как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r>
              <a:rPr lang="en-US" dirty="0">
                <a:latin typeface="Jura" pitchFamily="2" charset="0"/>
                <a:ea typeface="Jura" pitchFamily="2" charset="0"/>
              </a:rPr>
              <a:t>,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это</a:t>
            </a:r>
            <a:r>
              <a:rPr lang="en-US" dirty="0">
                <a:latin typeface="Jura" pitchFamily="2" charset="0"/>
                <a:ea typeface="Jura" pitchFamily="2" charset="0"/>
              </a:rPr>
              <a:t> </a:t>
            </a:r>
            <a:r>
              <a:rPr lang="en-US" dirty="0" err="1">
                <a:latin typeface="Jura" pitchFamily="2" charset="0"/>
                <a:ea typeface="Jura" pitchFamily="2" charset="0"/>
              </a:rPr>
              <a:t>утка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Операторы и операнды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Оператор присваивания 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Jura" pitchFamily="2" charset="0"/>
                <a:ea typeface="Jura" pitchFamily="2" charset="0"/>
              </a:rPr>
              <a:t>В </a:t>
            </a:r>
            <a:r>
              <a:rPr lang="en-US" dirty="0">
                <a:latin typeface="Jura" pitchFamily="2" charset="0"/>
                <a:ea typeface="Jura" pitchFamily="2" charset="0"/>
              </a:rPr>
              <a:t>Python </a:t>
            </a:r>
            <a:r>
              <a:rPr lang="ru-RU" dirty="0">
                <a:latin typeface="Jura" pitchFamily="2" charset="0"/>
                <a:ea typeface="Jura" pitchFamily="2" charset="0"/>
              </a:rPr>
              <a:t>оператор </a:t>
            </a:r>
            <a:r>
              <a:rPr lang="ru-RU" dirty="0">
                <a:latin typeface="JetBrains Mono" panose="02000009000000000000" pitchFamily="49" charset="0"/>
                <a:ea typeface="Jura" pitchFamily="2" charset="0"/>
                <a:cs typeface="JetBrains Mono" panose="02000009000000000000" pitchFamily="49" charset="0"/>
              </a:rPr>
              <a:t>=</a:t>
            </a:r>
            <a:r>
              <a:rPr lang="ru-RU" dirty="0">
                <a:latin typeface="Jura" pitchFamily="2" charset="0"/>
                <a:ea typeface="Jura" pitchFamily="2" charset="0"/>
              </a:rPr>
              <a:t> отвечавет и за инициализацию переменной, и за присваивание значения</a:t>
            </a:r>
            <a:endParaRPr lang="en-US" dirty="0">
              <a:latin typeface="Jura" pitchFamily="2" charset="0"/>
              <a:ea typeface="Jura" pitchFamily="2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2022-01-11T07:05:51Z</dcterms:created>
  <dcterms:modified xsi:type="dcterms:W3CDTF">2022-01-11T07:06:09Z</dcterms:modified>
</cp:coreProperties>
</file>