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1" r:id="rId3"/>
    <p:sldId id="288" r:id="rId4"/>
    <p:sldId id="289" r:id="rId5"/>
    <p:sldId id="290" r:id="rId6"/>
    <p:sldId id="291" r:id="rId7"/>
    <p:sldId id="702" r:id="rId8"/>
    <p:sldId id="703" r:id="rId9"/>
    <p:sldId id="70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при этом </a:t>
          </a:r>
          <a:r>
            <a:rPr lang="ru-RU" b="1" dirty="0">
              <a:latin typeface="+mj-lt"/>
              <a:cs typeface="JetBrains Mono" panose="02000009000000000000" pitchFamily="49" charset="0"/>
            </a:rPr>
            <a:t>0</a:t>
          </a:r>
          <a:r>
            <a:rPr lang="ru-RU" dirty="0">
              <a:latin typeface="+mj-lt"/>
              <a:cs typeface="JetBrains Mono" panose="02000009000000000000" pitchFamily="49" charset="0"/>
            </a:rPr>
            <a:t>,</a:t>
          </a:r>
          <a:r>
            <a:rPr lang="en-US" dirty="0">
              <a:latin typeface="+mj-lt"/>
              <a:cs typeface="JetBrains Mono" panose="02000009000000000000" pitchFamily="49" charset="0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None</a:t>
          </a:r>
          <a:r>
            <a:rPr lang="ru-RU" dirty="0">
              <a:latin typeface="+mj-lt"/>
              <a:cs typeface="JetBrains Mono" panose="02000009000000000000" pitchFamily="49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b="1" dirty="0">
              <a:latin typeface="+mj-lt"/>
              <a:cs typeface="JetBrains Mono" panose="02000009000000000000" pitchFamily="49" charset="0"/>
            </a:rPr>
            <a:t>False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всё остальное –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+mj-lt"/>
              <a:ea typeface="Jura" pitchFamily="2" charset="0"/>
            </a:rPr>
            <a:t>not</a:t>
          </a:r>
          <a:r>
            <a:rPr lang="ru-RU" dirty="0">
              <a:latin typeface="+mj-lt"/>
              <a:ea typeface="Jura" pitchFamily="2" charset="0"/>
            </a:rPr>
            <a:t> возвращают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Логические операторы </a:t>
          </a:r>
          <a:r>
            <a:rPr lang="en-US" b="1" dirty="0">
              <a:latin typeface="+mj-lt"/>
              <a:cs typeface="JetBrains Mono" panose="02000009000000000000" pitchFamily="49" charset="0"/>
            </a:rPr>
            <a:t>and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or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+mj-lt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b="1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b="1" dirty="0">
              <a:latin typeface="+mj-lt"/>
              <a:cs typeface="JetBrains Mono" panose="02000009000000000000" pitchFamily="49" charset="0"/>
            </a:rPr>
            <a:t>(s)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вычисление длинны</a:t>
          </a:r>
          <a:endParaRPr lang="en-US" dirty="0">
            <a:latin typeface="+mj-lt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s[0]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взятие первого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конкатенация</a:t>
          </a:r>
          <a:endParaRPr lang="en-US" dirty="0">
            <a:latin typeface="+mj-lt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 * 5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репликация</a:t>
          </a:r>
          <a:r>
            <a:rPr lang="en-US" dirty="0">
              <a:latin typeface="+mj-lt"/>
            </a:rPr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при этом </a:t>
          </a:r>
          <a:r>
            <a:rPr lang="ru-RU" sz="2600" b="1" kern="1200" dirty="0">
              <a:latin typeface="+mj-lt"/>
              <a:cs typeface="JetBrains Mono" panose="02000009000000000000" pitchFamily="49" charset="0"/>
            </a:rPr>
            <a:t>0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,</a:t>
          </a:r>
          <a:r>
            <a:rPr lang="en-US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None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False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  <a:ea typeface="Jura" pitchFamily="2" charset="0"/>
            </a:rPr>
            <a:t>всё остальное –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+mj-lt"/>
              <a:ea typeface="Jura" pitchFamily="2" charset="0"/>
            </a:rPr>
            <a:t>not</a:t>
          </a:r>
          <a:r>
            <a:rPr lang="ru-RU" sz="2600" kern="1200" dirty="0">
              <a:latin typeface="+mj-lt"/>
              <a:ea typeface="Jura" pitchFamily="2" charset="0"/>
            </a:rPr>
            <a:t> возвращают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Логические операторы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and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or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803274"/>
          <a:ext cx="3286125" cy="19716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sp:txBody>
      <dsp:txXfrm>
        <a:off x="0" y="803274"/>
        <a:ext cx="3286125" cy="1971675"/>
      </dsp:txXfrm>
    </dsp:sp>
    <dsp:sp modelId="{12A876BD-E5EA-4D9B-8DF0-00C9DC534671}">
      <dsp:nvSpPr>
        <dsp:cNvPr id="0" name=""/>
        <dsp:cNvSpPr/>
      </dsp:nvSpPr>
      <dsp:spPr>
        <a:xfrm>
          <a:off x="3614737" y="803274"/>
          <a:ext cx="3286125" cy="1971675"/>
        </a:xfrm>
        <a:prstGeom prst="rect">
          <a:avLst/>
        </a:prstGeom>
        <a:solidFill>
          <a:schemeClr val="accent3">
            <a:shade val="80000"/>
            <a:hueOff val="89612"/>
            <a:satOff val="-3739"/>
            <a:lumOff val="13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sp:txBody>
      <dsp:txXfrm>
        <a:off x="3614737" y="803274"/>
        <a:ext cx="3286125" cy="1971675"/>
      </dsp:txXfrm>
    </dsp:sp>
    <dsp:sp modelId="{8B68BC73-FB65-4042-8CA2-5534882EBBC6}">
      <dsp:nvSpPr>
        <dsp:cNvPr id="0" name=""/>
        <dsp:cNvSpPr/>
      </dsp:nvSpPr>
      <dsp:spPr>
        <a:xfrm>
          <a:off x="7229475" y="803274"/>
          <a:ext cx="3286125" cy="1971675"/>
        </a:xfrm>
        <a:prstGeom prst="rect">
          <a:avLst/>
        </a:prstGeom>
        <a:solidFill>
          <a:schemeClr val="accent3">
            <a:shade val="80000"/>
            <a:hueOff val="179224"/>
            <a:satOff val="-7478"/>
            <a:lumOff val="26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sp:txBody>
      <dsp:txXfrm>
        <a:off x="7229475" y="803274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sz="1900" b="1" kern="1200" dirty="0">
              <a:latin typeface="+mj-lt"/>
              <a:cs typeface="JetBrains Mono" panose="02000009000000000000" pitchFamily="49" charset="0"/>
            </a:rPr>
            <a:t>(s)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вычисление длинны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s[0]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взятие первого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конкатенация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 * 5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репликация</a:t>
          </a:r>
          <a:r>
            <a:rPr lang="en-US" sz="1900" kern="1200" dirty="0">
              <a:latin typeface="+mj-lt"/>
            </a:rPr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9B49-3EB6-E611-786D-42DA69A45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BA335-3C23-B578-B966-A2A733854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9C69-A647-DBD9-6E49-C7BFA22E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379F-C2CA-2C08-0263-9B544E2E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8F76-2F68-6824-ED68-795927BA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CF0F-6E45-7226-FCFF-87052C82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D569A-A7EB-32CB-0EA9-6A7356B9B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71B4-ACF5-6563-1E51-2578F854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5F2C-168E-8B29-82EE-D3904C8B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7C25-0456-7383-39F6-896A1EFC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85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9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9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6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07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12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70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9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96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280005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48759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AD8EE-B70E-3371-7512-A7B3E41E7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DB180-6492-72EE-C8CF-3FFAAEA4C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2CA5-9809-B82A-91E0-3C9AA0A7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BF76-9629-574B-D86C-D1ADB608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3F9E-4D45-A8C6-E1A3-323B28D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28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6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48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8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412511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9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7837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8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156107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5891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92706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4401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5031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58234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0558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1354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7364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020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430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204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572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282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6631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354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5856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1691-6EED-717F-0A7B-9CB80C9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A8E5-924D-AF1D-A844-A1715596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7CBF-0E9D-811C-FFCB-4F4B1488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33ED-7581-2689-8587-0BFF6B4C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E5F4-45CC-7D91-1DFF-A31AEA5C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3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6310325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36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806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91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312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36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367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7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149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8C20-50DC-10B2-D84D-6C3A1A79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7B10B-A53A-B4C0-B0E7-92CE4256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FA7EE-24B3-A183-3926-ED91B9AD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68BC-03F3-94CE-AFF4-D7D0B347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1E59-497F-D9B5-3842-3485D015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63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584669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93435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94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4812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6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56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2117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000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3488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EA2B-51A8-B2D2-D571-E1603A2C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8DEA-6DAF-4602-2B31-501F0DC54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1D160-F750-62EF-8500-E14C872AB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4145C-2139-6A1B-3A8D-E16E4748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EA83-8AF2-B7C7-4537-EB656915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1AE3-39ED-DD33-D4D9-A2B311B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2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257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1516875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49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3559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53146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831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0362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672627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23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1700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5F7E-056C-3771-CDA6-67F44958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71090-A399-07B3-ABA2-A4580A3E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6EAE1-1104-CCB7-AAB7-3B2C211F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E40F9-3B32-F69F-9E88-20B04FE3B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DB021-482F-DDE9-2B51-199088522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CBF46-F6F9-3635-BC8C-E2EEBB9D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89EC-8868-F174-45E8-DADF63A5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852CF-EF98-8647-564E-2BE9A4C2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31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998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4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1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3469399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4090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49296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8811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54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853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6E87-D739-2746-CBB0-4BAB8719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168A5-A8CF-D94C-F0D1-66280347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E9CDF-4A9C-1AF3-47D6-0B3D9B8D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957C8-2837-F2E5-07CE-94D09BA5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49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910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8242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458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99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717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0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1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58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697481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8116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3CE9C-8D7E-589F-6148-60A9A37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E1E81-B987-D84B-C0FB-D80B6EC0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0260C-06EF-E25F-0A8F-7DC487A7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52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7940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0850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6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8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154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44882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8783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8737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7688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593118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DB03-EDA5-36B4-90DD-CFF4F443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AB69-6344-4005-37B7-9D7DA7B6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D2C0C-9674-D869-7687-7C548E4B4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35448-E3D2-C16F-7C0C-1C62BD56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5837-49D1-D908-53B5-A9B1FB73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CA391-07FC-CF56-E24A-ED07ECE0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34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8298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0887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8599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12742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070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53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131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9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9636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42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DC0A-3DD6-465F-5F12-5CA06ACB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6329B-7E56-A7B3-3889-314235DAC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A4C-18D0-44C9-8562-BED2CF9F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CE26-08A0-53AD-1D25-C7CA90A2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0DABE-64CE-8A0A-6475-736A0D70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016A5-1595-5678-62C9-9DB3DB90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16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4779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71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293428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74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28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6636091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2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06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1908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D505B-7651-E61D-0DB7-5F13939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C884-7C42-EDE1-1C24-4EE2AB37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F305-EA62-E3DD-3D41-221B4D33D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9A5E-E573-43DE-A2F6-38DD1B5F2EA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CC39-31E6-2F76-BDE2-ACEBC97D5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816A-D217-6821-BF30-3FC57175F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9BF-C47A-4719-8FF0-750C8C60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6902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Логические выражения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– </a:t>
            </a:r>
            <a:r>
              <a:rPr lang="ru-RU" dirty="0"/>
              <a:t>тип </a:t>
            </a:r>
            <a:r>
              <a:rPr lang="en-US" b="1" dirty="0"/>
              <a:t>bool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bool</a:t>
            </a:r>
            <a:r>
              <a:rPr lang="en-US" dirty="0"/>
              <a:t>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b="1" dirty="0"/>
              <a:t>False = 0</a:t>
            </a:r>
            <a:r>
              <a:rPr lang="en-US" dirty="0"/>
              <a:t>, </a:t>
            </a:r>
            <a:r>
              <a:rPr lang="en-US" b="1" dirty="0"/>
              <a:t>True = 1</a:t>
            </a:r>
          </a:p>
        </p:txBody>
      </p:sp>
    </p:spTree>
    <p:extLst>
      <p:ext uri="{BB962C8B-B14F-4D97-AF65-F5344CB8AC3E}">
        <p14:creationId xmlns:p14="http://schemas.microsoft.com/office/powerpoint/2010/main" val="327191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операторы </a:t>
            </a:r>
            <a:r>
              <a:rPr lang="ru-RU" b="1" dirty="0">
                <a:ea typeface="Red Hat Mono" panose="02010309040201060303" pitchFamily="49" charset="0"/>
                <a:cs typeface="Red Hat Mono" panose="02010309040201060303" pitchFamily="49" charset="0"/>
              </a:rPr>
              <a:t>and, or, not</a:t>
            </a:r>
            <a:endParaRPr lang="en-US" b="1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expr1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expr2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expr3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operator3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32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operatorN</a:t>
            </a: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Тернарный</a:t>
            </a:r>
            <a:r>
              <a:rPr lang="ru-RU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-US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y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≈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x = y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z</a:t>
            </a:r>
          </a:p>
          <a:p>
            <a:pPr marL="0" indent="0">
              <a:buNone/>
            </a:pPr>
            <a:endParaRPr lang="en-US" dirty="0">
              <a:latin typeface="JetBrains Mono" panose="0200000900000000000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+mj-lt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+mj-lt"/>
                <a:ea typeface="Jura" pitchFamily="2" charset="0"/>
              </a:rPr>
              <a:t>, </a:t>
            </a:r>
            <a:r>
              <a:rPr lang="ru-RU" dirty="0">
                <a:latin typeface="+mj-lt"/>
                <a:ea typeface="Jura" pitchFamily="2" charset="0"/>
              </a:rPr>
              <a:t>логика работы точно такая же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Условные конструкции </a:t>
            </a:r>
            <a:r>
              <a:rPr lang="en-US" sz="3600" dirty="0">
                <a:latin typeface="+mn-lt"/>
                <a:ea typeface="Jura" pitchFamily="2" charset="0"/>
              </a:rPr>
              <a:t>if, </a:t>
            </a:r>
            <a:r>
              <a:rPr lang="en-US" sz="3600" dirty="0" err="1">
                <a:latin typeface="+mn-lt"/>
                <a:ea typeface="Jura" pitchFamily="2" charset="0"/>
              </a:rPr>
              <a:t>elif</a:t>
            </a:r>
            <a:r>
              <a:rPr lang="en-US" sz="3600" dirty="0">
                <a:latin typeface="+mn-lt"/>
                <a:ea typeface="Jura" pitchFamily="2" charset="0"/>
              </a:rPr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24477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 wrap="square" anchor="b">
                <a:normAutofit fontScale="90000"/>
              </a:bodyPr>
              <a:lstStyle/>
              <a:p>
                <a:r>
                  <a:rPr lang="ru-RU" sz="3600" dirty="0">
                    <a:cs typeface="JetBrains Mono" panose="02000009000000000000" pitchFamily="49" charset="0"/>
                  </a:rPr>
                  <a:t>Решаем квадратное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+mn-lt"/>
                  <a:ea typeface="Jura" pitchFamily="2" charset="0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626" t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1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Строки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string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2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if, elif, else</vt:lpstr>
      <vt:lpstr>Решаем квадратное уравнение 〖ax〗^2+bx+c=0</vt:lpstr>
      <vt:lpstr>Строки</vt:lpstr>
      <vt:lpstr>Тип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2023-05-30T13:48:10Z</dcterms:created>
  <dcterms:modified xsi:type="dcterms:W3CDTF">2023-05-30T13:48:50Z</dcterms:modified>
</cp:coreProperties>
</file>