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9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651" r:id="rId53"/>
    <p:sldId id="650" r:id="rId54"/>
    <p:sldId id="561" r:id="rId55"/>
    <p:sldId id="56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649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651"/>
            <p14:sldId id="650"/>
            <p14:sldId id="561"/>
            <p14:sldId id="562"/>
          </p14:sldIdLst>
        </p14:section>
        <p14:section name="Default Section" id="{18461439-AC09-4042-9438-1936EB3E104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676116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698362"/>
        <a:ext cx="10013907" cy="411223"/>
      </dsp:txXfrm>
    </dsp:sp>
    <dsp:sp modelId="{45D9638F-4D8A-4914-98FE-E49CE4A544C5}">
      <dsp:nvSpPr>
        <dsp:cNvPr id="0" name=""/>
        <dsp:cNvSpPr/>
      </dsp:nvSpPr>
      <dsp:spPr>
        <a:xfrm>
          <a:off x="0" y="1186551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1900" kern="1200" dirty="0">
              <a:latin typeface="Jura" pitchFamily="2" charset="0"/>
              <a:ea typeface="Jura" pitchFamily="2" charset="0"/>
            </a:rPr>
            <a:t>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1208797"/>
        <a:ext cx="10013907" cy="411223"/>
      </dsp:txXfrm>
    </dsp:sp>
    <dsp:sp modelId="{9310719F-4988-43FD-BF0C-661E10BB3AC9}">
      <dsp:nvSpPr>
        <dsp:cNvPr id="0" name=""/>
        <dsp:cNvSpPr/>
      </dsp:nvSpPr>
      <dsp:spPr>
        <a:xfrm>
          <a:off x="0" y="1696985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1719231"/>
        <a:ext cx="10013907" cy="411223"/>
      </dsp:txXfrm>
    </dsp:sp>
    <dsp:sp modelId="{85518459-8231-4D9B-B126-AE2BA489E003}">
      <dsp:nvSpPr>
        <dsp:cNvPr id="0" name=""/>
        <dsp:cNvSpPr/>
      </dsp:nvSpPr>
      <dsp:spPr>
        <a:xfrm>
          <a:off x="0" y="2207421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2229667"/>
        <a:ext cx="10013907" cy="411223"/>
      </dsp:txXfrm>
    </dsp:sp>
    <dsp:sp modelId="{01161A7B-073D-4560-9F39-1B7FD840EF55}">
      <dsp:nvSpPr>
        <dsp:cNvPr id="0" name=""/>
        <dsp:cNvSpPr/>
      </dsp:nvSpPr>
      <dsp:spPr>
        <a:xfrm>
          <a:off x="0" y="2717856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22246" y="2740102"/>
        <a:ext cx="10013907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469"/>
        <a:ext cx="10058399" cy="769749"/>
      </dsp:txXfrm>
    </dsp:sp>
    <dsp:sp modelId="{6539FB98-24A7-4633-A677-4F53251CFFBF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600" kern="1200">
            <a:latin typeface="Jura" pitchFamily="2" charset="0"/>
            <a:ea typeface="Jura" pitchFamily="2" charset="0"/>
          </a:endParaRPr>
        </a:p>
      </dsp:txBody>
      <dsp:txXfrm>
        <a:off x="0" y="770219"/>
        <a:ext cx="10058399" cy="769749"/>
      </dsp:txXfrm>
    </dsp:sp>
    <dsp:sp modelId="{7ADA2569-E2D6-4FB1-986F-276ECC07C891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1539968"/>
        <a:ext cx="10058399" cy="769749"/>
      </dsp:txXfrm>
    </dsp:sp>
    <dsp:sp modelId="{D499055E-BFCB-43EB-9E93-2C1418A65F5C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600" kern="1200" dirty="0">
              <a:latin typeface="Jura" pitchFamily="2" charset="0"/>
              <a:ea typeface="Jura" pitchFamily="2" charset="0"/>
            </a:rPr>
            <a:t>/</a:t>
          </a:r>
          <a:r>
            <a:rPr lang="ru-RU" sz="36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2309718"/>
        <a:ext cx="10058399" cy="769749"/>
      </dsp:txXfrm>
    </dsp:sp>
    <dsp:sp modelId="{EF6398CF-34EF-42F9-8A3D-90383DED9112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3079467"/>
        <a:ext cx="10058399" cy="769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3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Идеально подходит для расширяемых веб приложений</a:t>
          </a:r>
          <a:endParaRPr lang="en-US" sz="33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транзакции</a:t>
          </a:r>
          <a:endParaRPr lang="en-US" sz="33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кеширование популярных запросов</a:t>
          </a:r>
          <a:endParaRPr lang="en-US" sz="33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Фокус на комплексных операциях над большими объёмами данных</a:t>
          </a:r>
          <a:endParaRPr lang="en-US" sz="30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Полностью соответсвует требованиям </a:t>
          </a:r>
          <a:r>
            <a:rPr lang="en-US" sz="30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Нативно поддерживает </a:t>
          </a:r>
          <a:r>
            <a:rPr lang="en-US" sz="3000" kern="1200" dirty="0"/>
            <a:t>XML </a:t>
          </a:r>
          <a:r>
            <a:rPr lang="ru-RU" sz="3000" kern="1200" dirty="0"/>
            <a:t>и </a:t>
          </a:r>
          <a:r>
            <a:rPr lang="en-US" sz="30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3CB3-12EB-E19C-3AE4-364620294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21426-5AA1-48F4-4530-100B6E927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EAEF-A175-28FB-C70E-4D5EC292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4B69-78FE-ED63-CDCC-BF7C2B9D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DFBD-C354-5F0F-8756-C0DD09BB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FC6E-2129-FA9F-04BB-D2DE3EE5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B721C-12C1-5A11-CE34-81003A2F6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2F79-230A-DE8C-B6CB-0AC5FB58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6CA6-27F9-31D6-DEA1-BF147D88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B2539-2A4B-A202-7923-E60A3755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1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D34DB-8A61-3A4F-32B8-4CDDEF64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628DB-D07B-578A-7EA9-25EB5677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4419-9D3B-4D64-DA58-E64ACD85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2189-6C7F-3419-93E9-8AB0E077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AFAF-4F11-F675-79E0-5F49D8DC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0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8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0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3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23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73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8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D1E6-E921-8759-D0CE-57D95B90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9A17-E9FD-8F50-24D4-3A6D85A4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97D8-22F3-8021-60F3-357587B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27C8-6199-1178-0388-9CDCEF3F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0A53-E679-E967-6F32-4E640D45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7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3AD5-3E94-1504-9F20-18DC4194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6A22A-1404-FA30-061A-FC51580B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8F72-9E41-000D-B4E7-1AE8E67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BEB94-1731-C488-30CD-AF41EB2E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8F53-555D-FAE8-1121-FC2D6BAF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7362-A70E-7E77-9FC3-547C52E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CDB7-4BA3-0F33-53D2-EAA7FB7C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7F6CF-6B36-C630-6253-AD2B3AAE8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BF9D6-F4E4-4AF2-E135-676B81E2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75E57-74CD-3811-9854-91834F66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517A-30D4-7631-2883-55FF87E0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70FA-11B9-39D8-D1EA-4457476D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A82A5-C606-0DAE-74C8-8D2DE1EB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088B-AD53-B4E8-06B7-C1771BE1A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FAE5A-1AA3-6211-3070-86D87B5AD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63D43-63D0-9597-59D0-F753A2105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E6B5F-69F2-9853-3081-40B3465E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9F8C3-2B8A-AE1F-9582-142B4AD1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A5FB0-30DA-F760-4D6E-81469018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4E1-48EB-F8BF-3638-65A3E1B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84F37-7812-671B-5F06-645DF961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EE720-0E79-8620-B2B6-A5257276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BE952-DB7E-52C1-92A5-E11AA72A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02DE9-4D9B-28ED-9087-3ED73A80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21D7-42F7-A854-AE50-1BF4E12A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45A0F-21B3-A419-7773-BFA11A41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E5F9-27B7-37C7-81D7-4B77C739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E5BC-85AE-013D-448A-ED95AA67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642F1-5FE8-FDB5-6F44-8053436F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E271B-8866-B375-7776-90591AF1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81B71-2D99-74F6-64EF-7E0DD088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3672-B13F-01BF-32D7-E02C4C1B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996A-A162-AC83-4BA8-4A14A2C4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AF4AD-4A73-99BE-A075-26C327A41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D3528-C7F5-9DD0-E28E-0EAF2F4C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FCBE-4235-12B0-9BE3-6857BFF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8DDC0-650A-BE47-5809-DC7A6A4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C8EC-1117-83E7-7322-6306257B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8BABF-E818-EEF6-83E5-D9D3800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0E0E-471A-A3E5-88A9-FBE1E05B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6351-E0C9-6837-916C-91F793CD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144C-AEE5-4452-AB29-910F43C3BF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5F4C3-3FAF-935D-7977-10B4937DC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6F75-15DD-6B08-C275-FBF14486E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36DF-5F12-47BE-9593-43642BC5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4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6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sz="7200" dirty="0"/>
              <a:t>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294" y="2313633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44" y="2103438"/>
            <a:ext cx="7456912" cy="3849687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630" y="2103438"/>
            <a:ext cx="7668739" cy="3849687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313" y="2103438"/>
            <a:ext cx="7699374" cy="3849687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06694"/>
            <a:ext cx="10058400" cy="2843174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333789"/>
            <a:ext cx="10058400" cy="1388985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373612"/>
            <a:ext cx="10058400" cy="1309338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Реляционные базы данных 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43464"/>
            <a:ext cx="10058400" cy="3169635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69399"/>
            <a:ext cx="10058400" cy="3517764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54" y="2103438"/>
            <a:ext cx="9810492" cy="3849687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rmAutofit/>
          </a:bodyPr>
          <a:lstStyle/>
          <a:p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537585"/>
            <a:ext cx="10058400" cy="980694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548206"/>
            <a:ext cx="10058400" cy="960150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886008"/>
            <a:ext cx="10058400" cy="284546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</a:t>
            </a:r>
            <a:r>
              <a:rPr lang="en-US" dirty="0"/>
              <a:t>Orders </a:t>
            </a:r>
            <a:r>
              <a:rPr lang="ru-RU" dirty="0"/>
              <a:t>и </a:t>
            </a:r>
            <a:r>
              <a:rPr lang="en-US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912489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15396"/>
            <a:ext cx="10058400" cy="2825770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249913"/>
            <a:ext cx="10058400" cy="1556736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90125"/>
            <a:ext cx="10058400" cy="34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68222"/>
            <a:ext cx="10058400" cy="232011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8599" y="1512646"/>
            <a:ext cx="7696201" cy="38327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52099"/>
            <a:ext cx="10058400" cy="2952364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334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NULL – </a:t>
            </a:r>
            <a:r>
              <a:rPr lang="ru-RU" dirty="0"/>
              <a:t>столбец не примет значение </a:t>
            </a:r>
            <a:r>
              <a:rPr lang="en-US" dirty="0"/>
              <a:t>NULL </a:t>
            </a:r>
            <a:r>
              <a:rPr lang="ru-RU" dirty="0"/>
              <a:t>при добавлении записей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 – </a:t>
            </a:r>
            <a:r>
              <a:rPr lang="ru-RU" dirty="0"/>
              <a:t>все значения столбца должны быть уникальными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 – </a:t>
            </a:r>
            <a:r>
              <a:rPr lang="ru-RU" dirty="0"/>
              <a:t>отмечает столбец как первичный ключ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FOREIGN KEY– </a:t>
            </a:r>
            <a:r>
              <a:rPr lang="ru-RU" dirty="0"/>
              <a:t>отмечает столбец как внешний ключ, тем самым связывая таблицы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0761" y="237744"/>
            <a:ext cx="7211877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Работа с дб в </a:t>
            </a:r>
            <a:r>
              <a:rPr lang="en-US" sz="3200" dirty="0"/>
              <a:t>SQLITE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95192-B186-4E18-BE25-0FBFA37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8004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223" b="-58223"/>
          <a:stretch/>
        </p:blipFill>
        <p:spPr bwMode="auto">
          <a:xfrm>
            <a:off x="228600" y="238125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4" b="-33254"/>
          <a:stretch/>
        </p:blipFill>
        <p:spPr bwMode="auto">
          <a:xfrm>
            <a:off x="228600" y="238125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Widescreen</PresentationFormat>
  <Paragraphs>249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Barlow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БАЗЫ ДАННЫХ</vt:lpstr>
      <vt:lpstr>Реляционные базы данных показывают отношения между различными типами данных в виде прямоугольных таблиц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DATABASE</vt:lpstr>
      <vt:lpstr>CREATE TABLE</vt:lpstr>
      <vt:lpstr>PowerPoint Presentation</vt:lpstr>
      <vt:lpstr>Типы данных</vt:lpstr>
      <vt:lpstr>DROP TABLE и ALTER TABLE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MySQL</vt:lpstr>
      <vt:lpstr>PostgreSQL</vt:lpstr>
      <vt:lpstr>SQLite</vt:lpstr>
      <vt:lpstr>DB Browser for SQLite</vt:lpstr>
      <vt:lpstr>Работа с дб в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2022-09-09T13:56:16Z</dcterms:created>
  <dcterms:modified xsi:type="dcterms:W3CDTF">2022-09-09T13:56:44Z</dcterms:modified>
</cp:coreProperties>
</file>