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98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ru-RU" sz="3600" dirty="0">
              <a:latin typeface="+mj-lt"/>
              <a:ea typeface="Jura" pitchFamily="2" charset="0"/>
            </a:rPr>
            <a:t>Тэг – синтаксическая единица </a:t>
          </a:r>
          <a:r>
            <a:rPr lang="en-US" sz="3600" dirty="0">
              <a:latin typeface="+mj-lt"/>
              <a:ea typeface="Jura" pitchFamily="2" charset="0"/>
            </a:rPr>
            <a:t>html.</a:t>
          </a:r>
        </a:p>
        <a:p>
          <a:r>
            <a:rPr lang="en-US" sz="3600" dirty="0">
              <a:latin typeface="+mj-lt"/>
              <a:cs typeface="JetBrains Mono" panose="02000009000000000000" pitchFamily="49" charset="0"/>
            </a:rPr>
            <a:t>&lt;h1&gt;Tag&lt;/h1&gt;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r>
            <a:rPr lang="ru-RU" sz="3600" dirty="0">
              <a:latin typeface="+mj-lt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r>
            <a:rPr lang="en-US" sz="3200" dirty="0">
              <a:latin typeface="+mj-lt"/>
              <a:cs typeface="JetBrains Mono" panose="02000009000000000000" pitchFamily="49" charset="0"/>
            </a:rPr>
            <a:t>&lt;a </a:t>
          </a:r>
          <a:r>
            <a:rPr lang="en-US" sz="3200" dirty="0" err="1">
              <a:latin typeface="+mj-lt"/>
              <a:cs typeface="JetBrains Mono" panose="02000009000000000000" pitchFamily="49" charset="0"/>
            </a:rPr>
            <a:t>href</a:t>
          </a:r>
          <a:r>
            <a:rPr lang="en-US" sz="3200" dirty="0">
              <a:latin typeface="+mj-lt"/>
              <a:cs typeface="JetBrains Mono" panose="02000009000000000000" pitchFamily="49" charset="0"/>
            </a:rPr>
            <a:t>="/tags/"&gt;Tags&lt;/a&gt;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Вывод</a:t>
          </a:r>
          <a:r>
            <a:rPr lang="ru-RU" dirty="0">
              <a:latin typeface="+mj-lt"/>
            </a:rPr>
            <a:t> – </a:t>
          </a:r>
          <a:r>
            <a:rPr lang="en-US" dirty="0">
              <a:latin typeface="+mj-lt"/>
              <a:cs typeface="JetBrains Mono" panose="02000009000000000000" pitchFamily="49" charset="0"/>
            </a:rPr>
            <a:t>p, h1-h6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Форматирование</a:t>
          </a:r>
          <a:r>
            <a:rPr lang="ru-RU" dirty="0">
              <a:latin typeface="+mj-lt"/>
            </a:rPr>
            <a:t> – </a:t>
          </a:r>
          <a:r>
            <a:rPr lang="en-US" dirty="0">
              <a:latin typeface="+mj-lt"/>
              <a:cs typeface="JetBrains Mono" panose="02000009000000000000" pitchFamily="49" charset="0"/>
            </a:rPr>
            <a:t>b, strong, </a:t>
          </a:r>
          <a:r>
            <a:rPr lang="en-US" dirty="0" err="1">
              <a:latin typeface="+mj-lt"/>
              <a:cs typeface="JetBrains Mono" panose="02000009000000000000" pitchFamily="49" charset="0"/>
            </a:rPr>
            <a:t>i</a:t>
          </a:r>
          <a:r>
            <a:rPr lang="en-US" dirty="0">
              <a:latin typeface="+mj-lt"/>
              <a:cs typeface="JetBrains Mono" panose="02000009000000000000" pitchFamily="49" charset="0"/>
            </a:rPr>
            <a:t>, strike, u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329924"/>
          <a:ext cx="6858000" cy="22434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Тэг – синтаксическая единица </a:t>
          </a:r>
          <a:r>
            <a:rPr lang="en-US" sz="3600" kern="1200" dirty="0">
              <a:latin typeface="+mj-lt"/>
              <a:ea typeface="Jura" pitchFamily="2" charset="0"/>
            </a:rPr>
            <a:t>html.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+mj-lt"/>
              <a:cs typeface="JetBrains Mono" panose="02000009000000000000" pitchFamily="49" charset="0"/>
            </a:rPr>
            <a:t>&lt;h1&gt;Tag&lt;/h1&gt;</a:t>
          </a:r>
        </a:p>
      </dsp:txBody>
      <dsp:txXfrm>
        <a:off x="109517" y="439441"/>
        <a:ext cx="6638966" cy="2024441"/>
      </dsp:txXfrm>
    </dsp:sp>
    <dsp:sp modelId="{00E310DE-82C2-4F16-ABFE-F0542E2830D8}">
      <dsp:nvSpPr>
        <dsp:cNvPr id="0" name=""/>
        <dsp:cNvSpPr/>
      </dsp:nvSpPr>
      <dsp:spPr>
        <a:xfrm>
          <a:off x="0" y="2760599"/>
          <a:ext cx="6858000" cy="22434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+mj-lt"/>
              <a:cs typeface="JetBrains Mono" panose="02000009000000000000" pitchFamily="49" charset="0"/>
            </a:rPr>
            <a:t>&lt;a </a:t>
          </a:r>
          <a:r>
            <a:rPr lang="en-US" sz="3200" kern="1200" dirty="0" err="1">
              <a:latin typeface="+mj-lt"/>
              <a:cs typeface="JetBrains Mono" panose="02000009000000000000" pitchFamily="49" charset="0"/>
            </a:rPr>
            <a:t>href</a:t>
          </a:r>
          <a:r>
            <a:rPr lang="en-US" sz="3200" kern="1200" dirty="0">
              <a:latin typeface="+mj-lt"/>
              <a:cs typeface="JetBrains Mono" panose="02000009000000000000" pitchFamily="49" charset="0"/>
            </a:rPr>
            <a:t>="/tags/"&gt;Tags&lt;/a&gt;</a:t>
          </a:r>
        </a:p>
      </dsp:txBody>
      <dsp:txXfrm>
        <a:off x="109517" y="2870116"/>
        <a:ext cx="6638966" cy="20244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476028"/>
          <a:ext cx="6858000" cy="211609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200" kern="1200" dirty="0">
              <a:latin typeface="+mj-lt"/>
              <a:ea typeface="Jura" pitchFamily="2" charset="0"/>
            </a:rPr>
            <a:t>Вывод</a:t>
          </a:r>
          <a:r>
            <a:rPr lang="ru-RU" sz="5200" kern="1200" dirty="0">
              <a:latin typeface="+mj-lt"/>
            </a:rPr>
            <a:t> – </a:t>
          </a:r>
          <a:r>
            <a:rPr lang="en-US" sz="5200" kern="1200" dirty="0">
              <a:latin typeface="+mj-lt"/>
              <a:cs typeface="JetBrains Mono" panose="02000009000000000000" pitchFamily="49" charset="0"/>
            </a:rPr>
            <a:t>p, h1-h6</a:t>
          </a:r>
        </a:p>
      </dsp:txBody>
      <dsp:txXfrm>
        <a:off x="103299" y="579327"/>
        <a:ext cx="6651402" cy="1909493"/>
      </dsp:txXfrm>
    </dsp:sp>
    <dsp:sp modelId="{00E310DE-82C2-4F16-ABFE-F0542E2830D8}">
      <dsp:nvSpPr>
        <dsp:cNvPr id="0" name=""/>
        <dsp:cNvSpPr/>
      </dsp:nvSpPr>
      <dsp:spPr>
        <a:xfrm>
          <a:off x="0" y="2741879"/>
          <a:ext cx="6858000" cy="211609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200" kern="1200" dirty="0">
              <a:latin typeface="+mj-lt"/>
              <a:ea typeface="Jura" pitchFamily="2" charset="0"/>
            </a:rPr>
            <a:t>Форматирование</a:t>
          </a:r>
          <a:r>
            <a:rPr lang="ru-RU" sz="5200" kern="1200" dirty="0">
              <a:latin typeface="+mj-lt"/>
            </a:rPr>
            <a:t> – </a:t>
          </a:r>
          <a:r>
            <a:rPr lang="en-US" sz="5200" kern="1200" dirty="0">
              <a:latin typeface="+mj-lt"/>
              <a:cs typeface="JetBrains Mono" panose="02000009000000000000" pitchFamily="49" charset="0"/>
            </a:rPr>
            <a:t>b, strong, </a:t>
          </a:r>
          <a:r>
            <a:rPr lang="en-US" sz="5200" kern="1200" dirty="0" err="1">
              <a:latin typeface="+mj-lt"/>
              <a:cs typeface="JetBrains Mono" panose="02000009000000000000" pitchFamily="49" charset="0"/>
            </a:rPr>
            <a:t>i</a:t>
          </a:r>
          <a:r>
            <a:rPr lang="en-US" sz="5200" kern="1200" dirty="0">
              <a:latin typeface="+mj-lt"/>
              <a:cs typeface="JetBrains Mono" panose="02000009000000000000" pitchFamily="49" charset="0"/>
            </a:rPr>
            <a:t>, strike, u</a:t>
          </a:r>
        </a:p>
      </dsp:txBody>
      <dsp:txXfrm>
        <a:off x="103299" y="2845178"/>
        <a:ext cx="6651402" cy="1909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B638-88F0-1F67-6A3D-0805CE42D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685B2-4DF3-2132-AF6A-4139553B8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AC61B-F0A5-A2DF-D037-A0853237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DFAD-DE3F-4C1C-8AD8-DC678DF8145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1297-59F1-0A3F-DD29-85685AA7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F15D-A05A-CAED-ED7B-1E2BAABB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AA1B-E83D-42FD-8901-0EAC13F1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96BE-D7AC-3CAA-A4A4-43DD0BCB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3E8FC-E595-512A-2BF9-B4A9CE655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E9B04-24D5-6E54-08BD-F1D660B6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DFAD-DE3F-4C1C-8AD8-DC678DF8145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5228E-4BDC-C02F-E354-DC10B1DC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87473-A952-7A8D-5C49-6AC5A949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AA1B-E83D-42FD-8901-0EAC13F1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9384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998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272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163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760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580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526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384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396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9143238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703215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72D65-D753-D847-A4F8-E46D38464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061FC-5886-D975-582C-5ECE1470E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D6E5D-495E-ACFD-96D3-06C16F0A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DFAD-DE3F-4C1C-8AD8-DC678DF8145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DEBBA-440F-D323-FF70-FC27FB11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CA997-1CD3-3AA2-869A-5DBDFCAC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AA1B-E83D-42FD-8901-0EAC13F1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4316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241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426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2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0123262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339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095837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231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5032554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97908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9273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7747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2658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597387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31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3971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0781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9537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79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17619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4258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16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6958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79940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94426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56257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F505-DEDC-EB97-5B2F-CF787CE8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3C79-D00E-AF82-7DF6-5505E2AC8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931ED-7D22-67E9-98F8-87351F23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DFAD-DE3F-4C1C-8AD8-DC678DF8145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9C745-7F3D-B0A2-E531-9889E15B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3D1C-6C78-ED59-5E77-F9CEF019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AA1B-E83D-42FD-8901-0EAC13F1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09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5067238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898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5789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168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85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808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716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9575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34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75677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C4C7-DDC1-F00C-5C99-2A0B0A38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C470-8CF3-2DA4-4A56-28F597381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8777E-B0EA-096B-69BB-9F8CCC2C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DFAD-DE3F-4C1C-8AD8-DC678DF8145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28330-FC65-4B08-B6D6-9C2A3C33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45A43-14BB-DC88-B208-3F391ABC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AA1B-E83D-42FD-8901-0EAC13F1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04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280069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0569318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61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518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86923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739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393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40022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79148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66210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FB47-7E2C-579D-B02B-EB576F26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AA5B2-B32B-59AA-1080-A55F6BD1A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122A6-5725-3F74-90FC-E21256613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08DE6-EF7F-0BC9-42FB-57F020D9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DFAD-DE3F-4C1C-8AD8-DC678DF8145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2C184-C1DD-0622-2F3B-1BB00301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E10D5-3C71-24E1-E94E-62AC9992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AA1B-E83D-42FD-8901-0EAC13F1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733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7111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00862909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277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21891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186448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60290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59832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63351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900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97098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ED9B-DF7D-D056-99DD-18837F6F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4DD83-74EF-9980-9E6D-3E60EEB32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F337E-B0CA-9330-19CC-C5F7A4ED0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DA37E-36B9-D3F5-AA97-3DF5B58D3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20D9B-57CA-86F4-B095-F8648FBB3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D15D9-D1F0-44DF-332D-30F22152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DFAD-DE3F-4C1C-8AD8-DC678DF8145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AD792-9EC6-8B94-C51C-C2090809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7CF0F-1039-F76A-82AB-2291EC4C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AA1B-E83D-42FD-8901-0EAC13F1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51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46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6620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376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78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570100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20742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3312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16647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99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5024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B0AF-86E6-A4A3-9032-B4F87BF7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48C03-513C-C1F3-1CC2-ECDA03FA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DFAD-DE3F-4C1C-8AD8-DC678DF8145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A916D-28D1-4581-7114-B5BDCD80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E0B9A-B3A3-D880-C6C9-C71049CA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AA1B-E83D-42FD-8901-0EAC13F1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022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3889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7896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08822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36011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56825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322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15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44889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9141332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74938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439A8-BF27-C812-9942-1E8120C4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DFAD-DE3F-4C1C-8AD8-DC678DF8145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6B08D-CB2A-EAB6-580B-8B5C0ED0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DA00B-BCD1-5580-9CF9-C5E6F9BB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AA1B-E83D-42FD-8901-0EAC13F1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3871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2984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61764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718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347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28699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053367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9572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1761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7857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4315932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5479-47D0-CDDF-CB45-E89926DA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973E8-2CF6-3AD3-5007-92A67C51D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FFA33-76A0-91A2-B2A5-C1A548A6D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3221D-9FAB-25C8-0165-158060A1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DFAD-DE3F-4C1C-8AD8-DC678DF8145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20C94-0F86-997F-1470-F3BD9D9B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0D092-7CA5-4061-EE28-B55539D2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AA1B-E83D-42FD-8901-0EAC13F1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5675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70296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6539179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80168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7234077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5301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907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98988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1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96962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400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CDD2-DD2F-44B1-25AE-D9FBD2B4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CC736-23FF-504E-8B9D-730E7E9E1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F27DD-9703-4154-B933-D3E6DA6F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E381F-6169-95A6-0D33-94C39177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DFAD-DE3F-4C1C-8AD8-DC678DF8145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082CD-31A1-4E8C-FC39-4E897C24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74665-F045-9DF0-8FC7-D9B9FD8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AA1B-E83D-42FD-8901-0EAC13F1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177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7357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11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9430536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238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91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2687490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812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175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027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82111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98BD7-8D08-C090-B591-AE470FA2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88C8F-6453-D667-26C9-48BCFE74A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D4696-4B75-C919-91F4-F16BF34C0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9DFAD-DE3F-4C1C-8AD8-DC678DF8145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C1DA-7D17-22E5-4E3F-208AEDF15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39E5-8161-4799-9FBD-3E76AB642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FAA1B-E83D-42FD-8901-0EAC13F1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2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53878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3200" dirty="0"/>
              <a:t>WEB</a:t>
            </a:r>
            <a:r>
              <a:rPr lang="ru-RU" sz="3200" dirty="0"/>
              <a:t> – основные инструменты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6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Прямо в тэге:</a:t>
            </a:r>
            <a:endParaRPr lang="en-US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sz="2000" dirty="0" err="1">
                <a:solidFill>
                  <a:schemeClr val="accent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style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="</a:t>
            </a:r>
            <a:r>
              <a:rPr lang="es-ES" sz="20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color: red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"&gt;&lt;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lang="en-US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162525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 тэге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ea typeface="Cambria Math" panose="02040503050406030204" pitchFamily="18" charset="0"/>
              </a:rPr>
              <a:t> html </a:t>
            </a:r>
            <a:r>
              <a:rPr lang="ru-RU" sz="2000" dirty="0">
                <a:ea typeface="Cambria Math" panose="02040503050406030204" pitchFamily="18" charset="0"/>
              </a:rPr>
              <a:t>документа: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p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a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71374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Во внешнем файле:</a:t>
            </a:r>
          </a:p>
          <a:p>
            <a:pPr marL="0" indent="0">
              <a:buNone/>
            </a:pPr>
            <a:r>
              <a:rPr lang="ru-RU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link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stylesheet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style.css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227017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610C3-D462-4165-900C-36B63BCE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EAA960-99C9-4BE8-9A63-0C58D2062F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B3838E-D750-4122-BD99-B32CAD808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422286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Базовая структура страницы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!DOCTYPE 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Simple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 very primitive web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1754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5388-86F0-4101-8EDC-C5EF6683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Тэги для работы с текстом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D0D049-2F96-4A63-9148-F8739CBBAD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61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Списки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two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it-IT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banana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apple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208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Ссылки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http://www.w3schools.com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W3C School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24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</a:t>
            </a:r>
            <a:r>
              <a:rPr lang="en-US" sz="18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src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photo.jpg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960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1280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Ooops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not loaded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55001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Таблицы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852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Форма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processForm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Comments: 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20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		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 you: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submit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набор тэгов, используемый для получения данных от пользователя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WEB – основные инструменты</vt:lpstr>
      <vt:lpstr>HTML</vt:lpstr>
      <vt:lpstr>Базовая структура страницы</vt:lpstr>
      <vt:lpstr>Тэги для работы с текстом</vt:lpstr>
      <vt:lpstr>Списки </vt:lpstr>
      <vt:lpstr>Ссылки  </vt:lpstr>
      <vt:lpstr>Изображения   </vt:lpstr>
      <vt:lpstr>Таблицы   </vt:lpstr>
      <vt:lpstr>Форма   </vt:lpstr>
      <vt:lpstr>CSS</vt:lpstr>
      <vt:lpstr>CSS</vt:lpstr>
      <vt:lpstr>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– основные инструменты</dc:title>
  <dc:creator>Mikita Tsiarentsyeu</dc:creator>
  <cp:lastModifiedBy>Mikita Tsiarentsyeu</cp:lastModifiedBy>
  <cp:revision>1</cp:revision>
  <dcterms:created xsi:type="dcterms:W3CDTF">2023-01-14T08:56:22Z</dcterms:created>
  <dcterms:modified xsi:type="dcterms:W3CDTF">2023-01-14T08:56:44Z</dcterms:modified>
</cp:coreProperties>
</file>