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1" r:id="rId3"/>
    <p:sldId id="288" r:id="rId4"/>
    <p:sldId id="289" r:id="rId5"/>
    <p:sldId id="290" r:id="rId6"/>
    <p:sldId id="291" r:id="rId7"/>
    <p:sldId id="702" r:id="rId8"/>
    <p:sldId id="703" r:id="rId9"/>
    <p:sldId id="70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при этом </a:t>
          </a:r>
          <a:r>
            <a:rPr lang="ru-RU" b="1" dirty="0">
              <a:latin typeface="+mj-lt"/>
              <a:cs typeface="JetBrains Mono" panose="02000009000000000000" pitchFamily="49" charset="0"/>
            </a:rPr>
            <a:t>0</a:t>
          </a:r>
          <a:r>
            <a:rPr lang="ru-RU" dirty="0">
              <a:latin typeface="+mj-lt"/>
              <a:cs typeface="JetBrains Mono" panose="02000009000000000000" pitchFamily="49" charset="0"/>
            </a:rPr>
            <a:t>,</a:t>
          </a:r>
          <a:r>
            <a:rPr lang="en-US" dirty="0">
              <a:latin typeface="+mj-lt"/>
              <a:cs typeface="JetBrains Mono" panose="02000009000000000000" pitchFamily="49" charset="0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None</a:t>
          </a:r>
          <a:r>
            <a:rPr lang="ru-RU" dirty="0">
              <a:latin typeface="+mj-lt"/>
              <a:cs typeface="JetBrains Mono" panose="02000009000000000000" pitchFamily="49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b="1" dirty="0">
              <a:latin typeface="+mj-lt"/>
              <a:cs typeface="JetBrains Mono" panose="02000009000000000000" pitchFamily="49" charset="0"/>
            </a:rPr>
            <a:t>False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  <a:ea typeface="Jura" pitchFamily="2" charset="0"/>
            </a:rPr>
            <a:t>всё остальное –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+mj-lt"/>
              <a:ea typeface="Jura" pitchFamily="2" charset="0"/>
            </a:rPr>
            <a:t>not</a:t>
          </a:r>
          <a:r>
            <a:rPr lang="ru-RU" dirty="0">
              <a:latin typeface="+mj-lt"/>
              <a:ea typeface="Jura" pitchFamily="2" charset="0"/>
            </a:rPr>
            <a:t> возвращают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Логические операторы </a:t>
          </a:r>
          <a:r>
            <a:rPr lang="en-US" b="1" dirty="0">
              <a:latin typeface="+mj-lt"/>
              <a:cs typeface="JetBrains Mono" panose="02000009000000000000" pitchFamily="49" charset="0"/>
            </a:rPr>
            <a:t>and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и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or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+mj-lt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b="1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b="1" dirty="0">
              <a:latin typeface="+mj-lt"/>
              <a:cs typeface="JetBrains Mono" panose="02000009000000000000" pitchFamily="49" charset="0"/>
            </a:rPr>
            <a:t>(s)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вычисление длинны</a:t>
          </a:r>
          <a:endParaRPr lang="en-US" dirty="0">
            <a:latin typeface="+mj-lt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s[0]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взятие первого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конкатенация</a:t>
          </a:r>
          <a:endParaRPr lang="en-US" dirty="0">
            <a:latin typeface="+mj-lt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 * 5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репликация</a:t>
          </a:r>
          <a:r>
            <a:rPr lang="en-US" dirty="0">
              <a:latin typeface="+mj-lt"/>
            </a:rPr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bool</a:t>
          </a:r>
          <a:r>
            <a:rPr lang="en-US" sz="2600" kern="1200" dirty="0">
              <a:latin typeface="+mj-lt"/>
            </a:rPr>
            <a:t>, </a:t>
          </a:r>
          <a:r>
            <a:rPr lang="ru-RU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при этом </a:t>
          </a:r>
          <a:r>
            <a:rPr lang="ru-RU" sz="2600" b="1" kern="1200" dirty="0">
              <a:latin typeface="+mj-lt"/>
              <a:cs typeface="JetBrains Mono" panose="02000009000000000000" pitchFamily="49" charset="0"/>
            </a:rPr>
            <a:t>0</a:t>
          </a:r>
          <a:r>
            <a:rPr lang="ru-RU" sz="2600" kern="1200" dirty="0">
              <a:latin typeface="+mj-lt"/>
              <a:cs typeface="JetBrains Mono" panose="02000009000000000000" pitchFamily="49" charset="0"/>
            </a:rPr>
            <a:t>,</a:t>
          </a:r>
          <a:r>
            <a:rPr lang="en-US" sz="26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None</a:t>
          </a:r>
          <a:r>
            <a:rPr lang="ru-RU" sz="26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False</a:t>
          </a:r>
          <a:r>
            <a:rPr lang="en-US" sz="2600" kern="1200" dirty="0">
              <a:latin typeface="+mj-lt"/>
            </a:rPr>
            <a:t>, </a:t>
          </a:r>
          <a:r>
            <a:rPr lang="ru-RU" sz="2600" kern="1200" dirty="0">
              <a:latin typeface="+mj-lt"/>
              <a:ea typeface="Jura" pitchFamily="2" charset="0"/>
            </a:rPr>
            <a:t>всё остальное –</a:t>
          </a:r>
          <a:r>
            <a:rPr lang="ru-RU" sz="2600" kern="1200" dirty="0">
              <a:latin typeface="+mj-lt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sz="2600" b="1" kern="1200" dirty="0">
              <a:latin typeface="+mj-lt"/>
              <a:ea typeface="Jura" pitchFamily="2" charset="0"/>
            </a:rPr>
            <a:t>not</a:t>
          </a:r>
          <a:r>
            <a:rPr lang="ru-RU" sz="2600" kern="1200" dirty="0">
              <a:latin typeface="+mj-lt"/>
              <a:ea typeface="Jura" pitchFamily="2" charset="0"/>
            </a:rPr>
            <a:t> возвращают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Логические операторы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and</a:t>
          </a:r>
          <a:r>
            <a:rPr lang="en-US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и</a:t>
          </a:r>
          <a:r>
            <a:rPr lang="ru-RU" sz="2600" kern="1200" dirty="0">
              <a:latin typeface="+mj-lt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or</a:t>
          </a:r>
          <a:r>
            <a:rPr lang="en-US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803274"/>
          <a:ext cx="3286125" cy="197167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sp:txBody>
      <dsp:txXfrm>
        <a:off x="0" y="803274"/>
        <a:ext cx="3286125" cy="1971675"/>
      </dsp:txXfrm>
    </dsp:sp>
    <dsp:sp modelId="{12A876BD-E5EA-4D9B-8DF0-00C9DC534671}">
      <dsp:nvSpPr>
        <dsp:cNvPr id="0" name=""/>
        <dsp:cNvSpPr/>
      </dsp:nvSpPr>
      <dsp:spPr>
        <a:xfrm>
          <a:off x="3614737" y="803274"/>
          <a:ext cx="3286125" cy="1971675"/>
        </a:xfrm>
        <a:prstGeom prst="rect">
          <a:avLst/>
        </a:prstGeom>
        <a:solidFill>
          <a:schemeClr val="accent3">
            <a:shade val="80000"/>
            <a:hueOff val="89612"/>
            <a:satOff val="-3739"/>
            <a:lumOff val="13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sp:txBody>
      <dsp:txXfrm>
        <a:off x="3614737" y="803274"/>
        <a:ext cx="3286125" cy="1971675"/>
      </dsp:txXfrm>
    </dsp:sp>
    <dsp:sp modelId="{8B68BC73-FB65-4042-8CA2-5534882EBBC6}">
      <dsp:nvSpPr>
        <dsp:cNvPr id="0" name=""/>
        <dsp:cNvSpPr/>
      </dsp:nvSpPr>
      <dsp:spPr>
        <a:xfrm>
          <a:off x="7229475" y="803274"/>
          <a:ext cx="3286125" cy="1971675"/>
        </a:xfrm>
        <a:prstGeom prst="rect">
          <a:avLst/>
        </a:prstGeom>
        <a:solidFill>
          <a:schemeClr val="accent3">
            <a:shade val="80000"/>
            <a:hueOff val="179224"/>
            <a:satOff val="-7478"/>
            <a:lumOff val="263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sp:txBody>
      <dsp:txXfrm>
        <a:off x="7229475" y="803274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sz="1900" b="1" kern="1200" dirty="0">
              <a:latin typeface="+mj-lt"/>
              <a:cs typeface="JetBrains Mono" panose="02000009000000000000" pitchFamily="49" charset="0"/>
            </a:rPr>
            <a:t>(s)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вычисление длинны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s[0]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взятие первого элемента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конкатенация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 * 5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репликация</a:t>
          </a:r>
          <a:r>
            <a:rPr lang="en-US" sz="1900" kern="1200" dirty="0">
              <a:latin typeface="+mj-lt"/>
            </a:rPr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356-3D85-50AC-732D-223CCACFD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CF22-C915-4084-E423-EC775FA69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8179-3BCF-8A33-A71D-64DC5525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D47D-8A53-4FE2-B7C9-47B242AB87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E1E9-EE4A-9292-A6EC-7C4B4F52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DF0B-0B86-2F13-A40F-BB92EBB7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6E2C-51E1-4310-8087-D393539C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70FE-A4BE-441F-645C-CEC4CFBD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452C6-4674-3A5B-E1C3-486973E2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0A8B-6C36-23C7-71A9-C41C8B97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D47D-8A53-4FE2-B7C9-47B242AB87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FF830-181F-0D07-7D21-8E8434F9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6FEBE-6BC0-60F3-4F4B-46755DA9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6E2C-51E1-4310-8087-D393539C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55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2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05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273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657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65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2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29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26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6050746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91477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25BF7-B776-5BFF-B3D1-290CC16C7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0C2FC-8503-4719-845C-4B7F30FAA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984D-284C-2DF9-1759-ABCA03FC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D47D-8A53-4FE2-B7C9-47B242AB87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417B-7C67-2A28-C8A3-ABE14A9F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74A0-C72A-86E2-543A-037ECE67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6E2C-51E1-4310-8087-D393539C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757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9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66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62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172859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90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2401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287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558899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4853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35436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4905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6887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648121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9436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4573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0059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1299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6823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919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2892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5533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161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54437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702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2E4A-AFF2-81F5-4B6E-BC31E13E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2C0C-AA7A-8987-C759-6698B99E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939B4-1E9A-163B-6186-12DBB510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D47D-8A53-4FE2-B7C9-47B242AB87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B0C72-5118-E753-2C02-A33797A7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1697-1BF4-E36F-8C4D-B7180951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6E2C-51E1-4310-8087-D393539C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6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234497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5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2510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54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60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854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11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317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143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2748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A8E1-5C65-9DFA-1DAF-BF86BBAE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BB5F2-A665-5B9B-90A8-7B1AD0DB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7290C-F2BC-3E50-DDF2-D14119F7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D47D-8A53-4FE2-B7C9-47B242AB87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09F7-2AF7-A8B2-22FF-BA4825A9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FA19-6B81-EF49-CDAB-A6394AF0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6E2C-51E1-4310-8087-D393539C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532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305826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929720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16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2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7876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2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66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6654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8372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126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ECB5-18E4-0F7F-44FF-4D214B79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44B4-B263-850A-86CD-C806BBDA8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6E241-4B86-303F-2165-1D0F992FF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8A389-7A7B-A770-14CD-69D1EB96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D47D-8A53-4FE2-B7C9-47B242AB87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04E1D-CB5E-F043-4DF3-35683AD1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93C69-02E3-24A1-34CC-CC45C9AE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6E2C-51E1-4310-8087-D393539C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2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5309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541484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6212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42785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979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54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7493648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816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7419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D0E7-08B8-2D43-7E3D-20546340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FEC40-FAFF-F109-913B-CA9046662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117B1-CF42-00DA-7929-C067A8A38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12727-75EE-D3FA-A50E-284E04BDA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C097D-862C-D6CA-BD26-6D795E537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0A457-CD1D-F043-BE63-010716E1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D47D-8A53-4FE2-B7C9-47B242AB87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83D90-1FBE-A278-7212-6DCBDCEC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E565A-108F-6D00-A5E8-3624BC4B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6E2C-51E1-4310-8087-D393539C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15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39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5612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51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849422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43118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40625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67137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093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4317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4A29-B7CB-823D-3980-1A969FD2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4DC3F-11E1-EF07-033F-E07CB163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D47D-8A53-4FE2-B7C9-47B242AB87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5786-9FBF-5E3B-C209-F22B1D20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D1DE7-A0F4-64FF-3989-C440A13D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6E2C-51E1-4310-8087-D393539C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93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3950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6034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1445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1942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965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41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50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58759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509153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1819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54AB1-FE09-4634-FE74-1B066507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D47D-8A53-4FE2-B7C9-47B242AB87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9634B-80D2-E7E8-C3E5-3F7E281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C3893-43E1-6C4A-7572-3566AE16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6E2C-51E1-4310-8087-D393539C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62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2443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88754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84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50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39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245422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0881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859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702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5938634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C8DD-297A-18A9-97E9-E57AAE29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06C1-64DC-B550-39DF-1DB1E301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6BCAA-2C56-79E6-9F52-DEA1B7072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3E50-0CCA-92F7-1F04-440DFAB7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D47D-8A53-4FE2-B7C9-47B242AB87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F29BD-89A6-DF16-BE58-61B79D48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A4D3-9527-2217-3C1A-B8116C89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6E2C-51E1-4310-8087-D393539C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36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7423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92572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9632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65543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9557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31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967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0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2312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6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B2B7-A5A8-6C2E-CD3A-E1DFD6C4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DB78E-543A-2612-BE4C-A54FD69B6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C1FC-F7C2-7A2E-8541-4E9E86202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4ED3E-9A01-CDB5-FAFF-7E3438FC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D47D-8A53-4FE2-B7C9-47B242AB87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1539-6605-5C1E-E56D-78B12B88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C2D3-182F-7087-DB49-BEF09909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6E2C-51E1-4310-8087-D393539C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847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7330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67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1103029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71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45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271198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06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98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06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015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4539E-B611-12B9-9C27-2005BD61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8AED-8F94-C0BA-BF77-627C65FFF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893-54F4-3462-248C-52BB8E6D4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D47D-8A53-4FE2-B7C9-47B242AB87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E8BA8-1166-A717-1075-096514CA3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2D144-BD1C-0A47-7DD7-C228C1F92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6E2C-51E1-4310-8087-D393539C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24712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Логические выражения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 – </a:t>
            </a:r>
            <a:r>
              <a:rPr lang="ru-RU" dirty="0"/>
              <a:t>тип </a:t>
            </a:r>
            <a:r>
              <a:rPr lang="en-US" b="1" dirty="0"/>
              <a:t>bool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b="1" dirty="0"/>
              <a:t>bool</a:t>
            </a:r>
            <a:r>
              <a:rPr lang="en-US" dirty="0"/>
              <a:t> </a:t>
            </a:r>
            <a:r>
              <a:rPr lang="ru-RU" dirty="0"/>
              <a:t>основан на типе </a:t>
            </a:r>
            <a:r>
              <a:rPr lang="en-US" dirty="0"/>
              <a:t>int, </a:t>
            </a:r>
            <a:r>
              <a:rPr lang="ru-RU" dirty="0"/>
              <a:t>при этом </a:t>
            </a:r>
            <a:r>
              <a:rPr lang="en-US" b="1" dirty="0"/>
              <a:t>False = 0</a:t>
            </a:r>
            <a:r>
              <a:rPr lang="en-US" dirty="0"/>
              <a:t>, </a:t>
            </a:r>
            <a:r>
              <a:rPr lang="en-US" b="1" dirty="0"/>
              <a:t>True = 1</a:t>
            </a:r>
          </a:p>
        </p:txBody>
      </p:sp>
    </p:spTree>
    <p:extLst>
      <p:ext uri="{BB962C8B-B14F-4D97-AF65-F5344CB8AC3E}">
        <p14:creationId xmlns:p14="http://schemas.microsoft.com/office/powerpoint/2010/main" val="327191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Логические операторы </a:t>
            </a:r>
            <a:r>
              <a:rPr lang="ru-RU" b="1" dirty="0">
                <a:ea typeface="Red Hat Mono" panose="02010309040201060303" pitchFamily="49" charset="0"/>
                <a:cs typeface="Red Hat Mono" panose="02010309040201060303" pitchFamily="49" charset="0"/>
              </a:rPr>
              <a:t>and, or, not</a:t>
            </a:r>
            <a:endParaRPr lang="en-US" b="1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expr1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expr2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expr3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operator3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32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operatorN</a:t>
            </a: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Тернарный</a:t>
            </a:r>
            <a:r>
              <a:rPr lang="ru-RU" dirty="0">
                <a:latin typeface="+mj-lt"/>
                <a:ea typeface="Cambria Math" panose="02040503050406030204" pitchFamily="18" charset="0"/>
              </a:rPr>
              <a:t> </a:t>
            </a:r>
            <a:r>
              <a:rPr lang="en-US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y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≈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x = y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z</a:t>
            </a:r>
          </a:p>
          <a:p>
            <a:pPr marL="0" indent="0">
              <a:buNone/>
            </a:pPr>
            <a:endParaRPr lang="en-US" dirty="0">
              <a:latin typeface="JetBrains Mono" panose="0200000900000000000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+mj-lt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+mj-lt"/>
                <a:ea typeface="Jura" pitchFamily="2" charset="0"/>
              </a:rPr>
              <a:t>, </a:t>
            </a:r>
            <a:r>
              <a:rPr lang="ru-RU" dirty="0">
                <a:latin typeface="+mj-lt"/>
                <a:ea typeface="Jura" pitchFamily="2" charset="0"/>
              </a:rPr>
              <a:t>логика работы точно такая же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Условные конструкции </a:t>
            </a:r>
            <a:r>
              <a:rPr lang="en-US" sz="3600" dirty="0">
                <a:latin typeface="+mn-lt"/>
                <a:ea typeface="Jura" pitchFamily="2" charset="0"/>
              </a:rPr>
              <a:t>if, </a:t>
            </a:r>
            <a:r>
              <a:rPr lang="en-US" sz="3600" dirty="0" err="1">
                <a:latin typeface="+mn-lt"/>
                <a:ea typeface="Jura" pitchFamily="2" charset="0"/>
              </a:rPr>
              <a:t>elif</a:t>
            </a:r>
            <a:r>
              <a:rPr lang="en-US" sz="3600" dirty="0">
                <a:latin typeface="+mn-lt"/>
                <a:ea typeface="Jura" pitchFamily="2" charset="0"/>
              </a:rPr>
              <a:t>, else</a:t>
            </a:r>
          </a:p>
        </p:txBody>
      </p:sp>
    </p:spTree>
    <p:extLst>
      <p:ext uri="{BB962C8B-B14F-4D97-AF65-F5344CB8AC3E}">
        <p14:creationId xmlns:p14="http://schemas.microsoft.com/office/powerpoint/2010/main" val="244773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 wrap="square" anchor="b">
                <a:normAutofit fontScale="90000"/>
              </a:bodyPr>
              <a:lstStyle/>
              <a:p>
                <a:r>
                  <a:rPr lang="ru-RU" sz="3600" dirty="0">
                    <a:cs typeface="JetBrains Mono" panose="02000009000000000000" pitchFamily="49" charset="0"/>
                  </a:rPr>
                  <a:t>Решаем квадратное уравнение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>
                  <a:latin typeface="+mn-lt"/>
                  <a:ea typeface="Jura" pitchFamily="2" charset="0"/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3626" t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21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Строки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4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string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2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if, elif, else</vt:lpstr>
      <vt:lpstr>Решаем квадратное уравнение 〖ax〗^2+bx+c=0</vt:lpstr>
      <vt:lpstr>Строки</vt:lpstr>
      <vt:lpstr>Тип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2023-01-27T13:53:25Z</dcterms:created>
  <dcterms:modified xsi:type="dcterms:W3CDTF">2023-01-27T13:53:49Z</dcterms:modified>
</cp:coreProperties>
</file>