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1" r:id="rId3"/>
    <p:sldId id="288" r:id="rId4"/>
    <p:sldId id="289" r:id="rId5"/>
    <p:sldId id="290" r:id="rId6"/>
    <p:sldId id="291" r:id="rId7"/>
    <p:sldId id="702" r:id="rId8"/>
    <p:sldId id="703" r:id="rId9"/>
    <p:sldId id="70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при этом </a:t>
          </a:r>
          <a:r>
            <a:rPr lang="ru-RU" b="1" dirty="0">
              <a:latin typeface="+mj-lt"/>
              <a:cs typeface="JetBrains Mono" panose="02000009000000000000" pitchFamily="49" charset="0"/>
            </a:rPr>
            <a:t>0</a:t>
          </a:r>
          <a:r>
            <a:rPr lang="ru-RU" dirty="0">
              <a:latin typeface="+mj-lt"/>
              <a:cs typeface="JetBrains Mono" panose="02000009000000000000" pitchFamily="49" charset="0"/>
            </a:rPr>
            <a:t>,</a:t>
          </a:r>
          <a:r>
            <a:rPr lang="en-US" dirty="0">
              <a:latin typeface="+mj-lt"/>
              <a:cs typeface="JetBrains Mono" panose="02000009000000000000" pitchFamily="49" charset="0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None</a:t>
          </a:r>
          <a:r>
            <a:rPr lang="ru-RU" dirty="0">
              <a:latin typeface="+mj-lt"/>
              <a:cs typeface="JetBrains Mono" panose="02000009000000000000" pitchFamily="49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b="1" dirty="0">
              <a:latin typeface="+mj-lt"/>
              <a:cs typeface="JetBrains Mono" panose="02000009000000000000" pitchFamily="49" charset="0"/>
            </a:rPr>
            <a:t>False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всё остальное –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+mj-lt"/>
              <a:ea typeface="Jura" pitchFamily="2" charset="0"/>
            </a:rPr>
            <a:t>not</a:t>
          </a:r>
          <a:r>
            <a:rPr lang="ru-RU" dirty="0">
              <a:latin typeface="+mj-lt"/>
              <a:ea typeface="Jura" pitchFamily="2" charset="0"/>
            </a:rPr>
            <a:t> возвращают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Логические операторы </a:t>
          </a:r>
          <a:r>
            <a:rPr lang="en-US" b="1" dirty="0">
              <a:latin typeface="+mj-lt"/>
              <a:cs typeface="JetBrains Mono" panose="02000009000000000000" pitchFamily="49" charset="0"/>
            </a:rPr>
            <a:t>and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or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+mj-lt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b="1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b="1" dirty="0">
              <a:latin typeface="+mj-lt"/>
              <a:cs typeface="JetBrains Mono" panose="02000009000000000000" pitchFamily="49" charset="0"/>
            </a:rPr>
            <a:t>(s)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вычисление длинны</a:t>
          </a:r>
          <a:endParaRPr lang="en-US" dirty="0">
            <a:latin typeface="+mj-lt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s[0]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взятие первого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конкатенация</a:t>
          </a:r>
          <a:endParaRPr lang="en-US" dirty="0">
            <a:latin typeface="+mj-lt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 * 5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репликация</a:t>
          </a:r>
          <a:r>
            <a:rPr lang="en-US" dirty="0">
              <a:latin typeface="+mj-lt"/>
            </a:rPr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при этом </a:t>
          </a:r>
          <a:r>
            <a:rPr lang="ru-RU" sz="2600" b="1" kern="1200" dirty="0">
              <a:latin typeface="+mj-lt"/>
              <a:cs typeface="JetBrains Mono" panose="02000009000000000000" pitchFamily="49" charset="0"/>
            </a:rPr>
            <a:t>0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,</a:t>
          </a:r>
          <a:r>
            <a:rPr lang="en-US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None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False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  <a:ea typeface="Jura" pitchFamily="2" charset="0"/>
            </a:rPr>
            <a:t>всё остальное –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+mj-lt"/>
              <a:ea typeface="Jura" pitchFamily="2" charset="0"/>
            </a:rPr>
            <a:t>not</a:t>
          </a:r>
          <a:r>
            <a:rPr lang="ru-RU" sz="2600" kern="1200" dirty="0">
              <a:latin typeface="+mj-lt"/>
              <a:ea typeface="Jura" pitchFamily="2" charset="0"/>
            </a:rPr>
            <a:t> возвращают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Логические операторы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and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or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803274"/>
          <a:ext cx="3286125" cy="19716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sp:txBody>
      <dsp:txXfrm>
        <a:off x="0" y="803274"/>
        <a:ext cx="3286125" cy="1971675"/>
      </dsp:txXfrm>
    </dsp:sp>
    <dsp:sp modelId="{12A876BD-E5EA-4D9B-8DF0-00C9DC534671}">
      <dsp:nvSpPr>
        <dsp:cNvPr id="0" name=""/>
        <dsp:cNvSpPr/>
      </dsp:nvSpPr>
      <dsp:spPr>
        <a:xfrm>
          <a:off x="3614737" y="803274"/>
          <a:ext cx="3286125" cy="1971675"/>
        </a:xfrm>
        <a:prstGeom prst="rect">
          <a:avLst/>
        </a:prstGeom>
        <a:solidFill>
          <a:schemeClr val="accent3">
            <a:shade val="80000"/>
            <a:hueOff val="89612"/>
            <a:satOff val="-3739"/>
            <a:lumOff val="13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sp:txBody>
      <dsp:txXfrm>
        <a:off x="3614737" y="803274"/>
        <a:ext cx="3286125" cy="1971675"/>
      </dsp:txXfrm>
    </dsp:sp>
    <dsp:sp modelId="{8B68BC73-FB65-4042-8CA2-5534882EBBC6}">
      <dsp:nvSpPr>
        <dsp:cNvPr id="0" name=""/>
        <dsp:cNvSpPr/>
      </dsp:nvSpPr>
      <dsp:spPr>
        <a:xfrm>
          <a:off x="7229475" y="803274"/>
          <a:ext cx="3286125" cy="1971675"/>
        </a:xfrm>
        <a:prstGeom prst="rect">
          <a:avLst/>
        </a:prstGeom>
        <a:solidFill>
          <a:schemeClr val="accent3">
            <a:shade val="80000"/>
            <a:hueOff val="179224"/>
            <a:satOff val="-7478"/>
            <a:lumOff val="26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sp:txBody>
      <dsp:txXfrm>
        <a:off x="7229475" y="803274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sz="1900" b="1" kern="1200" dirty="0">
              <a:latin typeface="+mj-lt"/>
              <a:cs typeface="JetBrains Mono" panose="02000009000000000000" pitchFamily="49" charset="0"/>
            </a:rPr>
            <a:t>(s)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вычисление длинны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s[0]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взятие первого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конкатенация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 * 5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репликация</a:t>
          </a:r>
          <a:r>
            <a:rPr lang="en-US" sz="1900" kern="1200" dirty="0">
              <a:latin typeface="+mj-lt"/>
            </a:rPr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5DA7-67D0-BA7A-FD6C-5FC1468EB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3F2BB-EAEC-E192-4E17-678F4B0A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8210-1060-1893-39AA-3AA4BB8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1732-8768-146D-9AB5-63906133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7B720-62C2-3A34-9AD7-A5EBB4EC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C4A-AA5F-E2DE-FFB1-102C0508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A086B-5D75-03D9-F7F9-C430F074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7FE2-1963-8D47-36BD-BC428E6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C9BA-DCA1-8445-E1E5-BB0AAB30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FF7F-DA58-E08E-F06F-F84C5463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9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3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78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04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8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7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48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4903125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25594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FF1DC-B3A5-FBF7-AC0C-52104320C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8325-4F46-E3A9-97A4-417B460B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75BA-F716-450F-43F6-5523FC59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EE8E9-1190-584C-658D-BE2A9A56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1FAE-AE7A-D801-2579-09535AAE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59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86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6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66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79312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0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43840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5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686141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7609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796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181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7398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9235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1555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4536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794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968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7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868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3246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573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280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253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956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880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86EB-580D-182C-AB57-048453CA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36E3-7E42-01D0-0B6F-0D597403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EB61-8541-DCB3-8FFC-196B0268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8E0D-A90D-2FFC-1D08-605BE573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DCB5-5154-80A8-2E50-AF08AE8E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63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264490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66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384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39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29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355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19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76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72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134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CB8F-B595-CC6A-B437-7D122502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825D5-4A2A-15AF-6535-62222B23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5522-80FC-60CC-2693-60E1ACDE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3C50A-045E-A7E4-5A3C-7903C31B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12C0-EEDC-DEAE-520C-7B95157D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21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165065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724569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79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94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8300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20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49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2547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2781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897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57B3-2C8E-06D6-F1EC-CA04C82C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25AC-5D5E-700A-E5DC-9AA349614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57A04-2EE8-A423-E855-FD5BA3643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9CBD4-052C-27F7-B2D5-CFF43649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4B162-A0E3-6E3A-F360-CE6D7171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95D8-75A1-3028-67F9-FEB05D01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14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9270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1757501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27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259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69888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716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356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159212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67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3811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FBC0-1E88-02D3-8287-1B36DA0E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AA16-158C-F671-9A3E-58332FC70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0A814-E5DD-2994-D077-2255022E1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743E-AB41-AD73-9CCA-337348568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6BCF-E4B9-67DC-3238-BB03F7605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00642-2329-F5A8-BBE9-DE90BF40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07220-10C3-676E-08A5-CFE0B54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FEFC1-A0FD-6771-DC97-61B16B1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29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3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912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5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36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0259687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82752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2086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13361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99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03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2219-93A7-AEE6-D170-BDCFFEEA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0C81F-DA28-E0B7-D3C4-D3E7527A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4307F-99CE-1886-4A2F-2F30E89B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04036-6CA0-CDA0-54FF-D7FA0268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90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975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2188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4848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1313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7038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11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46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0423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990650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870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9FFF8-E415-6ECE-880C-BD45B27D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B3BDF-F764-7C1B-0FB9-4CB5FD21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CEF89-ACB7-A3E2-C67D-9ED1F221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93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661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2431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0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3397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59230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004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8733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447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925327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3EE4-0EDF-DAA9-3E9B-82F57B90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5B20-8880-83E9-D761-2F94D1DB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2D0AF-C4AB-5E0E-FE19-B9E8B958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A35A-279B-27D5-87FF-1C2F38CE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88F0-19C0-148C-3672-CC69262D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4F6DA-56FF-0342-9F31-D2C7BB4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75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6260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26891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6506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228798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433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85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7977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4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8696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4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8CAA-E5E7-61F5-5FBF-79ADB470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6ADFE-032E-22FA-4AD1-C9DF0311C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44B9D-CF37-0D2D-3853-BAED4A07A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1F9C-A5EB-6A8C-ED87-44D1352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32B7-E3AC-66AA-B9B2-23AAAC35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C544D-8F2E-DD21-8C3C-B302ED6F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28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452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1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6295148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3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07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716840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91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29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497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A2BCB-6DAF-7E02-39E7-3880BCA0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DA502-BAB9-9387-F38B-4F1F0A04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FF14-4C30-6721-7051-154637D89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460A-C59E-4DE0-AEBC-D63EFFA0A9A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A35B-0766-7124-54A1-7AFCCA448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D01B-BABB-9CDD-ADA2-CA7A80CDA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C393-5EBA-4935-BF96-B4B6BB9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2473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Логические выражения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– </a:t>
            </a:r>
            <a:r>
              <a:rPr lang="ru-RU" dirty="0"/>
              <a:t>тип </a:t>
            </a:r>
            <a:r>
              <a:rPr lang="en-US" b="1" dirty="0"/>
              <a:t>bool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bool</a:t>
            </a:r>
            <a:r>
              <a:rPr lang="en-US" dirty="0"/>
              <a:t>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b="1" dirty="0"/>
              <a:t>False = 0</a:t>
            </a:r>
            <a:r>
              <a:rPr lang="en-US" dirty="0"/>
              <a:t>, </a:t>
            </a:r>
            <a:r>
              <a:rPr lang="en-US" b="1" dirty="0"/>
              <a:t>True = 1</a:t>
            </a:r>
          </a:p>
        </p:txBody>
      </p:sp>
    </p:spTree>
    <p:extLst>
      <p:ext uri="{BB962C8B-B14F-4D97-AF65-F5344CB8AC3E}">
        <p14:creationId xmlns:p14="http://schemas.microsoft.com/office/powerpoint/2010/main" val="327191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операторы </a:t>
            </a:r>
            <a:r>
              <a:rPr lang="ru-RU" b="1" dirty="0">
                <a:ea typeface="Red Hat Mono" panose="02010309040201060303" pitchFamily="49" charset="0"/>
                <a:cs typeface="Red Hat Mono" panose="02010309040201060303" pitchFamily="49" charset="0"/>
              </a:rPr>
              <a:t>and, or, not</a:t>
            </a:r>
            <a:endParaRPr lang="en-US" b="1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expr1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expr2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expr3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operator3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32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operatorN</a:t>
            </a: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Тернарный</a:t>
            </a:r>
            <a:r>
              <a:rPr lang="ru-RU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-US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y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≈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x = y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z</a:t>
            </a:r>
          </a:p>
          <a:p>
            <a:pPr marL="0" indent="0">
              <a:buNone/>
            </a:pPr>
            <a:endParaRPr lang="en-US" dirty="0">
              <a:latin typeface="JetBrains Mono" panose="0200000900000000000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+mj-lt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+mj-lt"/>
                <a:ea typeface="Jura" pitchFamily="2" charset="0"/>
              </a:rPr>
              <a:t>, </a:t>
            </a:r>
            <a:r>
              <a:rPr lang="ru-RU" dirty="0">
                <a:latin typeface="+mj-lt"/>
                <a:ea typeface="Jura" pitchFamily="2" charset="0"/>
              </a:rPr>
              <a:t>логика работы точно такая же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Условные конструкции </a:t>
            </a:r>
            <a:r>
              <a:rPr lang="en-US" sz="3600" dirty="0">
                <a:latin typeface="+mn-lt"/>
                <a:ea typeface="Jura" pitchFamily="2" charset="0"/>
              </a:rPr>
              <a:t>if, </a:t>
            </a:r>
            <a:r>
              <a:rPr lang="en-US" sz="3600" dirty="0" err="1">
                <a:latin typeface="+mn-lt"/>
                <a:ea typeface="Jura" pitchFamily="2" charset="0"/>
              </a:rPr>
              <a:t>elif</a:t>
            </a:r>
            <a:r>
              <a:rPr lang="en-US" sz="3600" dirty="0">
                <a:latin typeface="+mn-lt"/>
                <a:ea typeface="Jura" pitchFamily="2" charset="0"/>
              </a:rPr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24477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 wrap="square" anchor="b">
                <a:normAutofit fontScale="90000"/>
              </a:bodyPr>
              <a:lstStyle/>
              <a:p>
                <a:r>
                  <a:rPr lang="ru-RU" sz="3600" dirty="0">
                    <a:cs typeface="JetBrains Mono" panose="02000009000000000000" pitchFamily="49" charset="0"/>
                  </a:rPr>
                  <a:t>Решаем квадратное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+mn-lt"/>
                  <a:ea typeface="Jura" pitchFamily="2" charset="0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626" t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1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Строки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string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2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if, elif, else</vt:lpstr>
      <vt:lpstr>Решаем квадратное уравнение 〖ax〗^2+bx+c=0</vt:lpstr>
      <vt:lpstr>Строки</vt:lpstr>
      <vt:lpstr>Тип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2023-03-18T08:54:03Z</dcterms:created>
  <dcterms:modified xsi:type="dcterms:W3CDTF">2023-03-18T08:54:29Z</dcterms:modified>
</cp:coreProperties>
</file>