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04" r:id="rId3"/>
    <p:sldId id="398" r:id="rId4"/>
    <p:sldId id="399" r:id="rId5"/>
    <p:sldId id="400" r:id="rId6"/>
    <p:sldId id="402" r:id="rId7"/>
    <p:sldId id="404" r:id="rId8"/>
    <p:sldId id="407" r:id="rId9"/>
    <p:sldId id="4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Single object responsibility principle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en-US" dirty="0">
              <a:latin typeface="+mj-lt"/>
            </a:rPr>
            <a:t>Open/closed principle</a:t>
          </a: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en-US" dirty="0" err="1">
              <a:latin typeface="+mj-lt"/>
            </a:rPr>
            <a:t>Liskov</a:t>
          </a:r>
          <a:r>
            <a:rPr lang="en-US" dirty="0">
              <a:latin typeface="+mj-lt"/>
            </a:rPr>
            <a:t> substitution principle</a:t>
          </a: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97B799C9-7BAA-4032-B44C-88745798A1F3}">
      <dgm:prSet/>
      <dgm:spPr/>
      <dgm:t>
        <a:bodyPr/>
        <a:lstStyle/>
        <a:p>
          <a:r>
            <a:rPr lang="en-US" dirty="0">
              <a:latin typeface="+mj-lt"/>
            </a:rPr>
            <a:t>Interface segregation principle</a:t>
          </a:r>
        </a:p>
      </dgm:t>
    </dgm:pt>
    <dgm:pt modelId="{B7A3F294-7613-4DCF-B505-A325D2D68BA5}" type="parTrans" cxnId="{763403F0-BBB6-4EB7-BAD5-A222D5580BFF}">
      <dgm:prSet/>
      <dgm:spPr/>
      <dgm:t>
        <a:bodyPr/>
        <a:lstStyle/>
        <a:p>
          <a:endParaRPr lang="en-US"/>
        </a:p>
      </dgm:t>
    </dgm:pt>
    <dgm:pt modelId="{DEE07904-9F11-49F0-A5EF-69000A8C0888}" type="sibTrans" cxnId="{763403F0-BBB6-4EB7-BAD5-A222D5580BFF}">
      <dgm:prSet/>
      <dgm:spPr/>
      <dgm:t>
        <a:bodyPr/>
        <a:lstStyle/>
        <a:p>
          <a:endParaRPr lang="en-US"/>
        </a:p>
      </dgm:t>
    </dgm:pt>
    <dgm:pt modelId="{DA7266F9-96E8-47B5-87CD-E5640D26CFDC}">
      <dgm:prSet/>
      <dgm:spPr/>
      <dgm:t>
        <a:bodyPr/>
        <a:lstStyle/>
        <a:p>
          <a:r>
            <a:rPr lang="en-US" dirty="0">
              <a:latin typeface="+mj-lt"/>
            </a:rPr>
            <a:t>Dependency inversion principle</a:t>
          </a:r>
        </a:p>
      </dgm:t>
    </dgm:pt>
    <dgm:pt modelId="{4B4C0DED-ECBC-49B8-969B-7066204E3B68}" type="parTrans" cxnId="{79B85698-4480-4F25-8BB3-F9612C6969E6}">
      <dgm:prSet/>
      <dgm:spPr/>
      <dgm:t>
        <a:bodyPr/>
        <a:lstStyle/>
        <a:p>
          <a:endParaRPr lang="en-US"/>
        </a:p>
      </dgm:t>
    </dgm:pt>
    <dgm:pt modelId="{7510CC1A-1C56-41E8-AFA1-8A7AC7D2BF67}" type="sibTrans" cxnId="{79B85698-4480-4F25-8BB3-F9612C6969E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5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5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5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5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5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5"/>
      <dgm:spPr/>
    </dgm:pt>
    <dgm:pt modelId="{458AD813-325E-4BC0-B00C-E5B862BB4B1C}" type="pres">
      <dgm:prSet presAssocID="{3C0F29EA-D10F-4E6A-9432-A70E4CFEEEF2}" presName="vert1" presStyleCnt="0"/>
      <dgm:spPr/>
    </dgm:pt>
    <dgm:pt modelId="{750A9223-2006-4BC0-9DA1-65E109CEE8D1}" type="pres">
      <dgm:prSet presAssocID="{97B799C9-7BAA-4032-B44C-88745798A1F3}" presName="thickLine" presStyleLbl="alignNode1" presStyleIdx="3" presStyleCnt="5"/>
      <dgm:spPr/>
    </dgm:pt>
    <dgm:pt modelId="{504353BE-E843-4C2D-B883-1E5E62AE4C80}" type="pres">
      <dgm:prSet presAssocID="{97B799C9-7BAA-4032-B44C-88745798A1F3}" presName="horz1" presStyleCnt="0"/>
      <dgm:spPr/>
    </dgm:pt>
    <dgm:pt modelId="{6E967EDF-237A-4DF2-B587-8560F7B50B90}" type="pres">
      <dgm:prSet presAssocID="{97B799C9-7BAA-4032-B44C-88745798A1F3}" presName="tx1" presStyleLbl="revTx" presStyleIdx="3" presStyleCnt="5"/>
      <dgm:spPr/>
    </dgm:pt>
    <dgm:pt modelId="{FA8AE660-F9C4-40F7-91B7-1E167C2BE7EF}" type="pres">
      <dgm:prSet presAssocID="{97B799C9-7BAA-4032-B44C-88745798A1F3}" presName="vert1" presStyleCnt="0"/>
      <dgm:spPr/>
    </dgm:pt>
    <dgm:pt modelId="{7C6C99A0-0A22-4A69-A7A0-697B2327C169}" type="pres">
      <dgm:prSet presAssocID="{DA7266F9-96E8-47B5-87CD-E5640D26CFDC}" presName="thickLine" presStyleLbl="alignNode1" presStyleIdx="4" presStyleCnt="5"/>
      <dgm:spPr/>
    </dgm:pt>
    <dgm:pt modelId="{68796777-D260-414E-B85C-66D356B2720D}" type="pres">
      <dgm:prSet presAssocID="{DA7266F9-96E8-47B5-87CD-E5640D26CFDC}" presName="horz1" presStyleCnt="0"/>
      <dgm:spPr/>
    </dgm:pt>
    <dgm:pt modelId="{52CE7D86-EE04-40E8-8368-C3DFBAD28509}" type="pres">
      <dgm:prSet presAssocID="{DA7266F9-96E8-47B5-87CD-E5640D26CFDC}" presName="tx1" presStyleLbl="revTx" presStyleIdx="4" presStyleCnt="5"/>
      <dgm:spPr/>
    </dgm:pt>
    <dgm:pt modelId="{9F70A6B2-307D-42A7-B733-6BC7BFAE8BD6}" type="pres">
      <dgm:prSet presAssocID="{DA7266F9-96E8-47B5-87CD-E5640D26CFDC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97580749-D4A6-43BC-921C-02244222BF8A}" type="presOf" srcId="{DA7266F9-96E8-47B5-87CD-E5640D26CFDC}" destId="{52CE7D86-EE04-40E8-8368-C3DFBAD28509}" srcOrd="0" destOrd="0" presId="urn:microsoft.com/office/officeart/2008/layout/LinedList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79B85698-4480-4F25-8BB3-F9612C6969E6}" srcId="{71D407DC-AFC5-4732-9986-AB601EF48EDE}" destId="{DA7266F9-96E8-47B5-87CD-E5640D26CFDC}" srcOrd="4" destOrd="0" parTransId="{4B4C0DED-ECBC-49B8-969B-7066204E3B68}" sibTransId="{7510CC1A-1C56-41E8-AFA1-8A7AC7D2BF67}"/>
    <dgm:cxn modelId="{738F069E-72BA-44C0-8F4D-A60F9B8579DC}" type="presOf" srcId="{97B799C9-7BAA-4032-B44C-88745798A1F3}" destId="{6E967EDF-237A-4DF2-B587-8560F7B50B90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763403F0-BBB6-4EB7-BAD5-A222D5580BFF}" srcId="{71D407DC-AFC5-4732-9986-AB601EF48EDE}" destId="{97B799C9-7BAA-4032-B44C-88745798A1F3}" srcOrd="3" destOrd="0" parTransId="{B7A3F294-7613-4DCF-B505-A325D2D68BA5}" sibTransId="{DEE07904-9F11-49F0-A5EF-69000A8C0888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  <dgm:cxn modelId="{6415323C-51D3-4572-9529-563AE601A39B}" type="presParOf" srcId="{BA82A314-F348-4D61-AE60-ED2A68ED4A91}" destId="{750A9223-2006-4BC0-9DA1-65E109CEE8D1}" srcOrd="6" destOrd="0" presId="urn:microsoft.com/office/officeart/2008/layout/LinedList"/>
    <dgm:cxn modelId="{33C06E03-740E-44A4-85BA-2876E4CDCEDE}" type="presParOf" srcId="{BA82A314-F348-4D61-AE60-ED2A68ED4A91}" destId="{504353BE-E843-4C2D-B883-1E5E62AE4C80}" srcOrd="7" destOrd="0" presId="urn:microsoft.com/office/officeart/2008/layout/LinedList"/>
    <dgm:cxn modelId="{E4754488-9C81-4AD5-95A7-C1E314B0E8E1}" type="presParOf" srcId="{504353BE-E843-4C2D-B883-1E5E62AE4C80}" destId="{6E967EDF-237A-4DF2-B587-8560F7B50B90}" srcOrd="0" destOrd="0" presId="urn:microsoft.com/office/officeart/2008/layout/LinedList"/>
    <dgm:cxn modelId="{8D57358C-639D-4B17-84E8-5C276A93C931}" type="presParOf" srcId="{504353BE-E843-4C2D-B883-1E5E62AE4C80}" destId="{FA8AE660-F9C4-40F7-91B7-1E167C2BE7EF}" srcOrd="1" destOrd="0" presId="urn:microsoft.com/office/officeart/2008/layout/LinedList"/>
    <dgm:cxn modelId="{A0BDD0B1-D1D3-44DF-9C0A-BCF9DFFA4BDB}" type="presParOf" srcId="{BA82A314-F348-4D61-AE60-ED2A68ED4A91}" destId="{7C6C99A0-0A22-4A69-A7A0-697B2327C169}" srcOrd="8" destOrd="0" presId="urn:microsoft.com/office/officeart/2008/layout/LinedList"/>
    <dgm:cxn modelId="{0277B8A8-30D8-41A7-868B-804BF58D6103}" type="presParOf" srcId="{BA82A314-F348-4D61-AE60-ED2A68ED4A91}" destId="{68796777-D260-414E-B85C-66D356B2720D}" srcOrd="9" destOrd="0" presId="urn:microsoft.com/office/officeart/2008/layout/LinedList"/>
    <dgm:cxn modelId="{46128C29-CD1A-492E-862B-40B3335CBD71}" type="presParOf" srcId="{68796777-D260-414E-B85C-66D356B2720D}" destId="{52CE7D86-EE04-40E8-8368-C3DFBAD28509}" srcOrd="0" destOrd="0" presId="urn:microsoft.com/office/officeart/2008/layout/LinedList"/>
    <dgm:cxn modelId="{6F65CBC2-DA4D-46C2-903C-7F68977EE734}" type="presParOf" srcId="{68796777-D260-414E-B85C-66D356B2720D}" destId="{9F70A6B2-307D-42A7-B733-6BC7BFAE8B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j-lt"/>
            </a:rPr>
            <a:t>Single object responsibility principle</a:t>
          </a:r>
        </a:p>
      </dsp:txBody>
      <dsp:txXfrm>
        <a:off x="0" y="651"/>
        <a:ext cx="6858000" cy="1066539"/>
      </dsp:txXfrm>
    </dsp:sp>
    <dsp:sp modelId="{60A7341F-03DE-4ABB-997F-19C1915D9590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j-lt"/>
            </a:rPr>
            <a:t>Open/closed principle</a:t>
          </a:r>
        </a:p>
      </dsp:txBody>
      <dsp:txXfrm>
        <a:off x="0" y="1067190"/>
        <a:ext cx="6858000" cy="1066539"/>
      </dsp:txXfrm>
    </dsp:sp>
    <dsp:sp modelId="{0C8EBC8A-025A-4346-8F0F-0D45FFBB922A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+mj-lt"/>
            </a:rPr>
            <a:t>Liskov</a:t>
          </a:r>
          <a:r>
            <a:rPr lang="en-US" sz="3100" kern="1200" dirty="0">
              <a:latin typeface="+mj-lt"/>
            </a:rPr>
            <a:t> substitution principle</a:t>
          </a:r>
        </a:p>
      </dsp:txBody>
      <dsp:txXfrm>
        <a:off x="0" y="2133730"/>
        <a:ext cx="6858000" cy="1066539"/>
      </dsp:txXfrm>
    </dsp:sp>
    <dsp:sp modelId="{750A9223-2006-4BC0-9DA1-65E109CEE8D1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67EDF-237A-4DF2-B587-8560F7B50B90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j-lt"/>
            </a:rPr>
            <a:t>Interface segregation principle</a:t>
          </a:r>
        </a:p>
      </dsp:txBody>
      <dsp:txXfrm>
        <a:off x="0" y="3200269"/>
        <a:ext cx="6858000" cy="1066539"/>
      </dsp:txXfrm>
    </dsp:sp>
    <dsp:sp modelId="{7C6C99A0-0A22-4A69-A7A0-697B2327C169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E7D86-EE04-40E8-8368-C3DFBAD28509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j-lt"/>
            </a:rPr>
            <a:t>Dependency inversion principle</a:t>
          </a:r>
        </a:p>
      </dsp:txBody>
      <dsp:txXfrm>
        <a:off x="0" y="4266809"/>
        <a:ext cx="6858000" cy="106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91C2-2F80-BAC2-4912-B9B19224D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BE1F2-EE3B-E178-0AE1-A32BB48FB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4A79-DE25-F5EA-D829-320608AC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D5D2-72A2-89C8-8BC8-CA8C2493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3147-9357-580A-61A1-BBE08A11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3DDE-F043-C958-6456-5E4AF7E8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DC55A-0C3E-90EA-0DEF-9E9FCEA20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3281-365D-7464-8F8C-8F919567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9907-3422-AC1F-8603-86C5DCDD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FB45-1E43-8ED9-9DAC-A29C9BA0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534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92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86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61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98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9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7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18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6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9067754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81863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67A0C-C40D-FA5D-800A-6B14E537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A4782-4B90-B00D-282D-32EFA91A4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8C4D-EAEC-B083-887D-6E877B1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5958-7E1C-B23A-9175-0DF41483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5326-673A-C027-2EEF-37A5896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50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0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15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7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675021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7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7200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6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031991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826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89120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225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0267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07287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3171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528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781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7606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7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353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7383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5789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5535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848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1179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572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F178-7020-FE23-8107-F8889052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6A4B-3EFB-F127-0CB3-F4B4805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A316-AC50-55DE-8FFE-CBDBEA30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70DF-2379-861A-858F-6905E268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2ECB-F986-1D44-FB50-7C01036C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145022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17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9423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7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60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4037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10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4361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5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5894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1019-678B-E2BB-E2F4-EE81B846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B297A-0AB6-82FB-4481-1112B771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B105-4EA9-5834-700C-143B3228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23D0-BD97-43FB-55D6-587BF33D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126F-38CD-501D-2A9A-CB7AB399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4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593290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696198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96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05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880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66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39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9652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640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67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4DA3-D4BF-37ED-7F37-3B9D585A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D1AC-41F2-7A23-E285-E7E732ECE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592F-B6DE-C69D-DD5B-15780C96F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260D-7761-8C32-D0E2-61F44A39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C81B6-720E-F02D-3060-DCEC0AB2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EFF49-0CED-DE46-9D9D-CD8CF1A5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79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370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0480916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6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2248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74641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8504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324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6462568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45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022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3236-E74C-7C65-3C55-F5FCA6B6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2204-5E61-656C-A6D8-F34142377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377AD-A083-DA01-29BE-01B5C8137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73578-F075-9A3B-5CE2-76FAE01F0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A2D6B-E53E-21C4-353F-152D4911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73ADC-E4EC-18B3-8B05-C307444F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39735-54C4-60CD-9E30-1F727931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C1CDB-3F7D-CF8A-63C9-93BD7E47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41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0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0765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87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07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5621740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49729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14773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22020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3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4677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A50F-050A-1B3C-2384-C8046E54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E9EF2-96F7-50CE-9E84-E4D9BFD6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A0A53-FA57-13E0-6C40-37E2FF26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C8481-0DAA-832D-01DC-3A6F50FF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01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54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556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270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051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9047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1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52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5826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9732106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8449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6038F-6897-D828-03FF-49D0568A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7C74F-7CD6-18AF-FC3A-E32A20F5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C43F9-D453-3D3A-B609-10D6579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4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7078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6169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5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82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859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53551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612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6055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1008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425150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D30B-7F5C-DBC5-F1E1-492D47D9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6AA6-BDE6-1528-5153-C2B00E0E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9A55F-E3B8-BB43-A66F-7F9957B53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44FEE-4AFB-CA28-D18C-0B66682D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64797-C6F4-6F73-6575-8FA9F78E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5E62C-5D80-9D32-27CD-CC211F65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212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8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147121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1950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345698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1315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3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3245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1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917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58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5D0E-79B3-F8DB-0747-4946E48C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E66E7-B0BC-D64A-2526-87B3268FD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9A395-94B5-FB54-0768-4D51B14B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1D699-4A33-D154-E837-4BB25783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7C526-31C3-66CD-2906-AF4FEC8F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5E346-748E-1005-7682-ED87EB80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3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002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3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101235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22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23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492674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9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2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39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6242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98438-C592-E6E4-6FC8-700B0468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2B7C-5DB8-648B-9BFF-164CCFF5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2D1B-887E-DF99-E82E-0AB3706DC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C8F38-BBD6-4A3C-8B9A-B3436A187C83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B432-2A8A-52C9-CD26-181D6A6C8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5B70-F74F-BD0C-7DE8-C78318B69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B255-F0D3-42D7-A1FD-64EC3E54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390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2800" dirty="0"/>
              <a:t>SOLID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D941D-F492-42FB-9F66-B720855B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100" dirty="0"/>
              <a:t>S.O.L.I.D. – </a:t>
            </a:r>
            <a:r>
              <a:rPr lang="ru-RU" sz="3100" dirty="0"/>
              <a:t>набор принципов проектирования решений ООП, направленных на поддержание простого, надёжного и обновляемого кода</a:t>
            </a:r>
            <a:r>
              <a:rPr lang="en-US" sz="3100" dirty="0"/>
              <a:t> </a:t>
            </a:r>
          </a:p>
        </p:txBody>
      </p:sp>
      <p:pic>
        <p:nvPicPr>
          <p:cNvPr id="6" name="Picture 4" descr="S.O.L.I.D principles: what are they and why projects should use them | by  Mariana Azevedo | Medium">
            <a:extLst>
              <a:ext uri="{FF2B5EF4-FFF2-40B4-BE49-F238E27FC236}">
                <a16:creationId xmlns:a16="http://schemas.microsoft.com/office/drawing/2014/main" id="{8CBDDD0B-DF66-4621-B8EC-9A96943B87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1875" y="2635250"/>
            <a:ext cx="7620000" cy="35052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50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43417-28E9-4BC6-8BD9-0A1513CD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5904845-61E8-4989-8F6A-E199BC5C4A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18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iant Swiss Army Knife | Uncrate">
            <a:extLst>
              <a:ext uri="{FF2B5EF4-FFF2-40B4-BE49-F238E27FC236}">
                <a16:creationId xmlns:a16="http://schemas.microsoft.com/office/drawing/2014/main" id="{98B32AF2-F9A0-41CC-BEC0-8502AF50880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r="7414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53C2F-1972-47EC-B89C-2A08072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>
                <a:latin typeface="+mj-lt"/>
              </a:rPr>
              <a:t>Single object responsibility principle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3892C-4399-4245-9050-52E9D60F4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en-US" dirty="0" err="1"/>
              <a:t>ринцип</a:t>
            </a:r>
            <a:r>
              <a:rPr lang="en-US" dirty="0"/>
              <a:t> </a:t>
            </a:r>
            <a:r>
              <a:rPr lang="en-US" dirty="0" err="1"/>
              <a:t>единственной</a:t>
            </a:r>
            <a:r>
              <a:rPr lang="en-US" dirty="0"/>
              <a:t> </a:t>
            </a:r>
            <a:r>
              <a:rPr lang="en-US" dirty="0" err="1"/>
              <a:t>ответственности</a:t>
            </a:r>
            <a:r>
              <a:rPr lang="en-US" dirty="0"/>
              <a:t> </a:t>
            </a:r>
            <a:r>
              <a:rPr lang="en-US" dirty="0" err="1"/>
              <a:t>объекта</a:t>
            </a:r>
            <a:r>
              <a:rPr lang="en-US" dirty="0"/>
              <a:t>. </a:t>
            </a:r>
            <a:r>
              <a:rPr lang="en-US" dirty="0" err="1"/>
              <a:t>Каждый</a:t>
            </a:r>
            <a:r>
              <a:rPr lang="en-US" dirty="0"/>
              <a:t> </a:t>
            </a:r>
            <a:r>
              <a:rPr lang="en-US" dirty="0" err="1"/>
              <a:t>объект</a:t>
            </a:r>
            <a:r>
              <a:rPr lang="en-US" dirty="0"/>
              <a:t> </a:t>
            </a:r>
            <a:r>
              <a:rPr lang="en-US" dirty="0" err="1"/>
              <a:t>должен</a:t>
            </a:r>
            <a:r>
              <a:rPr lang="en-US" dirty="0"/>
              <a:t> </a:t>
            </a:r>
            <a:r>
              <a:rPr lang="en-US" dirty="0" err="1"/>
              <a:t>отвечать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что-то</a:t>
            </a:r>
            <a:r>
              <a:rPr lang="en-US" dirty="0"/>
              <a:t> </a:t>
            </a:r>
            <a:r>
              <a:rPr lang="en-US" dirty="0" err="1"/>
              <a:t>одно</a:t>
            </a:r>
            <a:r>
              <a:rPr lang="en-US" dirty="0"/>
              <a:t>,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целостным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KitchenAid 4.5QT (4.3L) Classic Stand Mixer 220 V with Nylon Coated Flat  Beater, Nylon Coated C-Dough Hook, and 6-Wire Whisk for baking - KitchenAid  Philippines">
            <a:extLst>
              <a:ext uri="{FF2B5EF4-FFF2-40B4-BE49-F238E27FC236}">
                <a16:creationId xmlns:a16="http://schemas.microsoft.com/office/drawing/2014/main" id="{30AABBFD-A90A-43B9-820B-F219F3683BB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b="854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53C2F-1972-47EC-B89C-2A08072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 dirty="0">
                <a:latin typeface="+mj-lt"/>
              </a:rPr>
              <a:t>Open/closed principle</a:t>
            </a: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3892C-4399-4245-9050-52E9D60F4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</a:t>
            </a:r>
            <a:r>
              <a:rPr lang="en-US" sz="1800" dirty="0" err="1"/>
              <a:t>ринцип</a:t>
            </a:r>
            <a:r>
              <a:rPr lang="en-US" sz="1800" dirty="0"/>
              <a:t> </a:t>
            </a:r>
            <a:r>
              <a:rPr lang="en-US" sz="1800" dirty="0" err="1"/>
              <a:t>открытости</a:t>
            </a:r>
            <a:r>
              <a:rPr lang="en-US" sz="1800" dirty="0"/>
              <a:t>/</a:t>
            </a:r>
            <a:r>
              <a:rPr lang="en-US" sz="1800" dirty="0" err="1"/>
              <a:t>закрытости</a:t>
            </a:r>
            <a:r>
              <a:rPr lang="en-US" sz="1800" dirty="0"/>
              <a:t>. </a:t>
            </a:r>
            <a:r>
              <a:rPr lang="en-US" sz="1800" dirty="0" err="1"/>
              <a:t>Объект</a:t>
            </a:r>
            <a:r>
              <a:rPr lang="en-US" sz="1800" dirty="0"/>
              <a:t> </a:t>
            </a:r>
            <a:r>
              <a:rPr lang="en-US" sz="1800" dirty="0" err="1"/>
              <a:t>должен</a:t>
            </a:r>
            <a:r>
              <a:rPr lang="en-US" sz="1800" dirty="0"/>
              <a:t> </a:t>
            </a:r>
            <a:r>
              <a:rPr lang="en-US" sz="1800" dirty="0" err="1"/>
              <a:t>быть</a:t>
            </a:r>
            <a:r>
              <a:rPr lang="en-US" sz="1800" dirty="0"/>
              <a:t> </a:t>
            </a:r>
            <a:r>
              <a:rPr lang="en-US" sz="1800" dirty="0" err="1"/>
              <a:t>открыт</a:t>
            </a:r>
            <a:r>
              <a:rPr lang="en-US" sz="1800" dirty="0"/>
              <a:t> </a:t>
            </a:r>
            <a:r>
              <a:rPr lang="en-US" sz="1800" dirty="0" err="1"/>
              <a:t>для</a:t>
            </a:r>
            <a:r>
              <a:rPr lang="en-US" sz="1800" dirty="0"/>
              <a:t> </a:t>
            </a:r>
            <a:r>
              <a:rPr lang="en-US" sz="1800" dirty="0" err="1"/>
              <a:t>расширения</a:t>
            </a:r>
            <a:r>
              <a:rPr lang="en-US" sz="1800" dirty="0"/>
              <a:t>, </a:t>
            </a:r>
            <a:r>
              <a:rPr lang="en-US" sz="1800" dirty="0" err="1"/>
              <a:t>но</a:t>
            </a:r>
            <a:r>
              <a:rPr lang="en-US" sz="1800" dirty="0"/>
              <a:t> </a:t>
            </a:r>
            <a:r>
              <a:rPr lang="en-US" sz="1800" dirty="0" err="1"/>
              <a:t>закрыт</a:t>
            </a:r>
            <a:r>
              <a:rPr lang="en-US" sz="1800" dirty="0"/>
              <a:t> </a:t>
            </a:r>
            <a:r>
              <a:rPr lang="en-US" sz="1800" dirty="0" err="1"/>
              <a:t>для</a:t>
            </a:r>
            <a:r>
              <a:rPr lang="en-US" sz="1800" dirty="0"/>
              <a:t> </a:t>
            </a:r>
            <a:r>
              <a:rPr lang="en-US" sz="1800" dirty="0" err="1"/>
              <a:t>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9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ellow Rubber Duck | Buy premium rubber ducks online - world wide delivery!">
            <a:extLst>
              <a:ext uri="{FF2B5EF4-FFF2-40B4-BE49-F238E27FC236}">
                <a16:creationId xmlns:a16="http://schemas.microsoft.com/office/drawing/2014/main" id="{5E536F17-838D-4400-92E7-DF4CDE5C961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b="854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53C2F-1972-47EC-B89C-2A08072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 dirty="0" err="1">
                <a:latin typeface="+mj-lt"/>
              </a:rPr>
              <a:t>Liskov</a:t>
            </a:r>
            <a:r>
              <a:rPr lang="en-US" sz="3200" dirty="0">
                <a:latin typeface="+mj-lt"/>
              </a:rPr>
              <a:t> substitution principle</a:t>
            </a: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3892C-4399-4245-9050-52E9D60F4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en-US" sz="1800" dirty="0" err="1"/>
              <a:t>ринцип</a:t>
            </a:r>
            <a:r>
              <a:rPr lang="en-US" sz="1800" dirty="0"/>
              <a:t> </a:t>
            </a:r>
            <a:r>
              <a:rPr lang="en-US" sz="1800" dirty="0" err="1"/>
              <a:t>подстановки</a:t>
            </a:r>
            <a:r>
              <a:rPr lang="en-US" sz="1800" dirty="0"/>
              <a:t> </a:t>
            </a:r>
            <a:r>
              <a:rPr lang="en-US" sz="1800" dirty="0" err="1"/>
              <a:t>Лисков</a:t>
            </a:r>
            <a:r>
              <a:rPr lang="en-US" sz="1800" dirty="0"/>
              <a:t>. </a:t>
            </a:r>
            <a:r>
              <a:rPr lang="en-US" sz="1800" dirty="0" err="1"/>
              <a:t>Если</a:t>
            </a:r>
            <a:r>
              <a:rPr lang="en-US" sz="1800" dirty="0"/>
              <a:t> S </a:t>
            </a:r>
            <a:r>
              <a:rPr lang="en-US" sz="1800" dirty="0" err="1"/>
              <a:t>является</a:t>
            </a:r>
            <a:r>
              <a:rPr lang="en-US" sz="1800" dirty="0"/>
              <a:t> </a:t>
            </a:r>
            <a:r>
              <a:rPr lang="en-US" sz="1800" dirty="0" err="1"/>
              <a:t>подтипом</a:t>
            </a:r>
            <a:r>
              <a:rPr lang="en-US" sz="1800" dirty="0"/>
              <a:t> T, </a:t>
            </a:r>
            <a:r>
              <a:rPr lang="en-US" sz="1800" dirty="0" err="1"/>
              <a:t>то</a:t>
            </a:r>
            <a:r>
              <a:rPr lang="en-US" sz="1800" dirty="0"/>
              <a:t> </a:t>
            </a:r>
            <a:r>
              <a:rPr lang="en-US" sz="1800" dirty="0" err="1"/>
              <a:t>объекты</a:t>
            </a:r>
            <a:r>
              <a:rPr lang="en-US" sz="1800" dirty="0"/>
              <a:t> </a:t>
            </a:r>
            <a:r>
              <a:rPr lang="en-US" sz="1800" dirty="0" err="1"/>
              <a:t>типа</a:t>
            </a:r>
            <a:r>
              <a:rPr lang="en-US" sz="1800" dirty="0"/>
              <a:t> Т </a:t>
            </a:r>
            <a:r>
              <a:rPr lang="en-US" sz="1800" dirty="0" err="1"/>
              <a:t>могут</a:t>
            </a:r>
            <a:r>
              <a:rPr lang="en-US" sz="1800" dirty="0"/>
              <a:t> </a:t>
            </a:r>
            <a:r>
              <a:rPr lang="en-US" sz="1800" dirty="0" err="1"/>
              <a:t>быть</a:t>
            </a:r>
            <a:r>
              <a:rPr lang="en-US" sz="1800" dirty="0"/>
              <a:t> </a:t>
            </a:r>
            <a:r>
              <a:rPr lang="en-US" sz="1800" dirty="0" err="1"/>
              <a:t>заменены</a:t>
            </a:r>
            <a:r>
              <a:rPr lang="en-US" sz="1800" dirty="0"/>
              <a:t> </a:t>
            </a:r>
            <a:r>
              <a:rPr lang="en-US" sz="1800" dirty="0" err="1"/>
              <a:t>объектами</a:t>
            </a:r>
            <a:r>
              <a:rPr lang="en-US" sz="1800" dirty="0"/>
              <a:t> </a:t>
            </a:r>
            <a:r>
              <a:rPr lang="en-US" sz="1800" dirty="0" err="1"/>
              <a:t>типа</a:t>
            </a:r>
            <a:r>
              <a:rPr lang="en-US" sz="1800" dirty="0"/>
              <a:t> S </a:t>
            </a:r>
            <a:r>
              <a:rPr lang="en-US" sz="1800" dirty="0" err="1"/>
              <a:t>без</a:t>
            </a:r>
            <a:r>
              <a:rPr lang="en-US" sz="1800" dirty="0"/>
              <a:t> </a:t>
            </a:r>
            <a:r>
              <a:rPr lang="en-US" sz="1800" dirty="0" err="1"/>
              <a:t>нарушения</a:t>
            </a:r>
            <a:r>
              <a:rPr lang="en-US" sz="1800" dirty="0"/>
              <a:t> </a:t>
            </a:r>
            <a:r>
              <a:rPr lang="en-US" sz="1800" dirty="0" err="1"/>
              <a:t>корректности</a:t>
            </a:r>
            <a:r>
              <a:rPr lang="en-US" sz="1800" dirty="0"/>
              <a:t> </a:t>
            </a:r>
            <a:r>
              <a:rPr lang="en-US" sz="1800" dirty="0" err="1"/>
              <a:t>работы</a:t>
            </a:r>
            <a:r>
              <a:rPr lang="en-US" sz="1800" dirty="0"/>
              <a:t> </a:t>
            </a:r>
            <a:r>
              <a:rPr lang="en-US" sz="1800" dirty="0" err="1"/>
              <a:t>программы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7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Oreo Milkshake Recipe - The Salty Marshmallow">
            <a:extLst>
              <a:ext uri="{FF2B5EF4-FFF2-40B4-BE49-F238E27FC236}">
                <a16:creationId xmlns:a16="http://schemas.microsoft.com/office/drawing/2014/main" id="{8B78A417-5E32-4841-A527-0DDD0C30039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8" r="15998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53C2F-1972-47EC-B89C-2A08072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>
                <a:latin typeface="+mj-lt"/>
              </a:rPr>
              <a:t>Interface segregation principle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3892C-4399-4245-9050-52E9D60F4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en-US" err="1"/>
              <a:t>ринцип</a:t>
            </a:r>
            <a:r>
              <a:rPr lang="en-US"/>
              <a:t> </a:t>
            </a:r>
            <a:r>
              <a:rPr lang="en-US" err="1"/>
              <a:t>разделения</a:t>
            </a:r>
            <a:r>
              <a:rPr lang="en-US"/>
              <a:t> </a:t>
            </a:r>
            <a:r>
              <a:rPr lang="en-US" err="1"/>
              <a:t>интерфейсов</a:t>
            </a:r>
            <a:r>
              <a:rPr lang="en-US"/>
              <a:t>. </a:t>
            </a:r>
            <a:r>
              <a:rPr lang="en-US" err="1"/>
              <a:t>Следует</a:t>
            </a:r>
            <a:r>
              <a:rPr lang="en-US"/>
              <a:t> </a:t>
            </a:r>
            <a:r>
              <a:rPr lang="en-US" err="1"/>
              <a:t>разбивать</a:t>
            </a:r>
            <a:r>
              <a:rPr lang="en-US"/>
              <a:t> </a:t>
            </a:r>
            <a:r>
              <a:rPr lang="en-US" err="1"/>
              <a:t>крупные</a:t>
            </a:r>
            <a:r>
              <a:rPr lang="en-US"/>
              <a:t> </a:t>
            </a:r>
            <a:r>
              <a:rPr lang="en-US" err="1"/>
              <a:t>интерфейсы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более</a:t>
            </a:r>
            <a:r>
              <a:rPr lang="en-US"/>
              <a:t> </a:t>
            </a:r>
            <a:r>
              <a:rPr lang="en-US" err="1"/>
              <a:t>мелкие</a:t>
            </a:r>
            <a:r>
              <a:rPr lang="en-US"/>
              <a:t>, </a:t>
            </a:r>
            <a:r>
              <a:rPr lang="en-US" err="1"/>
              <a:t>чтобы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допускать</a:t>
            </a:r>
            <a:r>
              <a:rPr lang="en-US"/>
              <a:t> </a:t>
            </a:r>
            <a:r>
              <a:rPr lang="en-US" err="1"/>
              <a:t>зависимости</a:t>
            </a:r>
            <a:r>
              <a:rPr lang="en-US"/>
              <a:t> </a:t>
            </a:r>
            <a:r>
              <a:rPr lang="en-US" err="1"/>
              <a:t>от</a:t>
            </a:r>
            <a:r>
              <a:rPr lang="en-US"/>
              <a:t> </a:t>
            </a:r>
            <a:r>
              <a:rPr lang="en-US" err="1"/>
              <a:t>неиспользуемых</a:t>
            </a:r>
            <a:r>
              <a:rPr lang="en-US"/>
              <a:t> </a:t>
            </a:r>
            <a:r>
              <a:rPr lang="en-US" err="1"/>
              <a:t>методов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7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Как подключить Патрон к проводам и розетке. Лампочку. - YouTube">
            <a:extLst>
              <a:ext uri="{FF2B5EF4-FFF2-40B4-BE49-F238E27FC236}">
                <a16:creationId xmlns:a16="http://schemas.microsoft.com/office/drawing/2014/main" id="{358A9B5C-96EB-4FDC-A999-F145DC87F14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r="16082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53C2F-1972-47EC-B89C-2A08072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>
                <a:latin typeface="+mj-lt"/>
              </a:rPr>
              <a:t>Dependency inversion principle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3892C-4399-4245-9050-52E9D60F4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en-US" dirty="0" err="1"/>
              <a:t>ринцип</a:t>
            </a:r>
            <a:r>
              <a:rPr lang="en-US" dirty="0"/>
              <a:t> </a:t>
            </a:r>
            <a:r>
              <a:rPr lang="en-US" dirty="0" err="1"/>
              <a:t>инверсии</a:t>
            </a:r>
            <a:r>
              <a:rPr lang="en-US" dirty="0"/>
              <a:t> </a:t>
            </a:r>
            <a:r>
              <a:rPr lang="en-US" dirty="0" err="1"/>
              <a:t>зависимостей</a:t>
            </a:r>
            <a:r>
              <a:rPr lang="en-US" dirty="0"/>
              <a:t>. </a:t>
            </a:r>
            <a:r>
              <a:rPr lang="en-US" dirty="0" err="1"/>
              <a:t>Модули</a:t>
            </a:r>
            <a:r>
              <a:rPr lang="en-US" dirty="0"/>
              <a:t> </a:t>
            </a:r>
            <a:r>
              <a:rPr lang="en-US" dirty="0" err="1"/>
              <a:t>высокого</a:t>
            </a:r>
            <a:r>
              <a:rPr lang="en-US" dirty="0"/>
              <a:t> </a:t>
            </a:r>
            <a:r>
              <a:rPr lang="en-US" dirty="0" err="1"/>
              <a:t>уровня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должны</a:t>
            </a:r>
            <a:r>
              <a:rPr lang="en-US" dirty="0"/>
              <a:t> </a:t>
            </a:r>
            <a:r>
              <a:rPr lang="en-US" dirty="0" err="1"/>
              <a:t>зависеть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модулей</a:t>
            </a:r>
            <a:r>
              <a:rPr lang="en-US" dirty="0"/>
              <a:t> </a:t>
            </a:r>
            <a:r>
              <a:rPr lang="en-US" dirty="0" err="1"/>
              <a:t>низкого</a:t>
            </a:r>
            <a:r>
              <a:rPr lang="en-US" dirty="0"/>
              <a:t> </a:t>
            </a:r>
            <a:r>
              <a:rPr lang="en-US" dirty="0" err="1"/>
              <a:t>уровня</a:t>
            </a:r>
            <a:r>
              <a:rPr lang="en-US" dirty="0"/>
              <a:t>,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уровни</a:t>
            </a:r>
            <a:r>
              <a:rPr lang="en-US" dirty="0"/>
              <a:t> </a:t>
            </a:r>
            <a:r>
              <a:rPr lang="en-US" dirty="0" err="1"/>
              <a:t>должны</a:t>
            </a:r>
            <a:r>
              <a:rPr lang="en-US" dirty="0"/>
              <a:t> </a:t>
            </a:r>
            <a:r>
              <a:rPr lang="en-US" dirty="0" err="1"/>
              <a:t>зависеть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абстракций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7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SOLID</vt:lpstr>
      <vt:lpstr>S.O.L.I.D. – набор принципов проектирования решений ООП, направленных на поддержание простого, надёжного и обновляемого кода </vt:lpstr>
      <vt:lpstr>S.O.L.I.D.</vt:lpstr>
      <vt:lpstr>Single object responsibility principle</vt:lpstr>
      <vt:lpstr>Open/closed principle</vt:lpstr>
      <vt:lpstr>Liskov substitution principle</vt:lpstr>
      <vt:lpstr>Interface segregation principle</vt:lpstr>
      <vt:lpstr>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Mikita Tsiarentsyeu</dc:creator>
  <cp:lastModifiedBy>Mikita Tsiarentsyeu</cp:lastModifiedBy>
  <cp:revision>1</cp:revision>
  <dcterms:created xsi:type="dcterms:W3CDTF">2023-06-10T08:52:30Z</dcterms:created>
  <dcterms:modified xsi:type="dcterms:W3CDTF">2023-06-10T08:52:55Z</dcterms:modified>
</cp:coreProperties>
</file>