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47" r:id="rId3"/>
    <p:sldId id="341" r:id="rId4"/>
    <p:sldId id="342" r:id="rId5"/>
    <p:sldId id="749" r:id="rId6"/>
    <p:sldId id="75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DFF36-000A-44AD-AA95-EA47278E558C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F51E4CF1-7F73-48CE-9E72-5651F02F1222}">
      <dgm:prSet/>
      <dgm:spPr/>
      <dgm:t>
        <a:bodyPr/>
        <a:lstStyle/>
        <a:p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global ≉ nonlocal</a:t>
          </a:r>
        </a:p>
      </dgm:t>
    </dgm:pt>
    <dgm:pt modelId="{0FB5C523-B6D5-45D6-982F-54BA3458957B}" type="parTrans" cxnId="{48EDE735-E28F-45E1-ABE4-804CA430153B}">
      <dgm:prSet/>
      <dgm:spPr/>
      <dgm:t>
        <a:bodyPr/>
        <a:lstStyle/>
        <a:p>
          <a:endParaRPr lang="en-US"/>
        </a:p>
      </dgm:t>
    </dgm:pt>
    <dgm:pt modelId="{D76C03AB-4AF3-47E1-94ED-A66FF52F62DF}" type="sibTrans" cxnId="{48EDE735-E28F-45E1-ABE4-804CA430153B}">
      <dgm:prSet/>
      <dgm:spPr/>
      <dgm:t>
        <a:bodyPr/>
        <a:lstStyle/>
        <a:p>
          <a:endParaRPr lang="en-US"/>
        </a:p>
      </dgm:t>
    </dgm:pt>
    <dgm:pt modelId="{D6088E6B-B7C6-49BE-8523-FB668268018E}">
      <dgm:prSet/>
      <dgm:spPr/>
      <dgm:t>
        <a:bodyPr/>
        <a:lstStyle/>
        <a:p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global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указывает на то, что функция собирается изменить некоторую глобальную переменную</a:t>
          </a:r>
          <a:endParaRPr lang="en-US" dirty="0">
            <a:latin typeface="+mj-lt"/>
            <a:ea typeface="Jura" pitchFamily="2" charset="0"/>
          </a:endParaRPr>
        </a:p>
      </dgm:t>
    </dgm:pt>
    <dgm:pt modelId="{010C5892-A213-426A-977E-0E7BD8ECDDC2}" type="sibTrans" cxnId="{21087D14-C5DD-4BFE-B485-78D49C5AC40F}">
      <dgm:prSet/>
      <dgm:spPr/>
      <dgm:t>
        <a:bodyPr/>
        <a:lstStyle/>
        <a:p>
          <a:endParaRPr lang="en-US"/>
        </a:p>
      </dgm:t>
    </dgm:pt>
    <dgm:pt modelId="{89EAA3EC-A684-49BE-82F5-E378700AC645}" type="parTrans" cxnId="{21087D14-C5DD-4BFE-B485-78D49C5AC40F}">
      <dgm:prSet/>
      <dgm:spPr/>
      <dgm:t>
        <a:bodyPr/>
        <a:lstStyle/>
        <a:p>
          <a:endParaRPr lang="en-US"/>
        </a:p>
      </dgm:t>
    </dgm:pt>
    <dgm:pt modelId="{09DC49EC-B025-4619-8379-55098A8D50D9}">
      <dgm:prSet/>
      <dgm:spPr/>
      <dgm:t>
        <a:bodyPr/>
        <a:lstStyle/>
        <a:p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nonlocal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указывает на то, что вложенная функция собирается получить доступ к некоторой локальной переменной из функции верхнего уровня</a:t>
          </a:r>
          <a:endParaRPr lang="en-US" dirty="0">
            <a:latin typeface="+mj-lt"/>
            <a:ea typeface="Jura" pitchFamily="2" charset="0"/>
          </a:endParaRPr>
        </a:p>
      </dgm:t>
    </dgm:pt>
    <dgm:pt modelId="{DE73AB22-D98D-48C5-84B0-C1B315FE264B}" type="sibTrans" cxnId="{03BC3514-79D0-4795-ADF0-9A4CC0987B24}">
      <dgm:prSet/>
      <dgm:spPr/>
      <dgm:t>
        <a:bodyPr/>
        <a:lstStyle/>
        <a:p>
          <a:endParaRPr lang="en-US"/>
        </a:p>
      </dgm:t>
    </dgm:pt>
    <dgm:pt modelId="{46D7958A-FCA3-4764-AB0F-BE2622543F7B}" type="parTrans" cxnId="{03BC3514-79D0-4795-ADF0-9A4CC0987B24}">
      <dgm:prSet/>
      <dgm:spPr/>
      <dgm:t>
        <a:bodyPr/>
        <a:lstStyle/>
        <a:p>
          <a:endParaRPr lang="en-US"/>
        </a:p>
      </dgm:t>
    </dgm:pt>
    <dgm:pt modelId="{548B2309-8734-43D1-8730-1747677FC936}" type="pres">
      <dgm:prSet presAssocID="{981DFF36-000A-44AD-AA95-EA47278E558C}" presName="linear" presStyleCnt="0">
        <dgm:presLayoutVars>
          <dgm:animLvl val="lvl"/>
          <dgm:resizeHandles val="exact"/>
        </dgm:presLayoutVars>
      </dgm:prSet>
      <dgm:spPr/>
    </dgm:pt>
    <dgm:pt modelId="{B284FEEE-E3F5-44AD-A89B-A1A679D901F6}" type="pres">
      <dgm:prSet presAssocID="{F51E4CF1-7F73-48CE-9E72-5651F02F122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AAF890B-528E-4249-9639-877E05934E96}" type="pres">
      <dgm:prSet presAssocID="{D76C03AB-4AF3-47E1-94ED-A66FF52F62DF}" presName="spacer" presStyleCnt="0"/>
      <dgm:spPr/>
    </dgm:pt>
    <dgm:pt modelId="{26761435-8B69-4928-B500-80E132536156}" type="pres">
      <dgm:prSet presAssocID="{D6088E6B-B7C6-49BE-8523-FB668268018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AC3AFDD-DC59-4E80-B42F-06C8B5C9D10C}" type="pres">
      <dgm:prSet presAssocID="{010C5892-A213-426A-977E-0E7BD8ECDDC2}" presName="spacer" presStyleCnt="0"/>
      <dgm:spPr/>
    </dgm:pt>
    <dgm:pt modelId="{5824708F-5621-4382-9710-746B443E9C72}" type="pres">
      <dgm:prSet presAssocID="{09DC49EC-B025-4619-8379-55098A8D50D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3BC3514-79D0-4795-ADF0-9A4CC0987B24}" srcId="{981DFF36-000A-44AD-AA95-EA47278E558C}" destId="{09DC49EC-B025-4619-8379-55098A8D50D9}" srcOrd="2" destOrd="0" parTransId="{46D7958A-FCA3-4764-AB0F-BE2622543F7B}" sibTransId="{DE73AB22-D98D-48C5-84B0-C1B315FE264B}"/>
    <dgm:cxn modelId="{21087D14-C5DD-4BFE-B485-78D49C5AC40F}" srcId="{981DFF36-000A-44AD-AA95-EA47278E558C}" destId="{D6088E6B-B7C6-49BE-8523-FB668268018E}" srcOrd="1" destOrd="0" parTransId="{89EAA3EC-A684-49BE-82F5-E378700AC645}" sibTransId="{010C5892-A213-426A-977E-0E7BD8ECDDC2}"/>
    <dgm:cxn modelId="{48EDE735-E28F-45E1-ABE4-804CA430153B}" srcId="{981DFF36-000A-44AD-AA95-EA47278E558C}" destId="{F51E4CF1-7F73-48CE-9E72-5651F02F1222}" srcOrd="0" destOrd="0" parTransId="{0FB5C523-B6D5-45D6-982F-54BA3458957B}" sibTransId="{D76C03AB-4AF3-47E1-94ED-A66FF52F62DF}"/>
    <dgm:cxn modelId="{D0E5C64A-F1C7-4916-A3A0-4E5D27DC1BFE}" type="presOf" srcId="{09DC49EC-B025-4619-8379-55098A8D50D9}" destId="{5824708F-5621-4382-9710-746B443E9C72}" srcOrd="0" destOrd="0" presId="urn:microsoft.com/office/officeart/2005/8/layout/vList2"/>
    <dgm:cxn modelId="{26EC8979-8072-4B9A-ACDE-0E22322AAA6D}" type="presOf" srcId="{F51E4CF1-7F73-48CE-9E72-5651F02F1222}" destId="{B284FEEE-E3F5-44AD-A89B-A1A679D901F6}" srcOrd="0" destOrd="0" presId="urn:microsoft.com/office/officeart/2005/8/layout/vList2"/>
    <dgm:cxn modelId="{300F15D5-A585-4617-8B1C-E33FD8CDAF07}" type="presOf" srcId="{981DFF36-000A-44AD-AA95-EA47278E558C}" destId="{548B2309-8734-43D1-8730-1747677FC936}" srcOrd="0" destOrd="0" presId="urn:microsoft.com/office/officeart/2005/8/layout/vList2"/>
    <dgm:cxn modelId="{13DF31E5-3834-4873-BEEF-FF1DAA043E6D}" type="presOf" srcId="{D6088E6B-B7C6-49BE-8523-FB668268018E}" destId="{26761435-8B69-4928-B500-80E132536156}" srcOrd="0" destOrd="0" presId="urn:microsoft.com/office/officeart/2005/8/layout/vList2"/>
    <dgm:cxn modelId="{24B4B707-3538-4FD9-A8F5-ABC516A64AAB}" type="presParOf" srcId="{548B2309-8734-43D1-8730-1747677FC936}" destId="{B284FEEE-E3F5-44AD-A89B-A1A679D901F6}" srcOrd="0" destOrd="0" presId="urn:microsoft.com/office/officeart/2005/8/layout/vList2"/>
    <dgm:cxn modelId="{A76CD795-70CA-4227-B7B6-05D5C9F796EC}" type="presParOf" srcId="{548B2309-8734-43D1-8730-1747677FC936}" destId="{BAAF890B-528E-4249-9639-877E05934E96}" srcOrd="1" destOrd="0" presId="urn:microsoft.com/office/officeart/2005/8/layout/vList2"/>
    <dgm:cxn modelId="{E8E1F162-70B9-49BE-AB3B-4A6033DCE341}" type="presParOf" srcId="{548B2309-8734-43D1-8730-1747677FC936}" destId="{26761435-8B69-4928-B500-80E132536156}" srcOrd="2" destOrd="0" presId="urn:microsoft.com/office/officeart/2005/8/layout/vList2"/>
    <dgm:cxn modelId="{26605141-DC03-42CA-8F57-C95D0467A456}" type="presParOf" srcId="{548B2309-8734-43D1-8730-1747677FC936}" destId="{8AC3AFDD-DC59-4E80-B42F-06C8B5C9D10C}" srcOrd="3" destOrd="0" presId="urn:microsoft.com/office/officeart/2005/8/layout/vList2"/>
    <dgm:cxn modelId="{1236EC69-E82D-4516-B350-CC1ADA5F13A2}" type="presParOf" srcId="{548B2309-8734-43D1-8730-1747677FC936}" destId="{5824708F-5621-4382-9710-746B443E9C7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4FEEE-E3F5-44AD-A89B-A1A679D901F6}">
      <dsp:nvSpPr>
        <dsp:cNvPr id="0" name=""/>
        <dsp:cNvSpPr/>
      </dsp:nvSpPr>
      <dsp:spPr>
        <a:xfrm>
          <a:off x="0" y="382848"/>
          <a:ext cx="10515600" cy="89526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global ≉ nonlocal</a:t>
          </a:r>
        </a:p>
      </dsp:txBody>
      <dsp:txXfrm>
        <a:off x="43703" y="426551"/>
        <a:ext cx="10428194" cy="807863"/>
      </dsp:txXfrm>
    </dsp:sp>
    <dsp:sp modelId="{26761435-8B69-4928-B500-80E132536156}">
      <dsp:nvSpPr>
        <dsp:cNvPr id="0" name=""/>
        <dsp:cNvSpPr/>
      </dsp:nvSpPr>
      <dsp:spPr>
        <a:xfrm>
          <a:off x="0" y="1341477"/>
          <a:ext cx="10515600" cy="89526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global</a:t>
          </a:r>
          <a:r>
            <a:rPr lang="en-US" sz="2200" kern="1200" dirty="0">
              <a:latin typeface="+mj-lt"/>
              <a:ea typeface="Jura" pitchFamily="2" charset="0"/>
            </a:rPr>
            <a:t> </a:t>
          </a:r>
          <a:r>
            <a:rPr lang="ru-RU" sz="2200" kern="1200" dirty="0">
              <a:latin typeface="+mj-lt"/>
              <a:ea typeface="Jura" pitchFamily="2" charset="0"/>
            </a:rPr>
            <a:t>указывает на то, что функция собирается изменить некоторую глобальную переменную</a:t>
          </a:r>
          <a:endParaRPr lang="en-US" sz="2200" kern="1200" dirty="0">
            <a:latin typeface="+mj-lt"/>
            <a:ea typeface="Jura" pitchFamily="2" charset="0"/>
          </a:endParaRPr>
        </a:p>
      </dsp:txBody>
      <dsp:txXfrm>
        <a:off x="43703" y="1385180"/>
        <a:ext cx="10428194" cy="807863"/>
      </dsp:txXfrm>
    </dsp:sp>
    <dsp:sp modelId="{5824708F-5621-4382-9710-746B443E9C72}">
      <dsp:nvSpPr>
        <dsp:cNvPr id="0" name=""/>
        <dsp:cNvSpPr/>
      </dsp:nvSpPr>
      <dsp:spPr>
        <a:xfrm>
          <a:off x="0" y="2300107"/>
          <a:ext cx="10515600" cy="89526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nonlocal</a:t>
          </a:r>
          <a:r>
            <a:rPr lang="en-US" sz="2200" kern="1200" dirty="0">
              <a:latin typeface="+mj-lt"/>
              <a:ea typeface="Jura" pitchFamily="2" charset="0"/>
            </a:rPr>
            <a:t> </a:t>
          </a:r>
          <a:r>
            <a:rPr lang="ru-RU" sz="2200" kern="1200" dirty="0">
              <a:latin typeface="+mj-lt"/>
              <a:ea typeface="Jura" pitchFamily="2" charset="0"/>
            </a:rPr>
            <a:t>указывает на то, что вложенная функция собирается получить доступ к некоторой локальной переменной из функции верхнего уровня</a:t>
          </a:r>
          <a:endParaRPr lang="en-US" sz="2200" kern="1200" dirty="0">
            <a:latin typeface="+mj-lt"/>
            <a:ea typeface="Jura" pitchFamily="2" charset="0"/>
          </a:endParaRPr>
        </a:p>
      </dsp:txBody>
      <dsp:txXfrm>
        <a:off x="43703" y="2343810"/>
        <a:ext cx="10428194" cy="807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EA24-4CBD-2B27-60D6-81C63D87D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9455E-F3C9-5D13-DA4B-C937481C6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34A84-627D-3196-ED81-6F95F93F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315E-1517-4EA6-BC3A-44F3499E4A9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77EC3-4364-4066-FB88-42844EF3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1004E-A08C-C943-B457-4E41C073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C66D-BA68-41BA-B702-CCA91867F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5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DB65F-7A91-EFC2-5A82-AA1AED5C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455BA-E39C-7399-7563-7BC530030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4463F-2858-7223-CD70-1B87B841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315E-1517-4EA6-BC3A-44F3499E4A9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4C17C-AE47-E55B-86F7-E60E0685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B0F41-C241-A606-35CE-54967553E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C66D-BA68-41BA-B702-CCA91867F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5453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023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517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428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926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064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842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174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75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13956869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5637252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4DD26B-B0CE-C31A-0B27-CA2E54B02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D06DC-B837-5D3A-2415-5322DBE6A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EC717-146C-D791-FA98-45067343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315E-1517-4EA6-BC3A-44F3499E4A9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FF58F-F0EB-6510-4210-2EFBCECB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A48E-ECCD-70F5-518D-E787EDB0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C66D-BA68-41BA-B702-CCA91867F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8950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644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227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85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49648368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569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302928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920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3029826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82704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316360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9387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85200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20356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9355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46997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8031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5276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629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11872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98814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78453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06906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16750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53699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95390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51CA-93A3-1CE0-FF95-402A22F44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E2448-40AF-7C2C-30A2-CC248ED32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0FDC0-7F5B-2F27-31C0-392CDC769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315E-1517-4EA6-BC3A-44F3499E4A9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A4D42-3AF0-6ED6-7252-A3326050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44A10-5AB9-5F0F-4224-7F66DF2A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C66D-BA68-41BA-B702-CCA91867F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869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89152852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688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42671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089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374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9732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422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0376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834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57995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7A7D-569A-ECDE-B98B-186AF6DDF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A8E1F-E738-53F2-1328-C5A1ABA9A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9D927-F4CD-010F-488A-452055EE1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315E-1517-4EA6-BC3A-44F3499E4A9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E9D73-8EBE-DC6D-530A-AC16881F4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4DE7A-4986-E76A-7069-973227F40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C66D-BA68-41BA-B702-CCA91867F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095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01028066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45709221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69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801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24114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29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60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07344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27302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66713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B9BB-1F0B-1807-E5E8-0A1F97AF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A60C-5A9B-7742-C366-A4619F0B7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B6DE7-E56C-DEAD-92AC-79E8646BE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DF3ED-E836-603E-46CC-F45D6002A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315E-1517-4EA6-BC3A-44F3499E4A9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5AB2A-940C-CD10-A39F-8053719E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FD6E6-82F9-88E9-F906-BD5257DB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C66D-BA68-41BA-B702-CCA91867F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499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74707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10976152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286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12399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451404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97290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01279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10518290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657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50795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CB87-4EC6-AD8A-3FCB-271809589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00CD7-8F92-1D2E-6E56-61831C8AA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712B7-ADDC-0DEA-364D-8EE1814AD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233E5-81B2-DF58-4EBB-21D803281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DC9946-C344-B88F-2F65-07F313028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43A74-F02D-0491-0396-668B85C77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315E-1517-4EA6-BC3A-44F3499E4A9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ABAFD-52EA-CCA8-D5AE-4D25E128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80839E-3136-AB9B-D061-1D124E96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C66D-BA68-41BA-B702-CCA91867F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219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523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18073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827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671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38575022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564780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628221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561827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753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2752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769D-6D6E-8313-3F6A-9996897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37848-3C26-67CF-7D46-8B95818B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315E-1517-4EA6-BC3A-44F3499E4A9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68FED-E431-5FFA-7984-C8ACDE54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1D67A-6014-5733-9A56-40A34507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C66D-BA68-41BA-B702-CCA91867F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2649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4410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93305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39661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19600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82442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454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827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26176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19444813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05391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73995A-BDFC-2B9D-A481-75C222D67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315E-1517-4EA6-BC3A-44F3499E4A9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AA772-DD37-BEA9-E6C8-9F689DD1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FA943-7ABB-4B20-8E9D-7EE834A5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C66D-BA68-41BA-B702-CCA91867F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0284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61054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992437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37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40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03405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8495168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26019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14751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34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02323114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093D-F226-7358-DCA4-E9F3A36CD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00B8-E71D-D576-A83A-6170073EF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C3F03-B42D-FCA7-62C0-011425955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AB6A5-52A0-05F1-C420-418E1AB1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315E-1517-4EA6-BC3A-44F3499E4A9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5C7F3-1D5D-9897-7B5A-BA57CCA0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C8426-4C39-7D47-B6F8-8DCE18D4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C66D-BA68-41BA-B702-CCA91867F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4980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21982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3709250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95432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10545133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77292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332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44206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415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40293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665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9BDA-0B6C-B846-B8AC-CC8C5EBB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4CDBD5-7ECE-0488-1368-6AF4E85B8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4D2E6-89CF-5A46-389F-2924C2622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9B27A-5B73-6EE0-AF7F-FE079E4A0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315E-1517-4EA6-BC3A-44F3499E4A9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AA949-050B-9885-7261-757007AD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D18FD-D105-8B5A-A601-13518C4C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C66D-BA68-41BA-B702-CCA91867F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4589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0250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802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4365495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89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948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52150331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786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192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266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67177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A084F-1367-079A-9965-C4FD8B27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9B1D7-43D3-52E6-CFFE-473817FDC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1D7FB-72D6-8A48-1669-32C79D398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D315E-1517-4EA6-BC3A-44F3499E4A9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44AE6-9EE4-8B87-46FE-00CA7AC3B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1D29E-84F3-4A91-DBBC-23D645F38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1C66D-BA68-41BA-B702-CCA91867F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2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01046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Область видимости (</a:t>
            </a:r>
            <a:r>
              <a:rPr lang="en-US" dirty="0">
                <a:latin typeface="+mj-lt"/>
                <a:ea typeface="Jura" pitchFamily="2" charset="0"/>
              </a:rPr>
              <a:t>scope)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800" dirty="0">
              <a:latin typeface="Cambria Math" panose="02040503050406030204" pitchFamily="18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x = 116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#глобальный 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scope</a:t>
            </a:r>
            <a:endParaRPr lang="ru-RU" sz="28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ru-RU" sz="2800" dirty="0" err="1">
                <a:solidFill>
                  <a:schemeClr val="accent1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def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func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():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x = 303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#локальный 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scope</a:t>
            </a:r>
            <a:endParaRPr lang="ru-RU" sz="28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1800" dirty="0"/>
              <a:t>Определённый участок кода, на котором переменная определена и доступна для использования.</a:t>
            </a:r>
          </a:p>
          <a:p>
            <a:pPr marL="0" indent="0">
              <a:buNone/>
            </a:pPr>
            <a:r>
              <a:rPr lang="ru-RU" sz="1800" dirty="0"/>
              <a:t>В </a:t>
            </a:r>
            <a:r>
              <a:rPr lang="en-US" sz="1800" dirty="0">
                <a:cs typeface="JetBrains Mono" panose="02000009000000000000" pitchFamily="49" charset="0"/>
              </a:rPr>
              <a:t>Python</a:t>
            </a:r>
            <a:r>
              <a:rPr lang="en-US" sz="1800" dirty="0"/>
              <a:t> </a:t>
            </a:r>
            <a:r>
              <a:rPr lang="ru-RU" sz="1800" dirty="0"/>
              <a:t>область видимости определяется оператором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ru-RU" sz="1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Переменные, объявленные внутри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800" dirty="0"/>
              <a:t>, </a:t>
            </a:r>
            <a:r>
              <a:rPr lang="ru-RU" sz="1800" dirty="0"/>
              <a:t>могут быть видны и использованы только внутри этого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Имена переменных, объявленных внутри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800" dirty="0"/>
              <a:t>,</a:t>
            </a:r>
            <a:r>
              <a:rPr lang="ru-RU" sz="1800" dirty="0"/>
              <a:t> не конфликтуют с именами переменных, объявленных за пределами данного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2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9298C8-5F17-495A-A732-93FFE873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Глобальный или локальный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8898D-4849-4615-BD68-246795AF5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1600" dirty="0"/>
          </a:p>
          <a:p>
            <a:endParaRPr lang="en-US" sz="16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Все переменные, объявленные на верхнем уровне файла, то есть не входящие ни в один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600" dirty="0"/>
              <a:t>, </a:t>
            </a:r>
            <a:r>
              <a:rPr lang="ru-RU" sz="1600" dirty="0"/>
              <a:t>являются глобальными для этого файла</a:t>
            </a:r>
            <a:endParaRPr lang="en-US" sz="1600" dirty="0"/>
          </a:p>
          <a:p>
            <a:endParaRPr lang="ru-RU" sz="16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>
                <a:cs typeface="Mongolian Baiti" panose="03000500000000000000" pitchFamily="66" charset="0"/>
              </a:rPr>
              <a:t>Все переменные, объявленные внутри некоторого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600" dirty="0"/>
              <a:t>, </a:t>
            </a:r>
            <a:r>
              <a:rPr lang="ru-RU" sz="1600" dirty="0"/>
              <a:t>являются локальными для этого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</a:p>
          <a:p>
            <a:endParaRPr lang="ru-RU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Переменные включения списка и переменные исключений локализируются</a:t>
            </a:r>
            <a:endParaRPr lang="en-US" sz="1600" dirty="0"/>
          </a:p>
          <a:p>
            <a:endParaRPr lang="ru-RU" sz="16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Каждый вызов функции создаёт новую локальную область видимости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7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9298C8-5F17-495A-A732-93FFE873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ru-RU" dirty="0"/>
              <a:t>Операторы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global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nonlocal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65C19029-AE74-4116-800A-0C1CD643FD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972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JetBrains Mono" panose="02000009000000000000" pitchFamily="49" charset="0"/>
              </a:rPr>
              <a:t>Замыкания</a:t>
            </a:r>
            <a:r>
              <a:rPr lang="ru-RU" dirty="0"/>
              <a:t> 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/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def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maker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(n):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def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action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(x):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return x ** n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return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action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f = </a:t>
            </a:r>
            <a:r>
              <a:rPr lang="en-US" sz="28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maker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(2)</a:t>
            </a:r>
            <a:endParaRPr lang="ru-RU" sz="28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cs typeface="JetBrains Mono" panose="02000009000000000000" pitchFamily="49" charset="0"/>
              </a:rPr>
              <a:t>При вызове функции</a:t>
            </a:r>
            <a:r>
              <a:rPr lang="ru-RU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f </a:t>
            </a:r>
            <a:r>
              <a:rPr lang="ru-RU" sz="1800" dirty="0">
                <a:cs typeface="JetBrains Mono" panose="02000009000000000000" pitchFamily="49" charset="0"/>
              </a:rPr>
              <a:t>с любым аргументом, результат будет вычислен как квадрат этого аргумента, то есть переменная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n</a:t>
            </a:r>
            <a:r>
              <a:rPr lang="en-US" sz="1800" dirty="0">
                <a:cs typeface="JetBrains Mono" panose="02000009000000000000" pitchFamily="49" charset="0"/>
              </a:rPr>
              <a:t>,</a:t>
            </a:r>
            <a:r>
              <a:rPr lang="ru-RU" sz="1800" dirty="0">
                <a:cs typeface="JetBrains Mono" panose="02000009000000000000" pitchFamily="49" charset="0"/>
              </a:rPr>
              <a:t> была замкнута внутри функции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action</a:t>
            </a:r>
            <a:r>
              <a:rPr lang="en-US" sz="1800" dirty="0">
                <a:cs typeface="JetBrains Mono" panose="02000009000000000000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928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Замыкания 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69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Office Theme</vt:lpstr>
      <vt:lpstr>01_Welcome</vt:lpstr>
      <vt:lpstr>Область видимости (scope)</vt:lpstr>
      <vt:lpstr>Глобальный или локальный</vt:lpstr>
      <vt:lpstr>Операторы global и nonlocal</vt:lpstr>
      <vt:lpstr>Замыкания </vt:lpstr>
      <vt:lpstr>Замыкания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Область видимости (scope)</dc:title>
  <dc:creator>Mikita Tsiarentsyeu</dc:creator>
  <cp:lastModifiedBy>Mikita Tsiarentsyeu</cp:lastModifiedBy>
  <cp:revision>1</cp:revision>
  <dcterms:created xsi:type="dcterms:W3CDTF">2023-08-12T08:54:53Z</dcterms:created>
  <dcterms:modified xsi:type="dcterms:W3CDTF">2023-08-12T08:55:19Z</dcterms:modified>
</cp:coreProperties>
</file>