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3" r:id="rId3"/>
    <p:sldId id="264" r:id="rId4"/>
    <p:sldId id="266" r:id="rId5"/>
    <p:sldId id="267" r:id="rId6"/>
    <p:sldId id="268" r:id="rId7"/>
    <p:sldId id="270" r:id="rId8"/>
    <p:sldId id="269" r:id="rId9"/>
    <p:sldId id="274" r:id="rId10"/>
    <p:sldId id="275" r:id="rId11"/>
    <p:sldId id="273" r:id="rId12"/>
    <p:sldId id="277" r:id="rId13"/>
    <p:sldId id="276" r:id="rId14"/>
    <p:sldId id="279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4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81"/>
  </p:normalViewPr>
  <p:slideViewPr>
    <p:cSldViewPr snapToGrid="0" snapToObjects="1" showGuides="1">
      <p:cViewPr varScale="1">
        <p:scale>
          <a:sx n="92" d="100"/>
          <a:sy n="92" d="100"/>
        </p:scale>
        <p:origin x="688" y="184"/>
      </p:cViewPr>
      <p:guideLst>
        <p:guide orient="horz" pos="1824"/>
        <p:guide pos="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27C0C-92FC-4F48-9BDC-44BAF8880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3F3F5-2FAC-E849-A27B-14A916AB9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12F84-56CC-8C45-AD94-9E04E9E6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859AF-C648-1641-9F12-6598DAA6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60BD6-3101-B34D-8C24-C08EF009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4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9D17-A1B1-114F-AA42-F8CE64C2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0E8B9-AA2A-0B42-B877-A397FDE16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B9E2E-B399-EC43-BBC6-67188E19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D56BB-271D-A548-94ED-430AAE67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F06E8-A442-0043-84FE-1475652C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2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B23D20-54A6-894C-B5DE-2FCA1CB05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B24B9-E97B-C343-8344-64FC39B25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4D7A7-1863-8440-8F4A-92B86F06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F0130-2AC7-C743-BA3F-AE1D9665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FC3C2-621C-7F4E-8B6D-0872429C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8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5313-BA00-7448-A99B-250DEDEE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548C0-74B7-0449-AC8F-4B1BC9B4B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08C77-0A57-3140-8AC5-237CEC47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AAEAA-3467-1D49-A8E3-040375C6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6534C-AA40-CE40-BC91-02FA6DEF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2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1633-182C-574C-B557-68DEC834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AA74C-0D3C-7040-983C-1AF11D077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C3036-5B08-9F4D-96CF-B2B626C3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0A69C-2BC6-4C41-BB85-D8A34835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9E623-D227-C44C-A6A7-74805759B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4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CE5F-CF91-E846-9C1D-58D0278D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CEAC8-5862-C24A-9F83-E1258029C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65372-47CC-214A-8257-FC025E66C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A66A5-F158-6C4B-A3A8-F4B1BCB4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DADD7-54A5-1F42-9866-9F41F7CD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9857C-7C26-0D4B-B16B-D10D3043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9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BBF3-209A-BF44-AEB3-59497ED15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E3E86-27BD-CC4A-AAB9-BE96BD7DD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E55F2-1A11-0848-9449-E6B10911E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E3AA0-AD69-0E4E-95CE-37146B851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10765-98E2-E046-B0D7-F2C36055A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5A399-00F2-D34E-BD05-EC0550CC5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3AE45D-E962-C244-AFBF-FA61374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A04A6-708B-0849-B9D5-77F2D60B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1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4639-1E1E-D547-80D1-82FA3C65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88BFC-DD05-3448-9ECB-598D28A5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D020A-C09F-0F4D-9987-A78601B3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C8756-DBB0-DB4F-80D2-CA42D267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DC2ED-06EF-964D-A6C8-9E6AB7EF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F8CB17-EE96-E14B-A9D7-97644273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452D0-252D-2049-BC05-D3BB21D5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8046-73AA-F24F-BCDA-365B330A7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5F6A-1EBF-F442-BBB8-EC9341AB9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E95C0-A9B9-C444-AB10-198663104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66911-1303-2C45-8464-10E8C045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5F12C-3088-BB4B-A9CA-473BEDE2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1B716-A565-1E4A-922F-0EF04D9E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1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9962-036D-1543-9F33-DCBDE1310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98A41-19AA-3346-AB24-D0A34628E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F9A73-68F5-DA40-AA48-3B7217DA8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83CDA-0070-474A-ADAA-23B43727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6AC5E-E21F-464B-A495-F3103398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D01BC-1B63-4E4D-96D2-043EDF18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97A73C-5168-8145-AC19-2DE090284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30336-3DD8-9940-8CC1-D79072BEA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F51AC-F20D-6848-97E8-79BC96EBE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58F5B-3154-2A43-8D52-62B33F0CCEF4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C8BAC-789C-A549-A9A3-B0F318892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D9247-47E3-7C40-B72C-7674CF99F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3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5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iny.rstudio.com/gallery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3A90-AA80-6640-8370-33012BF9B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shiny App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23953-768D-F443-94F0-0F4291FBE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Resbaz</a:t>
            </a:r>
            <a:r>
              <a:rPr lang="en-US" dirty="0"/>
              <a:t> 2020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A. </a:t>
            </a:r>
            <a:r>
              <a:rPr lang="en-US" dirty="0" err="1"/>
              <a:t>Ponsero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59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Architecture of a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3F893DD-B2B0-E843-8177-31DF817E6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31" y="1233054"/>
            <a:ext cx="3145279" cy="2410691"/>
          </a:xfrm>
          <a:prstGeom prst="rect">
            <a:avLst/>
          </a:prstGeom>
        </p:spPr>
      </p:pic>
      <p:pic>
        <p:nvPicPr>
          <p:cNvPr id="1028" name="Picture 4" descr="Download Free png Blank Laptop Computer Screen Vector - Laptop ...">
            <a:extLst>
              <a:ext uri="{FF2B5EF4-FFF2-40B4-BE49-F238E27FC236}">
                <a16:creationId xmlns:a16="http://schemas.microsoft.com/office/drawing/2014/main" id="{AF5A1EBB-F2C1-7941-AADD-03BB52B98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5094" r="727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34" r="21265"/>
          <a:stretch/>
        </p:blipFill>
        <p:spPr bwMode="auto">
          <a:xfrm>
            <a:off x="7224150" y="1313296"/>
            <a:ext cx="3208323" cy="233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8CC430-9797-504A-89F7-D2FBB1FA4762}"/>
              </a:ext>
            </a:extLst>
          </p:cNvPr>
          <p:cNvSpPr txBox="1"/>
          <p:nvPr/>
        </p:nvSpPr>
        <p:spPr>
          <a:xfrm>
            <a:off x="1052945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D98DA3-1B0C-0443-9A49-AA4B7A19FE25}"/>
              </a:ext>
            </a:extLst>
          </p:cNvPr>
          <p:cNvSpPr txBox="1"/>
          <p:nvPr/>
        </p:nvSpPr>
        <p:spPr>
          <a:xfrm>
            <a:off x="7439891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F97E3D-2B44-844F-BBF0-BF60006A80F7}"/>
              </a:ext>
            </a:extLst>
          </p:cNvPr>
          <p:cNvCxnSpPr/>
          <p:nvPr/>
        </p:nvCxnSpPr>
        <p:spPr>
          <a:xfrm>
            <a:off x="4488873" y="1995055"/>
            <a:ext cx="2618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3D6605-9154-1A46-8B15-D72C076410CF}"/>
              </a:ext>
            </a:extLst>
          </p:cNvPr>
          <p:cNvSpPr txBox="1"/>
          <p:nvPr/>
        </p:nvSpPr>
        <p:spPr>
          <a:xfrm>
            <a:off x="4849091" y="1648691"/>
            <a:ext cx="178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Inputs</a:t>
            </a:r>
          </a:p>
        </p:txBody>
      </p:sp>
    </p:spTree>
    <p:extLst>
      <p:ext uri="{BB962C8B-B14F-4D97-AF65-F5344CB8AC3E}">
        <p14:creationId xmlns:p14="http://schemas.microsoft.com/office/powerpoint/2010/main" val="3784003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Architecture of a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3F893DD-B2B0-E843-8177-31DF817E6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31" y="1233054"/>
            <a:ext cx="3145279" cy="2410691"/>
          </a:xfrm>
          <a:prstGeom prst="rect">
            <a:avLst/>
          </a:prstGeom>
        </p:spPr>
      </p:pic>
      <p:pic>
        <p:nvPicPr>
          <p:cNvPr id="1028" name="Picture 4" descr="Download Free png Blank Laptop Computer Screen Vector - Laptop ...">
            <a:extLst>
              <a:ext uri="{FF2B5EF4-FFF2-40B4-BE49-F238E27FC236}">
                <a16:creationId xmlns:a16="http://schemas.microsoft.com/office/drawing/2014/main" id="{AF5A1EBB-F2C1-7941-AADD-03BB52B98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5094" r="727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34" r="21265"/>
          <a:stretch/>
        </p:blipFill>
        <p:spPr bwMode="auto">
          <a:xfrm>
            <a:off x="7224150" y="1313296"/>
            <a:ext cx="3208323" cy="233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8CC430-9797-504A-89F7-D2FBB1FA4762}"/>
              </a:ext>
            </a:extLst>
          </p:cNvPr>
          <p:cNvSpPr txBox="1"/>
          <p:nvPr/>
        </p:nvSpPr>
        <p:spPr>
          <a:xfrm>
            <a:off x="1052945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D98DA3-1B0C-0443-9A49-AA4B7A19FE25}"/>
              </a:ext>
            </a:extLst>
          </p:cNvPr>
          <p:cNvSpPr txBox="1"/>
          <p:nvPr/>
        </p:nvSpPr>
        <p:spPr>
          <a:xfrm>
            <a:off x="7439891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F97E3D-2B44-844F-BBF0-BF60006A80F7}"/>
              </a:ext>
            </a:extLst>
          </p:cNvPr>
          <p:cNvCxnSpPr/>
          <p:nvPr/>
        </p:nvCxnSpPr>
        <p:spPr>
          <a:xfrm>
            <a:off x="4488873" y="1995055"/>
            <a:ext cx="2618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3D6605-9154-1A46-8B15-D72C076410CF}"/>
              </a:ext>
            </a:extLst>
          </p:cNvPr>
          <p:cNvSpPr txBox="1"/>
          <p:nvPr/>
        </p:nvSpPr>
        <p:spPr>
          <a:xfrm>
            <a:off x="4849091" y="1648691"/>
            <a:ext cx="178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Inputs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8538A9-349E-A146-ACB1-450436F944C6}"/>
              </a:ext>
            </a:extLst>
          </p:cNvPr>
          <p:cNvCxnSpPr>
            <a:cxnSpLocks/>
          </p:cNvCxnSpPr>
          <p:nvPr/>
        </p:nvCxnSpPr>
        <p:spPr>
          <a:xfrm flipH="1">
            <a:off x="4475019" y="3006437"/>
            <a:ext cx="27431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0E7BA86-0977-3E47-BDE7-4A1612919E96}"/>
              </a:ext>
            </a:extLst>
          </p:cNvPr>
          <p:cNvSpPr txBox="1"/>
          <p:nvPr/>
        </p:nvSpPr>
        <p:spPr>
          <a:xfrm>
            <a:off x="4779819" y="3061855"/>
            <a:ext cx="221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Updates the interface</a:t>
            </a:r>
          </a:p>
        </p:txBody>
      </p:sp>
    </p:spTree>
    <p:extLst>
      <p:ext uri="{BB962C8B-B14F-4D97-AF65-F5344CB8AC3E}">
        <p14:creationId xmlns:p14="http://schemas.microsoft.com/office/powerpoint/2010/main" val="2738774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Architecture of a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3F893DD-B2B0-E843-8177-31DF817E6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31" y="1233054"/>
            <a:ext cx="3145279" cy="2410691"/>
          </a:xfrm>
          <a:prstGeom prst="rect">
            <a:avLst/>
          </a:prstGeom>
        </p:spPr>
      </p:pic>
      <p:pic>
        <p:nvPicPr>
          <p:cNvPr id="1028" name="Picture 4" descr="Download Free png Blank Laptop Computer Screen Vector - Laptop ...">
            <a:extLst>
              <a:ext uri="{FF2B5EF4-FFF2-40B4-BE49-F238E27FC236}">
                <a16:creationId xmlns:a16="http://schemas.microsoft.com/office/drawing/2014/main" id="{AF5A1EBB-F2C1-7941-AADD-03BB52B98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5094" r="727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34" r="21265"/>
          <a:stretch/>
        </p:blipFill>
        <p:spPr bwMode="auto">
          <a:xfrm>
            <a:off x="7224150" y="1313296"/>
            <a:ext cx="3208323" cy="233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8CC430-9797-504A-89F7-D2FBB1FA4762}"/>
              </a:ext>
            </a:extLst>
          </p:cNvPr>
          <p:cNvSpPr txBox="1"/>
          <p:nvPr/>
        </p:nvSpPr>
        <p:spPr>
          <a:xfrm>
            <a:off x="1052945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D98DA3-1B0C-0443-9A49-AA4B7A19FE25}"/>
              </a:ext>
            </a:extLst>
          </p:cNvPr>
          <p:cNvSpPr txBox="1"/>
          <p:nvPr/>
        </p:nvSpPr>
        <p:spPr>
          <a:xfrm>
            <a:off x="7439891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F97E3D-2B44-844F-BBF0-BF60006A80F7}"/>
              </a:ext>
            </a:extLst>
          </p:cNvPr>
          <p:cNvCxnSpPr/>
          <p:nvPr/>
        </p:nvCxnSpPr>
        <p:spPr>
          <a:xfrm>
            <a:off x="4488873" y="1995055"/>
            <a:ext cx="2618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3D6605-9154-1A46-8B15-D72C076410CF}"/>
              </a:ext>
            </a:extLst>
          </p:cNvPr>
          <p:cNvSpPr txBox="1"/>
          <p:nvPr/>
        </p:nvSpPr>
        <p:spPr>
          <a:xfrm>
            <a:off x="4849091" y="1648691"/>
            <a:ext cx="178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Inputs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8538A9-349E-A146-ACB1-450436F944C6}"/>
              </a:ext>
            </a:extLst>
          </p:cNvPr>
          <p:cNvCxnSpPr>
            <a:cxnSpLocks/>
          </p:cNvCxnSpPr>
          <p:nvPr/>
        </p:nvCxnSpPr>
        <p:spPr>
          <a:xfrm flipH="1">
            <a:off x="4475019" y="3006437"/>
            <a:ext cx="27431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0E7BA86-0977-3E47-BDE7-4A1612919E96}"/>
              </a:ext>
            </a:extLst>
          </p:cNvPr>
          <p:cNvSpPr txBox="1"/>
          <p:nvPr/>
        </p:nvSpPr>
        <p:spPr>
          <a:xfrm>
            <a:off x="4779819" y="3061855"/>
            <a:ext cx="221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Updates the interface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8B28B0-25D1-3749-B033-CFDB58907666}"/>
              </a:ext>
            </a:extLst>
          </p:cNvPr>
          <p:cNvSpPr txBox="1"/>
          <p:nvPr/>
        </p:nvSpPr>
        <p:spPr>
          <a:xfrm>
            <a:off x="7509164" y="4987636"/>
            <a:ext cx="3117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Locally : your own laptop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Deployed : Web server</a:t>
            </a:r>
          </a:p>
        </p:txBody>
      </p:sp>
    </p:spTree>
    <p:extLst>
      <p:ext uri="{BB962C8B-B14F-4D97-AF65-F5344CB8AC3E}">
        <p14:creationId xmlns:p14="http://schemas.microsoft.com/office/powerpoint/2010/main" val="3403428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Architecture of a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3F893DD-B2B0-E843-8177-31DF817E6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31" y="1233054"/>
            <a:ext cx="3145279" cy="2410691"/>
          </a:xfrm>
          <a:prstGeom prst="rect">
            <a:avLst/>
          </a:prstGeom>
        </p:spPr>
      </p:pic>
      <p:pic>
        <p:nvPicPr>
          <p:cNvPr id="1028" name="Picture 4" descr="Download Free png Blank Laptop Computer Screen Vector - Laptop ...">
            <a:extLst>
              <a:ext uri="{FF2B5EF4-FFF2-40B4-BE49-F238E27FC236}">
                <a16:creationId xmlns:a16="http://schemas.microsoft.com/office/drawing/2014/main" id="{AF5A1EBB-F2C1-7941-AADD-03BB52B98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5094" r="727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34" r="21265"/>
          <a:stretch/>
        </p:blipFill>
        <p:spPr bwMode="auto">
          <a:xfrm>
            <a:off x="7224150" y="1313296"/>
            <a:ext cx="3208323" cy="233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8CC430-9797-504A-89F7-D2FBB1FA4762}"/>
              </a:ext>
            </a:extLst>
          </p:cNvPr>
          <p:cNvSpPr txBox="1"/>
          <p:nvPr/>
        </p:nvSpPr>
        <p:spPr>
          <a:xfrm>
            <a:off x="1052945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D98DA3-1B0C-0443-9A49-AA4B7A19FE25}"/>
              </a:ext>
            </a:extLst>
          </p:cNvPr>
          <p:cNvSpPr txBox="1"/>
          <p:nvPr/>
        </p:nvSpPr>
        <p:spPr>
          <a:xfrm>
            <a:off x="7439891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F97E3D-2B44-844F-BBF0-BF60006A80F7}"/>
              </a:ext>
            </a:extLst>
          </p:cNvPr>
          <p:cNvCxnSpPr/>
          <p:nvPr/>
        </p:nvCxnSpPr>
        <p:spPr>
          <a:xfrm>
            <a:off x="4488873" y="1995055"/>
            <a:ext cx="2618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3D6605-9154-1A46-8B15-D72C076410CF}"/>
              </a:ext>
            </a:extLst>
          </p:cNvPr>
          <p:cNvSpPr txBox="1"/>
          <p:nvPr/>
        </p:nvSpPr>
        <p:spPr>
          <a:xfrm>
            <a:off x="4849091" y="1648691"/>
            <a:ext cx="178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Inputs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8538A9-349E-A146-ACB1-450436F944C6}"/>
              </a:ext>
            </a:extLst>
          </p:cNvPr>
          <p:cNvCxnSpPr>
            <a:cxnSpLocks/>
          </p:cNvCxnSpPr>
          <p:nvPr/>
        </p:nvCxnSpPr>
        <p:spPr>
          <a:xfrm flipH="1">
            <a:off x="4475019" y="3006437"/>
            <a:ext cx="27431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0E7BA86-0977-3E47-BDE7-4A1612919E96}"/>
              </a:ext>
            </a:extLst>
          </p:cNvPr>
          <p:cNvSpPr txBox="1"/>
          <p:nvPr/>
        </p:nvSpPr>
        <p:spPr>
          <a:xfrm>
            <a:off x="4779819" y="3061855"/>
            <a:ext cx="221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Updates the interface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8B28B0-25D1-3749-B033-CFDB58907666}"/>
              </a:ext>
            </a:extLst>
          </p:cNvPr>
          <p:cNvSpPr txBox="1"/>
          <p:nvPr/>
        </p:nvSpPr>
        <p:spPr>
          <a:xfrm>
            <a:off x="7509164" y="4987636"/>
            <a:ext cx="3117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Locally : your own laptop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Deployed : Web server</a:t>
            </a:r>
          </a:p>
        </p:txBody>
      </p:sp>
      <p:pic>
        <p:nvPicPr>
          <p:cNvPr id="6146" name="Picture 2" descr="HTML - Wikipedia">
            <a:extLst>
              <a:ext uri="{FF2B5EF4-FFF2-40B4-BE49-F238E27FC236}">
                <a16:creationId xmlns:a16="http://schemas.microsoft.com/office/drawing/2014/main" id="{3BC84CBC-1A72-E54A-83E3-0D5E0C783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92" y="4641273"/>
            <a:ext cx="1385453" cy="138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7059D6-6791-7247-9405-C4DF42B7CA2E}"/>
              </a:ext>
            </a:extLst>
          </p:cNvPr>
          <p:cNvSpPr txBox="1"/>
          <p:nvPr/>
        </p:nvSpPr>
        <p:spPr>
          <a:xfrm>
            <a:off x="2327564" y="5084619"/>
            <a:ext cx="2424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page directly generated by R</a:t>
            </a:r>
          </a:p>
        </p:txBody>
      </p:sp>
    </p:spTree>
    <p:extLst>
      <p:ext uri="{BB962C8B-B14F-4D97-AF65-F5344CB8AC3E}">
        <p14:creationId xmlns:p14="http://schemas.microsoft.com/office/powerpoint/2010/main" val="1635484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Architecture of a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5AADE186-D359-F444-871A-01B41AA03E2D}"/>
              </a:ext>
            </a:extLst>
          </p:cNvPr>
          <p:cNvSpPr/>
          <p:nvPr/>
        </p:nvSpPr>
        <p:spPr>
          <a:xfrm>
            <a:off x="1205345" y="1898073"/>
            <a:ext cx="1274618" cy="17041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F32F22-67EE-5B47-830A-D5F1E342DE44}"/>
              </a:ext>
            </a:extLst>
          </p:cNvPr>
          <p:cNvSpPr txBox="1"/>
          <p:nvPr/>
        </p:nvSpPr>
        <p:spPr>
          <a:xfrm>
            <a:off x="720437" y="4128655"/>
            <a:ext cx="2382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Shiny App script</a:t>
            </a:r>
          </a:p>
          <a:p>
            <a:pPr algn="ctr"/>
            <a:r>
              <a:rPr lang="en-US" b="1" dirty="0"/>
              <a:t>Always</a:t>
            </a:r>
            <a:r>
              <a:rPr lang="en-US" dirty="0"/>
              <a:t> named </a:t>
            </a:r>
            <a:r>
              <a:rPr lang="en-US" dirty="0" err="1"/>
              <a:t>app.R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C4ACEA-E595-F444-B64B-2B93D511A72D}"/>
              </a:ext>
            </a:extLst>
          </p:cNvPr>
          <p:cNvCxnSpPr/>
          <p:nvPr/>
        </p:nvCxnSpPr>
        <p:spPr>
          <a:xfrm flipV="1">
            <a:off x="2895600" y="1579418"/>
            <a:ext cx="2493818" cy="120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965B22-876B-094A-BAEE-CFC45B3306BB}"/>
              </a:ext>
            </a:extLst>
          </p:cNvPr>
          <p:cNvCxnSpPr/>
          <p:nvPr/>
        </p:nvCxnSpPr>
        <p:spPr>
          <a:xfrm>
            <a:off x="2909455" y="3020291"/>
            <a:ext cx="2549236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0EA142-272D-B64A-8E5F-C4589283894C}"/>
              </a:ext>
            </a:extLst>
          </p:cNvPr>
          <p:cNvSpPr txBox="1"/>
          <p:nvPr/>
        </p:nvSpPr>
        <p:spPr>
          <a:xfrm>
            <a:off x="5500255" y="1205345"/>
            <a:ext cx="3006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Ui function</a:t>
            </a:r>
          </a:p>
          <a:p>
            <a:r>
              <a:rPr lang="en-US" dirty="0"/>
              <a:t>Creates the User interface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721A4-1CF4-7547-A193-6711DEF1A8C4}"/>
              </a:ext>
            </a:extLst>
          </p:cNvPr>
          <p:cNvSpPr txBox="1"/>
          <p:nvPr/>
        </p:nvSpPr>
        <p:spPr>
          <a:xfrm>
            <a:off x="5583381" y="3629890"/>
            <a:ext cx="419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Server function</a:t>
            </a:r>
          </a:p>
          <a:p>
            <a:r>
              <a:rPr lang="en-US" dirty="0"/>
              <a:t>Specify the server behavior to user inputs</a:t>
            </a:r>
          </a:p>
        </p:txBody>
      </p:sp>
    </p:spTree>
    <p:extLst>
      <p:ext uri="{BB962C8B-B14F-4D97-AF65-F5344CB8AC3E}">
        <p14:creationId xmlns:p14="http://schemas.microsoft.com/office/powerpoint/2010/main" val="135409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Architecture of a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5AADE186-D359-F444-871A-01B41AA03E2D}"/>
              </a:ext>
            </a:extLst>
          </p:cNvPr>
          <p:cNvSpPr/>
          <p:nvPr/>
        </p:nvSpPr>
        <p:spPr>
          <a:xfrm>
            <a:off x="1205345" y="1898073"/>
            <a:ext cx="1274618" cy="17041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F32F22-67EE-5B47-830A-D5F1E342DE44}"/>
              </a:ext>
            </a:extLst>
          </p:cNvPr>
          <p:cNvSpPr txBox="1"/>
          <p:nvPr/>
        </p:nvSpPr>
        <p:spPr>
          <a:xfrm>
            <a:off x="720437" y="4128655"/>
            <a:ext cx="2382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Shiny App script</a:t>
            </a:r>
          </a:p>
          <a:p>
            <a:pPr algn="ctr"/>
            <a:r>
              <a:rPr lang="en-US" b="1" dirty="0"/>
              <a:t>Always</a:t>
            </a:r>
            <a:r>
              <a:rPr lang="en-US" dirty="0"/>
              <a:t> named </a:t>
            </a:r>
            <a:r>
              <a:rPr lang="en-US" dirty="0" err="1"/>
              <a:t>app.R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C4ACEA-E595-F444-B64B-2B93D511A72D}"/>
              </a:ext>
            </a:extLst>
          </p:cNvPr>
          <p:cNvCxnSpPr/>
          <p:nvPr/>
        </p:nvCxnSpPr>
        <p:spPr>
          <a:xfrm flipV="1">
            <a:off x="2895600" y="1579418"/>
            <a:ext cx="2493818" cy="120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965B22-876B-094A-BAEE-CFC45B3306BB}"/>
              </a:ext>
            </a:extLst>
          </p:cNvPr>
          <p:cNvCxnSpPr/>
          <p:nvPr/>
        </p:nvCxnSpPr>
        <p:spPr>
          <a:xfrm>
            <a:off x="2909455" y="3020291"/>
            <a:ext cx="2549236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0EA142-272D-B64A-8E5F-C4589283894C}"/>
              </a:ext>
            </a:extLst>
          </p:cNvPr>
          <p:cNvSpPr txBox="1"/>
          <p:nvPr/>
        </p:nvSpPr>
        <p:spPr>
          <a:xfrm>
            <a:off x="5500255" y="1205345"/>
            <a:ext cx="3006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Ui function</a:t>
            </a:r>
          </a:p>
          <a:p>
            <a:r>
              <a:rPr lang="en-US" dirty="0"/>
              <a:t>Creates the User interface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721A4-1CF4-7547-A193-6711DEF1A8C4}"/>
              </a:ext>
            </a:extLst>
          </p:cNvPr>
          <p:cNvSpPr txBox="1"/>
          <p:nvPr/>
        </p:nvSpPr>
        <p:spPr>
          <a:xfrm>
            <a:off x="5583381" y="3629890"/>
            <a:ext cx="419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Server function</a:t>
            </a:r>
          </a:p>
          <a:p>
            <a:r>
              <a:rPr lang="en-US" dirty="0"/>
              <a:t>Specify the server behavior to user inputs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799D2F-3404-174D-BAFC-66B392D63F40}"/>
              </a:ext>
            </a:extLst>
          </p:cNvPr>
          <p:cNvSpPr/>
          <p:nvPr/>
        </p:nvSpPr>
        <p:spPr>
          <a:xfrm>
            <a:off x="5541818" y="5043055"/>
            <a:ext cx="6109854" cy="87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 of a simple App in </a:t>
            </a:r>
            <a:r>
              <a:rPr lang="en-US" dirty="0" err="1"/>
              <a:t>Iris_app</a:t>
            </a:r>
            <a:r>
              <a:rPr lang="en-US" dirty="0"/>
              <a:t> folder</a:t>
            </a:r>
          </a:p>
        </p:txBody>
      </p:sp>
    </p:spTree>
    <p:extLst>
      <p:ext uri="{BB962C8B-B14F-4D97-AF65-F5344CB8AC3E}">
        <p14:creationId xmlns:p14="http://schemas.microsoft.com/office/powerpoint/2010/main" val="411785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- </a:t>
            </a:r>
            <a:r>
              <a:rPr lang="fr-FR" sz="2133" dirty="0" err="1">
                <a:solidFill>
                  <a:schemeClr val="bg1"/>
                </a:solidFill>
              </a:rPr>
              <a:t>Resbaz</a:t>
            </a:r>
            <a:r>
              <a:rPr lang="fr-FR" sz="2133" dirty="0">
                <a:solidFill>
                  <a:schemeClr val="bg1"/>
                </a:solidFill>
              </a:rPr>
              <a:t> 2020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Introduction: </a:t>
            </a:r>
            <a:r>
              <a:rPr lang="fr-FR" sz="3733" dirty="0" err="1">
                <a:solidFill>
                  <a:schemeClr val="bg1"/>
                </a:solidFill>
              </a:rPr>
              <a:t>What</a:t>
            </a:r>
            <a:r>
              <a:rPr lang="fr-FR" sz="3733" dirty="0">
                <a:solidFill>
                  <a:schemeClr val="bg1"/>
                </a:solidFill>
              </a:rPr>
              <a:t> </a:t>
            </a:r>
            <a:r>
              <a:rPr lang="fr-FR" sz="3733" dirty="0" err="1">
                <a:solidFill>
                  <a:schemeClr val="bg1"/>
                </a:solidFill>
              </a:rPr>
              <a:t>is</a:t>
            </a:r>
            <a:r>
              <a:rPr lang="fr-FR" sz="3733" dirty="0">
                <a:solidFill>
                  <a:schemeClr val="bg1"/>
                </a:solidFill>
              </a:rPr>
              <a:t> a </a:t>
            </a:r>
            <a:r>
              <a:rPr lang="fr-FR" sz="3733" dirty="0" err="1">
                <a:solidFill>
                  <a:schemeClr val="bg1"/>
                </a:solidFill>
              </a:rPr>
              <a:t>Shiny</a:t>
            </a:r>
            <a:r>
              <a:rPr lang="fr-FR" sz="3733" dirty="0">
                <a:solidFill>
                  <a:schemeClr val="bg1"/>
                </a:solidFill>
              </a:rPr>
              <a:t> App ?</a:t>
            </a:r>
          </a:p>
        </p:txBody>
      </p:sp>
    </p:spTree>
    <p:extLst>
      <p:ext uri="{BB962C8B-B14F-4D97-AF65-F5344CB8AC3E}">
        <p14:creationId xmlns:p14="http://schemas.microsoft.com/office/powerpoint/2010/main" val="3654850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What is a Shiny App?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48CE205-C93D-F449-A898-AFED2F110A40}"/>
              </a:ext>
            </a:extLst>
          </p:cNvPr>
          <p:cNvSpPr txBox="1"/>
          <p:nvPr/>
        </p:nvSpPr>
        <p:spPr>
          <a:xfrm>
            <a:off x="775855" y="931223"/>
            <a:ext cx="65393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Shiny is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an R package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to build interactive web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Shiny can be used: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In a standalone apps on a webpage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Embed in R Markdown documents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In a Shiny Dashboard</a:t>
            </a:r>
          </a:p>
          <a:p>
            <a:endParaRPr lang="en-US" sz="2800" dirty="0"/>
          </a:p>
        </p:txBody>
      </p:sp>
      <p:pic>
        <p:nvPicPr>
          <p:cNvPr id="1026" name="Picture 2" descr="Power Shiny with Stitch: Analyze all your data sources today">
            <a:extLst>
              <a:ext uri="{FF2B5EF4-FFF2-40B4-BE49-F238E27FC236}">
                <a16:creationId xmlns:a16="http://schemas.microsoft.com/office/drawing/2014/main" id="{05395D4B-C0AE-B345-9B0C-33AAF00733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4" r="30050"/>
          <a:stretch/>
        </p:blipFill>
        <p:spPr bwMode="auto">
          <a:xfrm>
            <a:off x="7758545" y="635866"/>
            <a:ext cx="2812473" cy="279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A8EAE4-23CA-C84F-B33F-B43EAD6CC6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46" t="-242" r="25749" b="67776"/>
          <a:stretch/>
        </p:blipFill>
        <p:spPr>
          <a:xfrm>
            <a:off x="1343889" y="4213717"/>
            <a:ext cx="6428509" cy="18566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0E2C60C-D7F3-C641-A98D-55325DF3FC45}"/>
              </a:ext>
            </a:extLst>
          </p:cNvPr>
          <p:cNvSpPr txBox="1"/>
          <p:nvPr/>
        </p:nvSpPr>
        <p:spPr>
          <a:xfrm>
            <a:off x="7869383" y="4821383"/>
            <a:ext cx="3629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Shiny App Gallery:</a:t>
            </a:r>
          </a:p>
          <a:p>
            <a:r>
              <a:rPr lang="en-US" dirty="0">
                <a:hlinkClick r:id="rId4"/>
              </a:rPr>
              <a:t>https://shiny.rstudio.com/gallery/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570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Why do I want a Shiny App?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027BD0D-D673-2443-9986-5413C6E26F72}"/>
              </a:ext>
            </a:extLst>
          </p:cNvPr>
          <p:cNvSpPr txBox="1"/>
          <p:nvPr/>
        </p:nvSpPr>
        <p:spPr>
          <a:xfrm>
            <a:off x="748146" y="1333005"/>
            <a:ext cx="653934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Shiny Apps allows for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Interactive visualizations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Users can explore the datasets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Shiny Apps are: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Easy to build if you know 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Reactive layout that is easily portable to any screen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Not too painful to deploy (especially on </a:t>
            </a:r>
            <a:r>
              <a:rPr lang="en-US" sz="2000" dirty="0" err="1"/>
              <a:t>Shiny.io</a:t>
            </a:r>
            <a:r>
              <a:rPr lang="en-US" sz="2000" dirty="0"/>
              <a:t>)</a:t>
            </a:r>
          </a:p>
          <a:p>
            <a:endParaRPr lang="en-US" sz="2800" dirty="0"/>
          </a:p>
        </p:txBody>
      </p:sp>
      <p:pic>
        <p:nvPicPr>
          <p:cNvPr id="8" name="Picture 2" descr="Power Shiny with Stitch: Analyze all your data sources today">
            <a:extLst>
              <a:ext uri="{FF2B5EF4-FFF2-40B4-BE49-F238E27FC236}">
                <a16:creationId xmlns:a16="http://schemas.microsoft.com/office/drawing/2014/main" id="{39C7A898-406D-C74F-8E1B-CAE9150DD4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4" r="30050"/>
          <a:stretch/>
        </p:blipFill>
        <p:spPr bwMode="auto">
          <a:xfrm>
            <a:off x="8146473" y="815975"/>
            <a:ext cx="2812473" cy="279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22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How to develop a Shiny App?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92483C9-42C3-5548-8E8A-FCC716D54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37" y="1428913"/>
            <a:ext cx="5249629" cy="29333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CF6910-616A-414A-9579-039CEAF9E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557" y="2105893"/>
            <a:ext cx="4085207" cy="20089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01CF94-0868-CE43-AA36-28BBBC008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957" y="2812473"/>
            <a:ext cx="3145279" cy="24106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1A46DF-1412-3B4C-810F-4F793656DBA9}"/>
              </a:ext>
            </a:extLst>
          </p:cNvPr>
          <p:cNvSpPr txBox="1"/>
          <p:nvPr/>
        </p:nvSpPr>
        <p:spPr>
          <a:xfrm>
            <a:off x="692728" y="5527963"/>
            <a:ext cx="473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Develop locally using RStudio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5CEB0-FAAB-554D-A534-1A9B561E7B96}"/>
              </a:ext>
            </a:extLst>
          </p:cNvPr>
          <p:cNvSpPr txBox="1"/>
          <p:nvPr/>
        </p:nvSpPr>
        <p:spPr>
          <a:xfrm>
            <a:off x="7453746" y="5444835"/>
            <a:ext cx="473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 online on a server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AEDA62B-6417-FB45-BCEC-AF553835F8CA}"/>
              </a:ext>
            </a:extLst>
          </p:cNvPr>
          <p:cNvSpPr/>
          <p:nvPr/>
        </p:nvSpPr>
        <p:spPr>
          <a:xfrm>
            <a:off x="6151418" y="2895600"/>
            <a:ext cx="1524000" cy="332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54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Overview of this workshop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F4180EF-5114-F84A-B072-9DB3FDC67B64}"/>
              </a:ext>
            </a:extLst>
          </p:cNvPr>
          <p:cNvSpPr/>
          <p:nvPr/>
        </p:nvSpPr>
        <p:spPr>
          <a:xfrm>
            <a:off x="1052946" y="1302326"/>
            <a:ext cx="5458691" cy="706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 – Architecture of a Shiny 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D06C98-E02C-644C-ABD6-8B19723A1491}"/>
              </a:ext>
            </a:extLst>
          </p:cNvPr>
          <p:cNvSpPr/>
          <p:nvPr/>
        </p:nvSpPr>
        <p:spPr>
          <a:xfrm>
            <a:off x="1066801" y="2175160"/>
            <a:ext cx="5458691" cy="7065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 – Create the user interface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77A16-BA0A-504D-8C0E-53A15646521C}"/>
              </a:ext>
            </a:extLst>
          </p:cNvPr>
          <p:cNvSpPr/>
          <p:nvPr/>
        </p:nvSpPr>
        <p:spPr>
          <a:xfrm>
            <a:off x="1080655" y="3075703"/>
            <a:ext cx="5458691" cy="7065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 – Make your app reactive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2DBA94-4450-8348-BF4A-5BB81EF3BC71}"/>
              </a:ext>
            </a:extLst>
          </p:cNvPr>
          <p:cNvSpPr/>
          <p:nvPr/>
        </p:nvSpPr>
        <p:spPr>
          <a:xfrm>
            <a:off x="1066800" y="3948540"/>
            <a:ext cx="5458691" cy="706583"/>
          </a:xfrm>
          <a:prstGeom prst="rect">
            <a:avLst/>
          </a:prstGeom>
          <a:solidFill>
            <a:srgbClr val="FF693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 – Deploy your app online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A748E4-65CC-2346-8130-7FCBA50097E3}"/>
              </a:ext>
            </a:extLst>
          </p:cNvPr>
          <p:cNvSpPr txBox="1"/>
          <p:nvPr/>
        </p:nvSpPr>
        <p:spPr>
          <a:xfrm>
            <a:off x="6636326" y="1399309"/>
            <a:ext cx="4627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overview of a Shiny App </a:t>
            </a:r>
          </a:p>
          <a:p>
            <a:r>
              <a:rPr lang="en-US" dirty="0"/>
              <a:t>First step in running an App on RStudio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C6F507-9DB3-514B-9D61-34C13BCBE14B}"/>
              </a:ext>
            </a:extLst>
          </p:cNvPr>
          <p:cNvSpPr txBox="1"/>
          <p:nvPr/>
        </p:nvSpPr>
        <p:spPr>
          <a:xfrm>
            <a:off x="6705599" y="2239922"/>
            <a:ext cx="494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Interface layout and main areas</a:t>
            </a:r>
          </a:p>
          <a:p>
            <a:r>
              <a:rPr lang="en-US" dirty="0"/>
              <a:t>Dealing with images, HTML elements and widgets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E04E4F-75A9-434C-8C59-EF06C189C5F8}"/>
              </a:ext>
            </a:extLst>
          </p:cNvPr>
          <p:cNvSpPr txBox="1"/>
          <p:nvPr/>
        </p:nvSpPr>
        <p:spPr>
          <a:xfrm>
            <a:off x="6705599" y="3098898"/>
            <a:ext cx="494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Shiny Server function</a:t>
            </a:r>
          </a:p>
          <a:p>
            <a:r>
              <a:rPr lang="en-US" dirty="0"/>
              <a:t>Reactive values and events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D39275-C694-1943-833A-685583562907}"/>
              </a:ext>
            </a:extLst>
          </p:cNvPr>
          <p:cNvSpPr txBox="1"/>
          <p:nvPr/>
        </p:nvSpPr>
        <p:spPr>
          <a:xfrm>
            <a:off x="6719453" y="4165702"/>
            <a:ext cx="494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your app live on </a:t>
            </a:r>
            <a:r>
              <a:rPr lang="en-US" dirty="0" err="1"/>
              <a:t>Shinyapps.io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D86A18-46A4-1545-A76B-3724337E35CD}"/>
              </a:ext>
            </a:extLst>
          </p:cNvPr>
          <p:cNvSpPr txBox="1"/>
          <p:nvPr/>
        </p:nvSpPr>
        <p:spPr>
          <a:xfrm>
            <a:off x="2466109" y="5333999"/>
            <a:ext cx="7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Goal: Creation and deployment of the Ramen Rating app</a:t>
            </a:r>
          </a:p>
        </p:txBody>
      </p:sp>
    </p:spTree>
    <p:extLst>
      <p:ext uri="{BB962C8B-B14F-4D97-AF65-F5344CB8AC3E}">
        <p14:creationId xmlns:p14="http://schemas.microsoft.com/office/powerpoint/2010/main" val="2402809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ggplot2 hex logo&quot; Greeting Card by RStudio-Inc | Redbubble">
            <a:extLst>
              <a:ext uri="{FF2B5EF4-FFF2-40B4-BE49-F238E27FC236}">
                <a16:creationId xmlns:a16="http://schemas.microsoft.com/office/drawing/2014/main" id="{19BECB70-FAFE-8D44-AD24-9B759FD67F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2" b="6452"/>
          <a:stretch/>
        </p:blipFill>
        <p:spPr bwMode="auto">
          <a:xfrm>
            <a:off x="7636851" y="2369126"/>
            <a:ext cx="1964348" cy="22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Prerequisite of this workshop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3074" name="Picture 2" descr="Tidyverse">
            <a:extLst>
              <a:ext uri="{FF2B5EF4-FFF2-40B4-BE49-F238E27FC236}">
                <a16:creationId xmlns:a16="http://schemas.microsoft.com/office/drawing/2014/main" id="{4374BB57-2ABE-964B-BC08-1B73E7E69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907" y="2356908"/>
            <a:ext cx="2041100" cy="236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idyverse">
            <a:extLst>
              <a:ext uri="{FF2B5EF4-FFF2-40B4-BE49-F238E27FC236}">
                <a16:creationId xmlns:a16="http://schemas.microsoft.com/office/drawing/2014/main" id="{6DBC2DB4-6017-C740-9556-84BE22E1E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474" y="377874"/>
            <a:ext cx="2148216" cy="249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idyverse">
            <a:extLst>
              <a:ext uri="{FF2B5EF4-FFF2-40B4-BE49-F238E27FC236}">
                <a16:creationId xmlns:a16="http://schemas.microsoft.com/office/drawing/2014/main" id="{EEB7492D-46D3-B946-A2F9-D8D366196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53291"/>
            <a:ext cx="2188225" cy="253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ower Shiny with Stitch: Analyze all your data sources today">
            <a:extLst>
              <a:ext uri="{FF2B5EF4-FFF2-40B4-BE49-F238E27FC236}">
                <a16:creationId xmlns:a16="http://schemas.microsoft.com/office/drawing/2014/main" id="{6F14F631-BAF0-7B4A-B298-DEF7E16FBB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4" r="30050"/>
          <a:stretch/>
        </p:blipFill>
        <p:spPr bwMode="auto">
          <a:xfrm>
            <a:off x="8396909" y="4064866"/>
            <a:ext cx="2659018" cy="264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BA3D0C-C401-F049-B645-51875DE2DDAD}"/>
              </a:ext>
            </a:extLst>
          </p:cNvPr>
          <p:cNvSpPr txBox="1"/>
          <p:nvPr/>
        </p:nvSpPr>
        <p:spPr>
          <a:xfrm>
            <a:off x="360219" y="4073236"/>
            <a:ext cx="5943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fully enjoy this workshop it is recommended for you to have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Some basic experience using </a:t>
            </a:r>
            <a:r>
              <a:rPr lang="en-US" sz="2000" dirty="0" err="1"/>
              <a:t>Rstudio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Some basic experience using </a:t>
            </a:r>
            <a:r>
              <a:rPr lang="en-US" sz="2000" dirty="0" err="1"/>
              <a:t>Tidyverse</a:t>
            </a:r>
            <a:r>
              <a:rPr lang="en-US" sz="2000" dirty="0"/>
              <a:t> packages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35D6AB-E4CA-5F40-A7A7-4798924670CD}"/>
              </a:ext>
            </a:extLst>
          </p:cNvPr>
          <p:cNvSpPr txBox="1"/>
          <p:nvPr/>
        </p:nvSpPr>
        <p:spPr>
          <a:xfrm>
            <a:off x="360218" y="1246909"/>
            <a:ext cx="5943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follow along this workshop you’ll need installed on your local computer: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 and </a:t>
            </a:r>
            <a:r>
              <a:rPr lang="en-US" sz="2000" dirty="0" err="1"/>
              <a:t>Rstudio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Tidyverse</a:t>
            </a:r>
            <a:r>
              <a:rPr lang="en-US" sz="2000" dirty="0"/>
              <a:t> library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Shiny library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an account in </a:t>
            </a:r>
            <a:r>
              <a:rPr lang="en-US" sz="2000" dirty="0" err="1"/>
              <a:t>Shinyapps.io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90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- </a:t>
            </a:r>
            <a:r>
              <a:rPr lang="fr-FR" sz="2133" dirty="0" err="1">
                <a:solidFill>
                  <a:schemeClr val="bg1"/>
                </a:solidFill>
              </a:rPr>
              <a:t>Resbaz</a:t>
            </a:r>
            <a:r>
              <a:rPr lang="fr-FR" sz="2133" dirty="0">
                <a:solidFill>
                  <a:schemeClr val="bg1"/>
                </a:solidFill>
              </a:rPr>
              <a:t> 2020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Part 1: Architecture of a </a:t>
            </a:r>
            <a:r>
              <a:rPr lang="fr-FR" sz="3733" dirty="0" err="1">
                <a:solidFill>
                  <a:schemeClr val="bg1"/>
                </a:solidFill>
              </a:rPr>
              <a:t>Shiny</a:t>
            </a:r>
            <a:r>
              <a:rPr lang="fr-FR" sz="3733" dirty="0">
                <a:solidFill>
                  <a:schemeClr val="bg1"/>
                </a:solidFill>
              </a:rPr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3410394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Architecture of a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3F893DD-B2B0-E843-8177-31DF817E6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31" y="1233054"/>
            <a:ext cx="3145279" cy="2410691"/>
          </a:xfrm>
          <a:prstGeom prst="rect">
            <a:avLst/>
          </a:prstGeom>
        </p:spPr>
      </p:pic>
      <p:pic>
        <p:nvPicPr>
          <p:cNvPr id="1028" name="Picture 4" descr="Download Free png Blank Laptop Computer Screen Vector - Laptop ...">
            <a:extLst>
              <a:ext uri="{FF2B5EF4-FFF2-40B4-BE49-F238E27FC236}">
                <a16:creationId xmlns:a16="http://schemas.microsoft.com/office/drawing/2014/main" id="{AF5A1EBB-F2C1-7941-AADD-03BB52B98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5094" r="727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34" r="21265"/>
          <a:stretch/>
        </p:blipFill>
        <p:spPr bwMode="auto">
          <a:xfrm>
            <a:off x="7224150" y="1313296"/>
            <a:ext cx="3208323" cy="233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8CC430-9797-504A-89F7-D2FBB1FA4762}"/>
              </a:ext>
            </a:extLst>
          </p:cNvPr>
          <p:cNvSpPr txBox="1"/>
          <p:nvPr/>
        </p:nvSpPr>
        <p:spPr>
          <a:xfrm>
            <a:off x="1052945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D98DA3-1B0C-0443-9A49-AA4B7A19FE25}"/>
              </a:ext>
            </a:extLst>
          </p:cNvPr>
          <p:cNvSpPr txBox="1"/>
          <p:nvPr/>
        </p:nvSpPr>
        <p:spPr>
          <a:xfrm>
            <a:off x="7439891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420005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515</Words>
  <Application>Microsoft Macintosh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Intro to shiny App development</vt:lpstr>
      <vt:lpstr>PowerPoint Presentation</vt:lpstr>
      <vt:lpstr>What is a Shiny App?</vt:lpstr>
      <vt:lpstr>Why do I want a Shiny App?</vt:lpstr>
      <vt:lpstr>How to develop a Shiny App?</vt:lpstr>
      <vt:lpstr>Overview of this workshop</vt:lpstr>
      <vt:lpstr>Prerequisite of this workshop</vt:lpstr>
      <vt:lpstr>PowerPoint Presentation</vt:lpstr>
      <vt:lpstr>The Architecture of a Shiny App</vt:lpstr>
      <vt:lpstr>The Architecture of a Shiny App</vt:lpstr>
      <vt:lpstr>The Architecture of a Shiny App</vt:lpstr>
      <vt:lpstr>The Architecture of a Shiny App</vt:lpstr>
      <vt:lpstr>The Architecture of a Shiny App</vt:lpstr>
      <vt:lpstr>The Architecture of a Shiny App</vt:lpstr>
      <vt:lpstr>The Architecture of a Shiny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shiny App development</dc:title>
  <dc:creator>Microsoft Office User</dc:creator>
  <cp:lastModifiedBy>Microsoft Office User</cp:lastModifiedBy>
  <cp:revision>15</cp:revision>
  <dcterms:created xsi:type="dcterms:W3CDTF">2020-05-06T17:18:41Z</dcterms:created>
  <dcterms:modified xsi:type="dcterms:W3CDTF">2020-05-07T16:31:04Z</dcterms:modified>
</cp:coreProperties>
</file>