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  <p:sldId id="267" r:id="rId6"/>
    <p:sldId id="268" r:id="rId7"/>
    <p:sldId id="270" r:id="rId8"/>
    <p:sldId id="269" r:id="rId9"/>
    <p:sldId id="274" r:id="rId10"/>
    <p:sldId id="275" r:id="rId11"/>
    <p:sldId id="273" r:id="rId12"/>
    <p:sldId id="277" r:id="rId13"/>
    <p:sldId id="276" r:id="rId14"/>
    <p:sldId id="279" r:id="rId15"/>
    <p:sldId id="287" r:id="rId16"/>
    <p:sldId id="278" r:id="rId17"/>
    <p:sldId id="281" r:id="rId18"/>
    <p:sldId id="282" r:id="rId19"/>
    <p:sldId id="285" r:id="rId20"/>
    <p:sldId id="286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182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C0C-92FC-4F48-9BDC-44BAF888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3F5-2FAC-E849-A27B-14A916AB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2F84-56CC-8C45-AD94-9E04E9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AF-C648-1641-9F12-6598DAA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BD6-3101-B34D-8C24-C08EF00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D17-A1B1-114F-AA42-F8CE64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B9-AA2A-0B42-B877-A397FDE1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9E2E-B399-EC43-BBC6-67188E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56BB-271D-A548-94ED-430AAE6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E8-A442-0043-84FE-1475652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3D20-54A6-894C-B5DE-2FCA1CB0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24B9-E97B-C343-8344-64FC39B2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7A7-1863-8440-8F4A-92B86F0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130-2AC7-C743-BA3F-AE1D966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C3C2-621C-7F4E-8B6D-0872429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3-BA00-7448-A99B-250DED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8C0-74B7-0449-AC8F-4B1BC9B4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8C77-0A57-3140-8AC5-237CEC4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AEAA-3467-1D49-A8E3-040375C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34C-AA40-CE40-BC91-02FA6DE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633-182C-574C-B557-68DEC8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74C-0D3C-7040-983C-1AF11D0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036-5B08-9F4D-96CF-B2B626C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A69C-2BC6-4C41-BB85-D8A3483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E623-D227-C44C-A6A7-7480575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E5F-CF91-E846-9C1D-58D0278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EAC8-5862-C24A-9F83-E1258029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5372-47CC-214A-8257-FC025E66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6A5-F158-6C4B-A3A8-F4B1BCB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ADD7-54A5-1F42-9866-9F41F7C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857C-7C26-0D4B-B16B-D10D304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BF3-209A-BF44-AEB3-59497ED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3E86-27BD-CC4A-AAB9-BE96BD7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55F2-1A11-0848-9449-E6B10911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3AA0-AD69-0E4E-95CE-37146B85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0765-98E2-E046-B0D7-F2C36055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A399-00F2-D34E-BD05-EC0550C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E45D-E962-C244-AFBF-FA61374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A04A6-708B-0849-B9D5-77F2D60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4639-1E1E-D547-80D1-82FA3C6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8BFC-DD05-3448-9ECB-598D28A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020A-C09F-0F4D-9987-A78601B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8756-DBB0-DB4F-80D2-CA42D2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C2ED-06EF-964D-A6C8-9E6AB7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CB17-EE96-E14B-A9D7-9764427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52D0-252D-2049-BC05-D3BB21D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046-73AA-F24F-BCDA-365B330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F6A-1EBF-F442-BBB8-EC9341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95C0-A9B9-C444-AB10-1986631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11-1303-2C45-8464-10E8C04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F12C-3088-BB4B-A9CA-473BEDE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716-A565-1E4A-922F-0EF04D9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962-036D-1543-9F33-DCBDE13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98A41-19AA-3346-AB24-D0A34628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F9A73-68F5-DA40-AA48-3B7217DA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3CDA-0070-474A-ADAA-23B437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AC5E-E21F-464B-A495-F31033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01BC-1B63-4E4D-96D2-043EDF1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7A73C-5168-8145-AC19-2DE0902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0336-3DD8-9940-8CC1-D79072BE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1AC-F20D-6848-97E8-79BC96E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8F5B-3154-2A43-8D52-62B33F0CCEF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AC-789C-A549-A9A3-B0F31889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247-47E3-7C40-B72C-7674CF99F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fordatascience/tidytuesday/tree/master/data/2019/2019-06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onsero.shinyapps.io/Ramen_app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evross.com/blog/2016/04/19/r-powered-web-applications-with-shiny-a-tutorial-and-cheat-sheet-with-40-example-apps/#eventreactive-used-to-prevent-unwanted-reactions-in-a-reactive-fun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146" y="720581"/>
            <a:ext cx="9144000" cy="2387600"/>
          </a:xfrm>
        </p:spPr>
        <p:txBody>
          <a:bodyPr/>
          <a:lstStyle/>
          <a:p>
            <a:r>
              <a:rPr lang="en-US" dirty="0"/>
              <a:t>Intro to shiny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146" y="3200257"/>
            <a:ext cx="9144000" cy="1371744"/>
          </a:xfrm>
        </p:spPr>
        <p:txBody>
          <a:bodyPr>
            <a:normAutofit/>
          </a:bodyPr>
          <a:lstStyle/>
          <a:p>
            <a:r>
              <a:rPr lang="en-US" dirty="0" err="1"/>
              <a:t>Resbaz</a:t>
            </a:r>
            <a:r>
              <a:rPr lang="en-US" dirty="0"/>
              <a:t> 2020</a:t>
            </a:r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Ponsero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EC58D-CD10-2842-8733-CDD4FD39E9FE}"/>
              </a:ext>
            </a:extLst>
          </p:cNvPr>
          <p:cNvSpPr/>
          <p:nvPr/>
        </p:nvSpPr>
        <p:spPr>
          <a:xfrm>
            <a:off x="1136073" y="5209308"/>
            <a:ext cx="10044545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code, presentation and tutorial for this workshop is accessible at: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</a:t>
            </a:r>
          </a:p>
        </p:txBody>
      </p:sp>
    </p:spTree>
    <p:extLst>
      <p:ext uri="{BB962C8B-B14F-4D97-AF65-F5344CB8AC3E}">
        <p14:creationId xmlns:p14="http://schemas.microsoft.com/office/powerpoint/2010/main" val="284959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</p:spTree>
    <p:extLst>
      <p:ext uri="{BB962C8B-B14F-4D97-AF65-F5344CB8AC3E}">
        <p14:creationId xmlns:p14="http://schemas.microsoft.com/office/powerpoint/2010/main" val="37840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73877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</p:spTree>
    <p:extLst>
      <p:ext uri="{BB962C8B-B14F-4D97-AF65-F5344CB8AC3E}">
        <p14:creationId xmlns:p14="http://schemas.microsoft.com/office/powerpoint/2010/main" val="34034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3BC84CBC-1A72-E54A-83E3-0D5E0C78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2" y="4641273"/>
            <a:ext cx="1385453" cy="13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59D6-6791-7247-9405-C4DF42B7CA2E}"/>
              </a:ext>
            </a:extLst>
          </p:cNvPr>
          <p:cNvSpPr txBox="1"/>
          <p:nvPr/>
        </p:nvSpPr>
        <p:spPr>
          <a:xfrm>
            <a:off x="2327564" y="5084619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 directly generated by R</a:t>
            </a:r>
          </a:p>
        </p:txBody>
      </p:sp>
    </p:spTree>
    <p:extLst>
      <p:ext uri="{BB962C8B-B14F-4D97-AF65-F5344CB8AC3E}">
        <p14:creationId xmlns:p14="http://schemas.microsoft.com/office/powerpoint/2010/main" val="163548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</p:spTree>
    <p:extLst>
      <p:ext uri="{BB962C8B-B14F-4D97-AF65-F5344CB8AC3E}">
        <p14:creationId xmlns:p14="http://schemas.microsoft.com/office/powerpoint/2010/main" val="1354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6EE5A-5D38-E14E-AD51-C24D4241745A}"/>
              </a:ext>
            </a:extLst>
          </p:cNvPr>
          <p:cNvSpPr/>
          <p:nvPr/>
        </p:nvSpPr>
        <p:spPr>
          <a:xfrm>
            <a:off x="8700655" y="1856509"/>
            <a:ext cx="3061854" cy="1537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It is possible to store the UI and Server as two separate scripts. But this is not recommended anymore.</a:t>
            </a:r>
          </a:p>
        </p:txBody>
      </p:sp>
    </p:spTree>
    <p:extLst>
      <p:ext uri="{BB962C8B-B14F-4D97-AF65-F5344CB8AC3E}">
        <p14:creationId xmlns:p14="http://schemas.microsoft.com/office/powerpoint/2010/main" val="10147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99D2F-3404-174D-BAFC-66B392D63F40}"/>
              </a:ext>
            </a:extLst>
          </p:cNvPr>
          <p:cNvSpPr/>
          <p:nvPr/>
        </p:nvSpPr>
        <p:spPr>
          <a:xfrm>
            <a:off x="5541818" y="5043055"/>
            <a:ext cx="610985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simple App in </a:t>
            </a:r>
            <a:r>
              <a:rPr lang="en-US" dirty="0" err="1"/>
              <a:t>Iris_app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11785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2: User Interface</a:t>
            </a: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3: Server </a:t>
            </a:r>
            <a:r>
              <a:rPr lang="fr-FR" sz="3733" dirty="0" err="1">
                <a:solidFill>
                  <a:schemeClr val="bg1"/>
                </a:solidFill>
              </a:rPr>
              <a:t>side</a:t>
            </a:r>
            <a:endParaRPr lang="fr-FR" sz="3733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4: </a:t>
            </a:r>
            <a:r>
              <a:rPr lang="fr-FR" sz="3733" dirty="0" err="1">
                <a:solidFill>
                  <a:schemeClr val="bg1"/>
                </a:solidFill>
              </a:rPr>
              <a:t>Deploy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app</a:t>
            </a:r>
            <a:r>
              <a:rPr lang="fr-FR" sz="3733" dirty="0">
                <a:solidFill>
                  <a:schemeClr val="bg1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9282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Ramen Rating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A8030B-089D-8545-88BE-DC181157B72B}"/>
              </a:ext>
            </a:extLst>
          </p:cNvPr>
          <p:cNvSpPr txBox="1"/>
          <p:nvPr/>
        </p:nvSpPr>
        <p:spPr>
          <a:xfrm>
            <a:off x="4419600" y="2844923"/>
            <a:ext cx="75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for this app is derived from the </a:t>
            </a:r>
            <a:r>
              <a:rPr lang="en-US" dirty="0" err="1">
                <a:hlinkClick r:id="rId2"/>
              </a:rPr>
              <a:t>Tidytuesday</a:t>
            </a:r>
            <a:r>
              <a:rPr lang="en-US" dirty="0">
                <a:hlinkClick r:id="rId2"/>
              </a:rPr>
              <a:t> Ramen Rating dataset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C8CB9-E627-5F44-B379-58A33C3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7" y="1039090"/>
            <a:ext cx="3145279" cy="2410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2DE5C-A89F-C345-84A1-EE1738C61C2D}"/>
              </a:ext>
            </a:extLst>
          </p:cNvPr>
          <p:cNvSpPr txBox="1"/>
          <p:nvPr/>
        </p:nvSpPr>
        <p:spPr>
          <a:xfrm>
            <a:off x="4405745" y="1274618"/>
            <a:ext cx="687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app that we’ll create today is accessible: </a:t>
            </a:r>
            <a:r>
              <a:rPr lang="en-US" dirty="0">
                <a:hlinkClick r:id="rId4"/>
              </a:rPr>
              <a:t>https://aponsero.shinyapps.io/Ramen_app/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The complete code for this app can be found in the </a:t>
            </a:r>
            <a:r>
              <a:rPr lang="en-US" dirty="0" err="1"/>
              <a:t>Ramen_App</a:t>
            </a:r>
            <a:r>
              <a:rPr lang="en-US" dirty="0"/>
              <a:t> folder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DBEBD-3144-0849-AAD9-37590BEE26F3}"/>
              </a:ext>
            </a:extLst>
          </p:cNvPr>
          <p:cNvSpPr/>
          <p:nvPr/>
        </p:nvSpPr>
        <p:spPr>
          <a:xfrm>
            <a:off x="2628899" y="4073235"/>
            <a:ext cx="6348846" cy="1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hands-on is also available as a step by step document in the </a:t>
            </a:r>
            <a:r>
              <a:rPr lang="en-US" dirty="0" err="1"/>
              <a:t>Github</a:t>
            </a:r>
            <a:r>
              <a:rPr lang="en-US" dirty="0"/>
              <a:t> repo 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 </a:t>
            </a:r>
          </a:p>
        </p:txBody>
      </p:sp>
    </p:spTree>
    <p:extLst>
      <p:ext uri="{BB962C8B-B14F-4D97-AF65-F5344CB8AC3E}">
        <p14:creationId xmlns:p14="http://schemas.microsoft.com/office/powerpoint/2010/main" val="308263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UI: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E9C986-FAD0-8444-B0CF-D810DB3A140C}"/>
              </a:ext>
            </a:extLst>
          </p:cNvPr>
          <p:cNvSpPr txBox="1"/>
          <p:nvPr/>
        </p:nvSpPr>
        <p:spPr>
          <a:xfrm>
            <a:off x="495300" y="1218217"/>
            <a:ext cx="108238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Layouts to organize your app </a:t>
            </a:r>
          </a:p>
          <a:p>
            <a:endParaRPr lang="en-US" sz="2800" dirty="0"/>
          </a:p>
          <a:p>
            <a:r>
              <a:rPr lang="en-US" sz="2800" dirty="0"/>
              <a:t>Include 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Shiny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HTML()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IncludeHTML</a:t>
            </a:r>
            <a:r>
              <a:rPr lang="en-US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Add widgets for user inputs</a:t>
            </a:r>
          </a:p>
        </p:txBody>
      </p:sp>
    </p:spTree>
    <p:extLst>
      <p:ext uri="{BB962C8B-B14F-4D97-AF65-F5344CB8AC3E}">
        <p14:creationId xmlns:p14="http://schemas.microsoft.com/office/powerpoint/2010/main" val="16501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Introduction: </a:t>
            </a:r>
            <a:r>
              <a:rPr lang="fr-FR" sz="3733" dirty="0" err="1">
                <a:solidFill>
                  <a:schemeClr val="bg1"/>
                </a:solidFill>
              </a:rPr>
              <a:t>What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is</a:t>
            </a:r>
            <a:r>
              <a:rPr lang="fr-FR" sz="3733" dirty="0">
                <a:solidFill>
                  <a:schemeClr val="bg1"/>
                </a:solidFill>
              </a:rPr>
              <a:t>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 ?</a:t>
            </a:r>
          </a:p>
        </p:txBody>
      </p:sp>
    </p:spTree>
    <p:extLst>
      <p:ext uri="{BB962C8B-B14F-4D97-AF65-F5344CB8AC3E}">
        <p14:creationId xmlns:p14="http://schemas.microsoft.com/office/powerpoint/2010/main" val="365485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Server: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9A396A-03C9-314F-9218-0502540B1F4E}"/>
              </a:ext>
            </a:extLst>
          </p:cNvPr>
          <p:cNvSpPr txBox="1"/>
          <p:nvPr/>
        </p:nvSpPr>
        <p:spPr>
          <a:xfrm>
            <a:off x="495300" y="982690"/>
            <a:ext cx="10823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interactive </a:t>
            </a:r>
            <a:r>
              <a:rPr lang="en-US" sz="2800" dirty="0" err="1"/>
              <a:t>vizualizations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renderText</a:t>
            </a:r>
            <a:r>
              <a:rPr lang="en-US" sz="2400" dirty="0"/>
              <a:t>, </a:t>
            </a:r>
            <a:r>
              <a:rPr lang="en-US" sz="2400" dirty="0" err="1"/>
              <a:t>renderPlot</a:t>
            </a:r>
            <a:r>
              <a:rPr lang="en-US" sz="2400" dirty="0"/>
              <a:t> and </a:t>
            </a:r>
            <a:r>
              <a:rPr lang="en-US" sz="2400" dirty="0" err="1"/>
              <a:t>renderTable</a:t>
            </a:r>
            <a:r>
              <a:rPr lang="en-US" sz="2400" dirty="0"/>
              <a:t> to create outputs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Place them in the UI using the </a:t>
            </a:r>
            <a:r>
              <a:rPr lang="en-US" sz="2400" dirty="0" err="1"/>
              <a:t>TextOutput</a:t>
            </a:r>
            <a:r>
              <a:rPr lang="en-US" sz="2400" dirty="0"/>
              <a:t>, </a:t>
            </a:r>
            <a:r>
              <a:rPr lang="en-US" sz="2400" dirty="0" err="1"/>
              <a:t>TableOutput</a:t>
            </a:r>
            <a:r>
              <a:rPr lang="en-US" sz="2400" dirty="0"/>
              <a:t> and </a:t>
            </a:r>
            <a:r>
              <a:rPr lang="en-US" sz="2400" dirty="0" err="1"/>
              <a:t>PlotOutput</a:t>
            </a:r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Use reactive() to create internal reactive elements</a:t>
            </a:r>
          </a:p>
          <a:p>
            <a:endParaRPr lang="en-US" sz="2400" dirty="0"/>
          </a:p>
          <a:p>
            <a:r>
              <a:rPr lang="en-US" sz="2800" dirty="0"/>
              <a:t>Add conditional Panels to hide outputs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Optional: </a:t>
            </a:r>
            <a:r>
              <a:rPr lang="en-US" sz="2800" dirty="0"/>
              <a:t>adding buttons and dealing with events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9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Final </a:t>
            </a:r>
            <a:r>
              <a:rPr lang="fr-FR" sz="3733" dirty="0" err="1">
                <a:solidFill>
                  <a:schemeClr val="bg1"/>
                </a:solidFill>
              </a:rPr>
              <a:t>thoughs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Want</a:t>
            </a:r>
            <a:r>
              <a:rPr lang="fr-FR" sz="3733" dirty="0">
                <a:solidFill>
                  <a:schemeClr val="bg1"/>
                </a:solidFill>
              </a:rPr>
              <a:t> more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in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life?</a:t>
            </a:r>
          </a:p>
        </p:txBody>
      </p:sp>
    </p:spTree>
    <p:extLst>
      <p:ext uri="{BB962C8B-B14F-4D97-AF65-F5344CB8AC3E}">
        <p14:creationId xmlns:p14="http://schemas.microsoft.com/office/powerpoint/2010/main" val="358699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To go further: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E67C10-92EF-F743-848F-6083DE38A8D9}"/>
              </a:ext>
            </a:extLst>
          </p:cNvPr>
          <p:cNvSpPr txBox="1"/>
          <p:nvPr/>
        </p:nvSpPr>
        <p:spPr>
          <a:xfrm>
            <a:off x="637309" y="1011382"/>
            <a:ext cx="10764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inspiration from the Shiny Gallery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https://shiny.rstudio.com/gallery/</a:t>
            </a:r>
            <a:r>
              <a:rPr lang="en-US" sz="20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Shiny provides good tutorials (video and articles)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A great (and very long) blog post that covers basically everything about shiny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4"/>
              </a:rPr>
              <a:t>http://zevross.com/blog/2016/04/19/r-powered-web-applications-with-shiny-a-tutorial-and-cheat-sheet-with-40-example-apps/#eventreactive-used-to-prevent-unwanted-reactions-in-a-reactive-function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1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What is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8CE205-C93D-F449-A898-AFED2F110A40}"/>
              </a:ext>
            </a:extLst>
          </p:cNvPr>
          <p:cNvSpPr txBox="1"/>
          <p:nvPr/>
        </p:nvSpPr>
        <p:spPr>
          <a:xfrm>
            <a:off x="775855" y="931223"/>
            <a:ext cx="6539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 R package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build interactive web applications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can be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standalone apps on a webpage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 in R Markdown documents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Shiny Dashboard</a:t>
            </a:r>
          </a:p>
          <a:p>
            <a:endParaRPr lang="en-US" sz="2800" dirty="0"/>
          </a:p>
        </p:txBody>
      </p:sp>
      <p:pic>
        <p:nvPicPr>
          <p:cNvPr id="1026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05395D4B-C0AE-B345-9B0C-33AAF007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7758545" y="635866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8EAE4-23CA-C84F-B33F-B43EAD6CC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6" t="-242" r="25749" b="67776"/>
          <a:stretch/>
        </p:blipFill>
        <p:spPr>
          <a:xfrm>
            <a:off x="1343889" y="4213717"/>
            <a:ext cx="6428509" cy="1856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2C60C-D7F3-C641-A98D-55325DF3FC45}"/>
              </a:ext>
            </a:extLst>
          </p:cNvPr>
          <p:cNvSpPr txBox="1"/>
          <p:nvPr/>
        </p:nvSpPr>
        <p:spPr>
          <a:xfrm>
            <a:off x="7980219" y="4835237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App Gallery:</a:t>
            </a:r>
          </a:p>
          <a:p>
            <a:r>
              <a:rPr lang="en-US" dirty="0">
                <a:hlinkClick r:id="rId4"/>
              </a:rPr>
              <a:t>https://shiny.rstudio.com/gallery/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Why do I want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7BD0D-D673-2443-9986-5413C6E26F72}"/>
              </a:ext>
            </a:extLst>
          </p:cNvPr>
          <p:cNvSpPr txBox="1"/>
          <p:nvPr/>
        </p:nvSpPr>
        <p:spPr>
          <a:xfrm>
            <a:off x="748145" y="1333005"/>
            <a:ext cx="7093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Apps allows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Users can explore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Apps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Easy to build if you know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Reactive layout that is easily portable to any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too painful to deploy (especially on </a:t>
            </a:r>
            <a:r>
              <a:rPr lang="en-US" sz="2000" dirty="0" err="1"/>
              <a:t>Shinyapps.io</a:t>
            </a:r>
            <a:r>
              <a:rPr lang="en-US" sz="2000" dirty="0"/>
              <a:t>)</a:t>
            </a:r>
          </a:p>
          <a:p>
            <a:endParaRPr lang="en-US" sz="2800" dirty="0"/>
          </a:p>
        </p:txBody>
      </p:sp>
      <p:pic>
        <p:nvPicPr>
          <p:cNvPr id="8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39C7A898-406D-C74F-8E1B-CAE9150D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146473" y="815975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How to develop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2483C9-42C3-5548-8E8A-FCC716D5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1428913"/>
            <a:ext cx="5249629" cy="293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F6910-616A-414A-9579-039CEAF9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57" y="2105893"/>
            <a:ext cx="4085207" cy="200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1CF94-0868-CE43-AA36-28BBBC00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957" y="2812473"/>
            <a:ext cx="3145279" cy="2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A46DF-1412-3B4C-810F-4F793656DBA9}"/>
              </a:ext>
            </a:extLst>
          </p:cNvPr>
          <p:cNvSpPr txBox="1"/>
          <p:nvPr/>
        </p:nvSpPr>
        <p:spPr>
          <a:xfrm>
            <a:off x="692728" y="5527963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locally using RStudio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5CEB0-FAAB-554D-A534-1A9B561E7B96}"/>
              </a:ext>
            </a:extLst>
          </p:cNvPr>
          <p:cNvSpPr txBox="1"/>
          <p:nvPr/>
        </p:nvSpPr>
        <p:spPr>
          <a:xfrm>
            <a:off x="7453746" y="544483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online on a server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AEDA62B-6417-FB45-BCEC-AF553835F8CA}"/>
              </a:ext>
            </a:extLst>
          </p:cNvPr>
          <p:cNvSpPr/>
          <p:nvPr/>
        </p:nvSpPr>
        <p:spPr>
          <a:xfrm>
            <a:off x="6151418" y="2895600"/>
            <a:ext cx="152400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Overview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F4180EF-5114-F84A-B072-9DB3FDC67B64}"/>
              </a:ext>
            </a:extLst>
          </p:cNvPr>
          <p:cNvSpPr/>
          <p:nvPr/>
        </p:nvSpPr>
        <p:spPr>
          <a:xfrm>
            <a:off x="1052946" y="1302326"/>
            <a:ext cx="5458691" cy="706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 – Architecture of a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6C98-E02C-644C-ABD6-8B19723A1491}"/>
              </a:ext>
            </a:extLst>
          </p:cNvPr>
          <p:cNvSpPr/>
          <p:nvPr/>
        </p:nvSpPr>
        <p:spPr>
          <a:xfrm>
            <a:off x="1066801" y="2175160"/>
            <a:ext cx="5458691" cy="7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– Create the 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7A16-BA0A-504D-8C0E-53A15646521C}"/>
              </a:ext>
            </a:extLst>
          </p:cNvPr>
          <p:cNvSpPr/>
          <p:nvPr/>
        </p:nvSpPr>
        <p:spPr>
          <a:xfrm>
            <a:off x="1080655" y="3075703"/>
            <a:ext cx="5458691" cy="706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– Make your app reactive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DBA94-4450-8348-BF4A-5BB81EF3BC71}"/>
              </a:ext>
            </a:extLst>
          </p:cNvPr>
          <p:cNvSpPr/>
          <p:nvPr/>
        </p:nvSpPr>
        <p:spPr>
          <a:xfrm>
            <a:off x="1066800" y="3948540"/>
            <a:ext cx="5458691" cy="706583"/>
          </a:xfrm>
          <a:prstGeom prst="rect">
            <a:avLst/>
          </a:prstGeom>
          <a:solidFill>
            <a:srgbClr val="FF693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 – Deploy your app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748E4-65CC-2346-8130-7FCBA50097E3}"/>
              </a:ext>
            </a:extLst>
          </p:cNvPr>
          <p:cNvSpPr txBox="1"/>
          <p:nvPr/>
        </p:nvSpPr>
        <p:spPr>
          <a:xfrm>
            <a:off x="6636326" y="1399309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overview of a Shiny App </a:t>
            </a:r>
          </a:p>
          <a:p>
            <a:r>
              <a:rPr lang="en-US" dirty="0"/>
              <a:t>First step in running an App on RStudio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507-9DB3-514B-9D61-34C13BCBE14B}"/>
              </a:ext>
            </a:extLst>
          </p:cNvPr>
          <p:cNvSpPr txBox="1"/>
          <p:nvPr/>
        </p:nvSpPr>
        <p:spPr>
          <a:xfrm>
            <a:off x="6705599" y="2239922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layout and main areas</a:t>
            </a:r>
          </a:p>
          <a:p>
            <a:r>
              <a:rPr lang="en-US" dirty="0"/>
              <a:t>Dealing with images, HTML elements and widgets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4E4F-75A9-434C-8C59-EF06C189C5F8}"/>
              </a:ext>
            </a:extLst>
          </p:cNvPr>
          <p:cNvSpPr txBox="1"/>
          <p:nvPr/>
        </p:nvSpPr>
        <p:spPr>
          <a:xfrm>
            <a:off x="6705599" y="3098898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Shiny Server function</a:t>
            </a:r>
          </a:p>
          <a:p>
            <a:r>
              <a:rPr lang="en-US" dirty="0"/>
              <a:t>Reactive values and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39275-C694-1943-833A-685583562907}"/>
              </a:ext>
            </a:extLst>
          </p:cNvPr>
          <p:cNvSpPr txBox="1"/>
          <p:nvPr/>
        </p:nvSpPr>
        <p:spPr>
          <a:xfrm>
            <a:off x="6719453" y="4165702"/>
            <a:ext cx="49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app live on </a:t>
            </a:r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86A18-46A4-1545-A76B-3724337E35CD}"/>
              </a:ext>
            </a:extLst>
          </p:cNvPr>
          <p:cNvSpPr txBox="1"/>
          <p:nvPr/>
        </p:nvSpPr>
        <p:spPr>
          <a:xfrm>
            <a:off x="2466109" y="5333999"/>
            <a:ext cx="77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 Creation and deployment of the Ramen Rating app</a:t>
            </a:r>
          </a:p>
        </p:txBody>
      </p:sp>
    </p:spTree>
    <p:extLst>
      <p:ext uri="{BB962C8B-B14F-4D97-AF65-F5344CB8AC3E}">
        <p14:creationId xmlns:p14="http://schemas.microsoft.com/office/powerpoint/2010/main" val="24028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ggplot2 hex logo&quot; Greeting Card by RStudio-Inc | Redbubble">
            <a:extLst>
              <a:ext uri="{FF2B5EF4-FFF2-40B4-BE49-F238E27FC236}">
                <a16:creationId xmlns:a16="http://schemas.microsoft.com/office/drawing/2014/main" id="{19BECB70-FAFE-8D44-AD24-9B759FD6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6452"/>
          <a:stretch/>
        </p:blipFill>
        <p:spPr bwMode="auto">
          <a:xfrm>
            <a:off x="7636851" y="2369126"/>
            <a:ext cx="1964348" cy="22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Prerequisite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3074" name="Picture 2" descr="Tidyverse">
            <a:extLst>
              <a:ext uri="{FF2B5EF4-FFF2-40B4-BE49-F238E27FC236}">
                <a16:creationId xmlns:a16="http://schemas.microsoft.com/office/drawing/2014/main" id="{4374BB57-2ABE-964B-BC08-1B73E7E6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907" y="2356908"/>
            <a:ext cx="2041100" cy="23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dyverse">
            <a:extLst>
              <a:ext uri="{FF2B5EF4-FFF2-40B4-BE49-F238E27FC236}">
                <a16:creationId xmlns:a16="http://schemas.microsoft.com/office/drawing/2014/main" id="{6DBC2DB4-6017-C740-9556-84BE22E1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4" y="377874"/>
            <a:ext cx="2148216" cy="24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dyverse">
            <a:extLst>
              <a:ext uri="{FF2B5EF4-FFF2-40B4-BE49-F238E27FC236}">
                <a16:creationId xmlns:a16="http://schemas.microsoft.com/office/drawing/2014/main" id="{EEB7492D-46D3-B946-A2F9-D8D36619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291"/>
            <a:ext cx="2188225" cy="25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6F14F631-BAF0-7B4A-B298-DEF7E16FB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396909" y="4064866"/>
            <a:ext cx="2659018" cy="26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A3D0C-C401-F049-B645-51875DE2DDAD}"/>
              </a:ext>
            </a:extLst>
          </p:cNvPr>
          <p:cNvSpPr txBox="1"/>
          <p:nvPr/>
        </p:nvSpPr>
        <p:spPr>
          <a:xfrm>
            <a:off x="360219" y="4073236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fully enjoy this workshop it is recommended for you to have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Tidyverse</a:t>
            </a:r>
            <a:r>
              <a:rPr lang="en-US" sz="2000" dirty="0"/>
              <a:t>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D6AB-E4CA-5F40-A7A7-4798924670CD}"/>
              </a:ext>
            </a:extLst>
          </p:cNvPr>
          <p:cNvSpPr txBox="1"/>
          <p:nvPr/>
        </p:nvSpPr>
        <p:spPr>
          <a:xfrm>
            <a:off x="360218" y="1246909"/>
            <a:ext cx="594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follow along this workshop you’ll need installed on your local computer: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 and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Tidyverse</a:t>
            </a:r>
            <a:r>
              <a:rPr lang="en-US" sz="2000" dirty="0"/>
              <a:t>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Shiny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account in </a:t>
            </a:r>
            <a:r>
              <a:rPr lang="en-US" sz="2000" dirty="0" err="1"/>
              <a:t>Shinyapps.io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1: Architecture of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4103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000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889</Words>
  <Application>Microsoft Macintosh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 to shiny App development</vt:lpstr>
      <vt:lpstr>PowerPoint Presentation</vt:lpstr>
      <vt:lpstr>What is a Shiny App?</vt:lpstr>
      <vt:lpstr>Why do I want a Shiny App?</vt:lpstr>
      <vt:lpstr>How to develop a Shiny App?</vt:lpstr>
      <vt:lpstr>Overview of this workshop</vt:lpstr>
      <vt:lpstr>Prerequisite of this workshop</vt:lpstr>
      <vt:lpstr>PowerPoint Presentation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PowerPoint Presentation</vt:lpstr>
      <vt:lpstr>The Ramen Rating Shiny App</vt:lpstr>
      <vt:lpstr>UI:</vt:lpstr>
      <vt:lpstr>Server:</vt:lpstr>
      <vt:lpstr>PowerPoint Presentation</vt:lpstr>
      <vt:lpstr>To go further: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shiny App development</dc:title>
  <dc:creator>Microsoft Office User</dc:creator>
  <cp:lastModifiedBy>Microsoft Office User</cp:lastModifiedBy>
  <cp:revision>30</cp:revision>
  <dcterms:created xsi:type="dcterms:W3CDTF">2020-05-06T17:18:41Z</dcterms:created>
  <dcterms:modified xsi:type="dcterms:W3CDTF">2020-05-14T16:28:46Z</dcterms:modified>
</cp:coreProperties>
</file>