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  <p:sldId id="264" r:id="rId4"/>
    <p:sldId id="266" r:id="rId5"/>
    <p:sldId id="267" r:id="rId6"/>
    <p:sldId id="268" r:id="rId7"/>
    <p:sldId id="270" r:id="rId8"/>
    <p:sldId id="269" r:id="rId9"/>
    <p:sldId id="274" r:id="rId10"/>
    <p:sldId id="275" r:id="rId11"/>
    <p:sldId id="273" r:id="rId12"/>
    <p:sldId id="277" r:id="rId13"/>
    <p:sldId id="276" r:id="rId14"/>
    <p:sldId id="279" r:id="rId15"/>
    <p:sldId id="287" r:id="rId16"/>
    <p:sldId id="278" r:id="rId17"/>
    <p:sldId id="281" r:id="rId18"/>
    <p:sldId id="282" r:id="rId19"/>
    <p:sldId id="309" r:id="rId20"/>
    <p:sldId id="285" r:id="rId21"/>
    <p:sldId id="310" r:id="rId22"/>
    <p:sldId id="288" r:id="rId23"/>
    <p:sldId id="289" r:id="rId24"/>
    <p:sldId id="290" r:id="rId25"/>
    <p:sldId id="291" r:id="rId26"/>
    <p:sldId id="294" r:id="rId27"/>
    <p:sldId id="293" r:id="rId28"/>
    <p:sldId id="295" r:id="rId29"/>
    <p:sldId id="296" r:id="rId30"/>
    <p:sldId id="297" r:id="rId31"/>
    <p:sldId id="298" r:id="rId32"/>
    <p:sldId id="299" r:id="rId33"/>
    <p:sldId id="301" r:id="rId34"/>
    <p:sldId id="302" r:id="rId35"/>
    <p:sldId id="304" r:id="rId36"/>
    <p:sldId id="305" r:id="rId37"/>
    <p:sldId id="306" r:id="rId38"/>
    <p:sldId id="307" r:id="rId39"/>
    <p:sldId id="308" r:id="rId40"/>
    <p:sldId id="286" r:id="rId41"/>
    <p:sldId id="283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1824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7C0C-92FC-4F48-9BDC-44BAF888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F3F5-2FAC-E849-A27B-14A916AB9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2F84-56CC-8C45-AD94-9E04E9E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59AF-C648-1641-9F12-6598DAA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0BD6-3101-B34D-8C24-C08EF009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9D17-A1B1-114F-AA42-F8CE64C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E8B9-AA2A-0B42-B877-A397FDE16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9E2E-B399-EC43-BBC6-67188E1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56BB-271D-A548-94ED-430AAE6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06E8-A442-0043-84FE-1475652C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23D20-54A6-894C-B5DE-2FCA1CB0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24B9-E97B-C343-8344-64FC39B25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D7A7-1863-8440-8F4A-92B86F06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130-2AC7-C743-BA3F-AE1D966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C3C2-621C-7F4E-8B6D-0872429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313-BA00-7448-A99B-250DEDEE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8C0-74B7-0449-AC8F-4B1BC9B4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08C77-0A57-3140-8AC5-237CEC47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AEAA-3467-1D49-A8E3-040375C6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534C-AA40-CE40-BC91-02FA6DEF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633-182C-574C-B557-68DEC83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A74C-0D3C-7040-983C-1AF11D07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036-5B08-9F4D-96CF-B2B626C3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A69C-2BC6-4C41-BB85-D8A3483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E623-D227-C44C-A6A7-7480575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CE5F-CF91-E846-9C1D-58D0278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EAC8-5862-C24A-9F83-E1258029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5372-47CC-214A-8257-FC025E66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66A5-F158-6C4B-A3A8-F4B1BCB4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ADD7-54A5-1F42-9866-9F41F7CD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857C-7C26-0D4B-B16B-D10D3043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BF3-209A-BF44-AEB3-59497ED1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3E86-27BD-CC4A-AAB9-BE96BD7D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55F2-1A11-0848-9449-E6B10911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3AA0-AD69-0E4E-95CE-37146B851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0765-98E2-E046-B0D7-F2C36055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5A399-00F2-D34E-BD05-EC0550CC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E45D-E962-C244-AFBF-FA61374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A04A6-708B-0849-B9D5-77F2D60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4639-1E1E-D547-80D1-82FA3C6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8BFC-DD05-3448-9ECB-598D28A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020A-C09F-0F4D-9987-A78601B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8756-DBB0-DB4F-80D2-CA42D2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C2ED-06EF-964D-A6C8-9E6AB7E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8CB17-EE96-E14B-A9D7-97644273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452D0-252D-2049-BC05-D3BB21D5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046-73AA-F24F-BCDA-365B330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F6A-1EBF-F442-BBB8-EC9341A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95C0-A9B9-C444-AB10-19866310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6911-1303-2C45-8464-10E8C045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F12C-3088-BB4B-A9CA-473BEDE2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B716-A565-1E4A-922F-0EF04D9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9962-036D-1543-9F33-DCBDE13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98A41-19AA-3346-AB24-D0A34628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F9A73-68F5-DA40-AA48-3B7217DA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3CDA-0070-474A-ADAA-23B4372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AC5E-E21F-464B-A495-F310339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01BC-1B63-4E4D-96D2-043EDF1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7A73C-5168-8145-AC19-2DE0902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0336-3DD8-9940-8CC1-D79072BE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51AC-F20D-6848-97E8-79BC96EBE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AC-789C-A549-A9A3-B0F31889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9247-47E3-7C40-B72C-7674CF99F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fordatascience/tidytuesday/tree/master/data/2019/2019-06-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onsero.shinyapps.io/Ramen_app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rstudio.com/2014/06/19/interactive-documents-an-incredibly-easy-way-to-use-shiny/" TargetMode="External"/><Relationship Id="rId4" Type="http://schemas.openxmlformats.org/officeDocument/2006/relationships/hyperlink" Target="http://zevross.com/blog/2016/04/19/r-powered-web-applications-with-shiny-a-tutorial-and-cheat-sheet-with-40-example-apps/#eventreactive-used-to-prevent-unwanted-reactions-in-a-reactive-fun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146" y="720581"/>
            <a:ext cx="9144000" cy="2387600"/>
          </a:xfrm>
        </p:spPr>
        <p:txBody>
          <a:bodyPr/>
          <a:lstStyle/>
          <a:p>
            <a:r>
              <a:rPr lang="en-US" dirty="0"/>
              <a:t>Intro to shiny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146" y="3200257"/>
            <a:ext cx="9144000" cy="1371744"/>
          </a:xfrm>
        </p:spPr>
        <p:txBody>
          <a:bodyPr>
            <a:normAutofit/>
          </a:bodyPr>
          <a:lstStyle/>
          <a:p>
            <a:r>
              <a:rPr lang="en-US" dirty="0" err="1"/>
              <a:t>Resbaz</a:t>
            </a:r>
            <a:r>
              <a:rPr lang="en-US" dirty="0"/>
              <a:t> 2020</a:t>
            </a:r>
          </a:p>
          <a:p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Ponsero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EC58D-CD10-2842-8733-CDD4FD39E9FE}"/>
              </a:ext>
            </a:extLst>
          </p:cNvPr>
          <p:cNvSpPr/>
          <p:nvPr/>
        </p:nvSpPr>
        <p:spPr>
          <a:xfrm>
            <a:off x="1136073" y="5209308"/>
            <a:ext cx="10044545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code, presentation and tutorial for this workshop is accessible at: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aponsero</a:t>
            </a:r>
            <a:r>
              <a:rPr lang="en-US" dirty="0"/>
              <a:t>/Shiny_app_workshop_2020</a:t>
            </a:r>
          </a:p>
        </p:txBody>
      </p:sp>
    </p:spTree>
    <p:extLst>
      <p:ext uri="{BB962C8B-B14F-4D97-AF65-F5344CB8AC3E}">
        <p14:creationId xmlns:p14="http://schemas.microsoft.com/office/powerpoint/2010/main" val="284959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</p:spTree>
    <p:extLst>
      <p:ext uri="{BB962C8B-B14F-4D97-AF65-F5344CB8AC3E}">
        <p14:creationId xmlns:p14="http://schemas.microsoft.com/office/powerpoint/2010/main" val="378400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73877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</p:spTree>
    <p:extLst>
      <p:ext uri="{BB962C8B-B14F-4D97-AF65-F5344CB8AC3E}">
        <p14:creationId xmlns:p14="http://schemas.microsoft.com/office/powerpoint/2010/main" val="340342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  <p:pic>
        <p:nvPicPr>
          <p:cNvPr id="6146" name="Picture 2" descr="HTML - Wikipedia">
            <a:extLst>
              <a:ext uri="{FF2B5EF4-FFF2-40B4-BE49-F238E27FC236}">
                <a16:creationId xmlns:a16="http://schemas.microsoft.com/office/drawing/2014/main" id="{3BC84CBC-1A72-E54A-83E3-0D5E0C78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2" y="4641273"/>
            <a:ext cx="1385453" cy="13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059D6-6791-7247-9405-C4DF42B7CA2E}"/>
              </a:ext>
            </a:extLst>
          </p:cNvPr>
          <p:cNvSpPr txBox="1"/>
          <p:nvPr/>
        </p:nvSpPr>
        <p:spPr>
          <a:xfrm>
            <a:off x="2327564" y="5084619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 directly generated by R</a:t>
            </a:r>
          </a:p>
        </p:txBody>
      </p:sp>
    </p:spTree>
    <p:extLst>
      <p:ext uri="{BB962C8B-B14F-4D97-AF65-F5344CB8AC3E}">
        <p14:creationId xmlns:p14="http://schemas.microsoft.com/office/powerpoint/2010/main" val="163548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</p:spTree>
    <p:extLst>
      <p:ext uri="{BB962C8B-B14F-4D97-AF65-F5344CB8AC3E}">
        <p14:creationId xmlns:p14="http://schemas.microsoft.com/office/powerpoint/2010/main" val="13540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6EE5A-5D38-E14E-AD51-C24D4241745A}"/>
              </a:ext>
            </a:extLst>
          </p:cNvPr>
          <p:cNvSpPr/>
          <p:nvPr/>
        </p:nvSpPr>
        <p:spPr>
          <a:xfrm>
            <a:off x="8700655" y="1856509"/>
            <a:ext cx="3061854" cy="1537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It is possible to store the UI and Server as two separate scripts. But this is not recommended anymore.</a:t>
            </a:r>
          </a:p>
        </p:txBody>
      </p:sp>
    </p:spTree>
    <p:extLst>
      <p:ext uri="{BB962C8B-B14F-4D97-AF65-F5344CB8AC3E}">
        <p14:creationId xmlns:p14="http://schemas.microsoft.com/office/powerpoint/2010/main" val="10147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799D2F-3404-174D-BAFC-66B392D63F40}"/>
              </a:ext>
            </a:extLst>
          </p:cNvPr>
          <p:cNvSpPr/>
          <p:nvPr/>
        </p:nvSpPr>
        <p:spPr>
          <a:xfrm>
            <a:off x="5541818" y="5043055"/>
            <a:ext cx="6109854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 a simple App in </a:t>
            </a:r>
            <a:r>
              <a:rPr lang="en-US" dirty="0" err="1"/>
              <a:t>Iris_app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11785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2: User Interface</a:t>
            </a: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3: Server </a:t>
            </a:r>
            <a:r>
              <a:rPr lang="fr-FR" sz="3733" dirty="0" err="1">
                <a:solidFill>
                  <a:schemeClr val="bg1"/>
                </a:solidFill>
              </a:rPr>
              <a:t>side</a:t>
            </a:r>
            <a:endParaRPr lang="fr-FR" sz="3733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4: </a:t>
            </a:r>
            <a:r>
              <a:rPr lang="fr-FR" sz="3733" dirty="0" err="1">
                <a:solidFill>
                  <a:schemeClr val="bg1"/>
                </a:solidFill>
              </a:rPr>
              <a:t>Deploy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app</a:t>
            </a:r>
            <a:r>
              <a:rPr lang="fr-FR" sz="3733" dirty="0">
                <a:solidFill>
                  <a:schemeClr val="bg1"/>
                </a:solidFill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9282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Ramen Rating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A8030B-089D-8545-88BE-DC181157B72B}"/>
              </a:ext>
            </a:extLst>
          </p:cNvPr>
          <p:cNvSpPr txBox="1"/>
          <p:nvPr/>
        </p:nvSpPr>
        <p:spPr>
          <a:xfrm>
            <a:off x="4447309" y="1404051"/>
            <a:ext cx="757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for this app is derived from the </a:t>
            </a:r>
            <a:r>
              <a:rPr lang="en-US" dirty="0" err="1">
                <a:hlinkClick r:id="rId2"/>
              </a:rPr>
              <a:t>Tidytuesday</a:t>
            </a:r>
            <a:r>
              <a:rPr lang="en-US" dirty="0">
                <a:hlinkClick r:id="rId2"/>
              </a:rPr>
              <a:t> Ramen Rating dataset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FC8CB9-E627-5F44-B379-58A33C30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7" y="1039090"/>
            <a:ext cx="3145279" cy="2410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2DE5C-A89F-C345-84A1-EE1738C61C2D}"/>
              </a:ext>
            </a:extLst>
          </p:cNvPr>
          <p:cNvSpPr txBox="1"/>
          <p:nvPr/>
        </p:nvSpPr>
        <p:spPr>
          <a:xfrm>
            <a:off x="4433454" y="1884218"/>
            <a:ext cx="687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app that we’ll create today is accessible: </a:t>
            </a:r>
            <a:r>
              <a:rPr lang="en-US" dirty="0">
                <a:hlinkClick r:id="rId4"/>
              </a:rPr>
              <a:t>https://aponsero.shinyapps.io/Ramen_app/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The complete code for this app can be found in the </a:t>
            </a:r>
            <a:r>
              <a:rPr lang="en-US" dirty="0" err="1"/>
              <a:t>Ramen_App</a:t>
            </a:r>
            <a:r>
              <a:rPr lang="en-US" dirty="0"/>
              <a:t> folder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DBEBD-3144-0849-AAD9-37590BEE26F3}"/>
              </a:ext>
            </a:extLst>
          </p:cNvPr>
          <p:cNvSpPr/>
          <p:nvPr/>
        </p:nvSpPr>
        <p:spPr>
          <a:xfrm>
            <a:off x="2628899" y="4073235"/>
            <a:ext cx="6348846" cy="1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hands-on is also available as a step by step document in the </a:t>
            </a:r>
            <a:r>
              <a:rPr lang="en-US" dirty="0" err="1"/>
              <a:t>Github</a:t>
            </a:r>
            <a:r>
              <a:rPr lang="en-US" dirty="0"/>
              <a:t> repo 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aponsero</a:t>
            </a:r>
            <a:r>
              <a:rPr lang="en-US" dirty="0"/>
              <a:t>/Shiny_app_workshop_2020 </a:t>
            </a:r>
          </a:p>
        </p:txBody>
      </p:sp>
    </p:spTree>
    <p:extLst>
      <p:ext uri="{BB962C8B-B14F-4D97-AF65-F5344CB8AC3E}">
        <p14:creationId xmlns:p14="http://schemas.microsoft.com/office/powerpoint/2010/main" val="308263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2: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12282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Introduction: </a:t>
            </a:r>
            <a:r>
              <a:rPr lang="fr-FR" sz="3733" dirty="0" err="1">
                <a:solidFill>
                  <a:schemeClr val="bg1"/>
                </a:solidFill>
              </a:rPr>
              <a:t>What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is</a:t>
            </a:r>
            <a:r>
              <a:rPr lang="fr-FR" sz="3733" dirty="0">
                <a:solidFill>
                  <a:schemeClr val="bg1"/>
                </a:solidFill>
              </a:rPr>
              <a:t>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 ?</a:t>
            </a:r>
          </a:p>
        </p:txBody>
      </p:sp>
    </p:spTree>
    <p:extLst>
      <p:ext uri="{BB962C8B-B14F-4D97-AF65-F5344CB8AC3E}">
        <p14:creationId xmlns:p14="http://schemas.microsoft.com/office/powerpoint/2010/main" val="365485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UI: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E9C986-FAD0-8444-B0CF-D810DB3A140C}"/>
              </a:ext>
            </a:extLst>
          </p:cNvPr>
          <p:cNvSpPr txBox="1"/>
          <p:nvPr/>
        </p:nvSpPr>
        <p:spPr>
          <a:xfrm>
            <a:off x="495300" y="1218217"/>
            <a:ext cx="108238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 Layouts to organize your app </a:t>
            </a:r>
          </a:p>
          <a:p>
            <a:endParaRPr lang="en-US" sz="2800" dirty="0"/>
          </a:p>
          <a:p>
            <a:r>
              <a:rPr lang="en-US" sz="2800" dirty="0"/>
              <a:t>Include 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Shiny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HTML()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IncludeHTML</a:t>
            </a:r>
            <a:r>
              <a:rPr lang="en-US" sz="2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Add widgets for user inputs</a:t>
            </a:r>
          </a:p>
        </p:txBody>
      </p:sp>
    </p:spTree>
    <p:extLst>
      <p:ext uri="{BB962C8B-B14F-4D97-AF65-F5344CB8AC3E}">
        <p14:creationId xmlns:p14="http://schemas.microsoft.com/office/powerpoint/2010/main" val="165011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3: Server </a:t>
            </a:r>
            <a:r>
              <a:rPr lang="fr-FR" sz="3733" dirty="0" err="1">
                <a:solidFill>
                  <a:schemeClr val="bg1"/>
                </a:solidFill>
              </a:rPr>
              <a:t>side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5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Japan</a:t>
            </a:r>
          </a:p>
        </p:txBody>
      </p:sp>
    </p:spTree>
    <p:extLst>
      <p:ext uri="{BB962C8B-B14F-4D97-AF65-F5344CB8AC3E}">
        <p14:creationId xmlns:p14="http://schemas.microsoft.com/office/powerpoint/2010/main" val="3640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297446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A5C3DD-268C-D34A-A65E-0ABE94E1301A}"/>
              </a:ext>
            </a:extLst>
          </p:cNvPr>
          <p:cNvCxnSpPr>
            <a:cxnSpLocks/>
          </p:cNvCxnSpPr>
          <p:nvPr/>
        </p:nvCxnSpPr>
        <p:spPr>
          <a:xfrm>
            <a:off x="2812473" y="2424545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7B3A0-45B1-8147-9A74-90637F3BAACB}"/>
              </a:ext>
            </a:extLst>
          </p:cNvPr>
          <p:cNvSpPr txBox="1"/>
          <p:nvPr/>
        </p:nvSpPr>
        <p:spPr>
          <a:xfrm>
            <a:off x="4197928" y="1432126"/>
            <a:ext cx="435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output$toptitle</a:t>
            </a:r>
            <a:r>
              <a:rPr lang="en-US" dirty="0"/>
              <a:t> &lt;- </a:t>
            </a:r>
            <a:r>
              <a:rPr lang="en-US" dirty="0" err="1"/>
              <a:t>renderText</a:t>
            </a:r>
            <a:r>
              <a:rPr lang="en-US" dirty="0"/>
              <a:t>({</a:t>
            </a:r>
          </a:p>
          <a:p>
            <a:r>
              <a:rPr lang="en-US" dirty="0"/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FD840-0D60-C241-B574-E860106C799C}"/>
              </a:ext>
            </a:extLst>
          </p:cNvPr>
          <p:cNvSpPr/>
          <p:nvPr/>
        </p:nvSpPr>
        <p:spPr>
          <a:xfrm>
            <a:off x="4724400" y="320040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renderText</a:t>
            </a:r>
            <a:r>
              <a:rPr lang="en-US" dirty="0"/>
              <a:t> function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</p:spTree>
    <p:extLst>
      <p:ext uri="{BB962C8B-B14F-4D97-AF65-F5344CB8AC3E}">
        <p14:creationId xmlns:p14="http://schemas.microsoft.com/office/powerpoint/2010/main" val="612616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A5C3DD-268C-D34A-A65E-0ABE94E1301A}"/>
              </a:ext>
            </a:extLst>
          </p:cNvPr>
          <p:cNvCxnSpPr>
            <a:cxnSpLocks/>
          </p:cNvCxnSpPr>
          <p:nvPr/>
        </p:nvCxnSpPr>
        <p:spPr>
          <a:xfrm>
            <a:off x="2812473" y="2424545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7B3A0-45B1-8147-9A74-90637F3BAACB}"/>
              </a:ext>
            </a:extLst>
          </p:cNvPr>
          <p:cNvSpPr txBox="1"/>
          <p:nvPr/>
        </p:nvSpPr>
        <p:spPr>
          <a:xfrm>
            <a:off x="4197928" y="1432126"/>
            <a:ext cx="435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output$toptitle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renderText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1DF30-71CE-E946-9911-9C772BD1DD8D}"/>
              </a:ext>
            </a:extLst>
          </p:cNvPr>
          <p:cNvSpPr/>
          <p:nvPr/>
        </p:nvSpPr>
        <p:spPr>
          <a:xfrm>
            <a:off x="4724400" y="320040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renderText</a:t>
            </a:r>
            <a:r>
              <a:rPr lang="en-US" dirty="0"/>
              <a:t> function updated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D7C3C-2252-C44C-A4EE-A0FA0F7DFC9D}"/>
              </a:ext>
            </a:extLst>
          </p:cNvPr>
          <p:cNvCxnSpPr>
            <a:cxnSpLocks/>
          </p:cNvCxnSpPr>
          <p:nvPr/>
        </p:nvCxnSpPr>
        <p:spPr>
          <a:xfrm>
            <a:off x="7800109" y="2438400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21E0532-ECEB-ED4B-BF26-CE406EA7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355" y="2203801"/>
            <a:ext cx="2970645" cy="4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9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Japan</a:t>
            </a:r>
          </a:p>
        </p:txBody>
      </p:sp>
    </p:spTree>
    <p:extLst>
      <p:ext uri="{BB962C8B-B14F-4D97-AF65-F5344CB8AC3E}">
        <p14:creationId xmlns:p14="http://schemas.microsoft.com/office/powerpoint/2010/main" val="2185199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92470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/>
              <a:t>  </a:t>
            </a:r>
            <a:r>
              <a:rPr lang="en-US" dirty="0" err="1"/>
              <a:t>display_dataset</a:t>
            </a:r>
            <a:r>
              <a:rPr lang="en-US" dirty="0"/>
              <a:t> &lt;- reactive({</a:t>
            </a:r>
          </a:p>
          <a:p>
            <a:r>
              <a:rPr lang="en-US" dirty="0"/>
              <a:t>    </a:t>
            </a:r>
            <a:r>
              <a:rPr lang="en-US" dirty="0" err="1"/>
              <a:t>ramen_ratings</a:t>
            </a:r>
            <a:r>
              <a:rPr lang="en-US" dirty="0"/>
              <a:t> %&gt;% filter(style %in% </a:t>
            </a:r>
            <a:r>
              <a:rPr lang="en-US" dirty="0" err="1"/>
              <a:t>input$style</a:t>
            </a:r>
            <a:r>
              <a:rPr lang="en-US" dirty="0"/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8B1AF-3D99-C347-932C-FCF83F93F715}"/>
              </a:ext>
            </a:extLst>
          </p:cNvPr>
          <p:cNvSpPr/>
          <p:nvPr/>
        </p:nvSpPr>
        <p:spPr>
          <a:xfrm>
            <a:off x="5569527" y="246611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Display_dataset</a:t>
            </a:r>
            <a:r>
              <a:rPr lang="en-US" dirty="0"/>
              <a:t> reactive element is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</p:spTree>
    <p:extLst>
      <p:ext uri="{BB962C8B-B14F-4D97-AF65-F5344CB8AC3E}">
        <p14:creationId xmlns:p14="http://schemas.microsoft.com/office/powerpoint/2010/main" val="733109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8B1AF-3D99-C347-932C-FCF83F93F715}"/>
              </a:ext>
            </a:extLst>
          </p:cNvPr>
          <p:cNvSpPr/>
          <p:nvPr/>
        </p:nvSpPr>
        <p:spPr>
          <a:xfrm>
            <a:off x="5569527" y="246611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Display_dataset</a:t>
            </a:r>
            <a:r>
              <a:rPr lang="en-US" dirty="0"/>
              <a:t> reactive element is </a:t>
            </a:r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</p:spTree>
    <p:extLst>
      <p:ext uri="{BB962C8B-B14F-4D97-AF65-F5344CB8AC3E}">
        <p14:creationId xmlns:p14="http://schemas.microsoft.com/office/powerpoint/2010/main" val="313345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What is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8CE205-C93D-F449-A898-AFED2F110A40}"/>
              </a:ext>
            </a:extLst>
          </p:cNvPr>
          <p:cNvSpPr txBox="1"/>
          <p:nvPr/>
        </p:nvSpPr>
        <p:spPr>
          <a:xfrm>
            <a:off x="775855" y="931223"/>
            <a:ext cx="6539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 R package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build interactive web applications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can be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standalone apps on a webpage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Embed in R Markdown documents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Shiny Dashboard</a:t>
            </a:r>
          </a:p>
          <a:p>
            <a:endParaRPr lang="en-US" sz="2800" dirty="0"/>
          </a:p>
        </p:txBody>
      </p:sp>
      <p:pic>
        <p:nvPicPr>
          <p:cNvPr id="1026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05395D4B-C0AE-B345-9B0C-33AAF0073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7758545" y="635866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A8EAE4-23CA-C84F-B33F-B43EAD6CC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6" t="-242" r="25749" b="67776"/>
          <a:stretch/>
        </p:blipFill>
        <p:spPr>
          <a:xfrm>
            <a:off x="1343889" y="4213717"/>
            <a:ext cx="6428509" cy="1856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E2C60C-D7F3-C641-A98D-55325DF3FC45}"/>
              </a:ext>
            </a:extLst>
          </p:cNvPr>
          <p:cNvSpPr txBox="1"/>
          <p:nvPr/>
        </p:nvSpPr>
        <p:spPr>
          <a:xfrm>
            <a:off x="7980219" y="4835237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App Gallery:</a:t>
            </a:r>
          </a:p>
          <a:p>
            <a:r>
              <a:rPr lang="en-US" dirty="0">
                <a:hlinkClick r:id="rId4"/>
              </a:rPr>
              <a:t>https://shiny.rstudio.com/gallery/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70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8C00A-FFB4-4D45-B74B-C9A3A272DF7C}"/>
              </a:ext>
            </a:extLst>
          </p:cNvPr>
          <p:cNvCxnSpPr>
            <a:cxnSpLocks/>
          </p:cNvCxnSpPr>
          <p:nvPr/>
        </p:nvCxnSpPr>
        <p:spPr>
          <a:xfrm>
            <a:off x="6580909" y="247996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30CF0B-C4B7-2240-B8EF-3CCA0EA68315}"/>
              </a:ext>
            </a:extLst>
          </p:cNvPr>
          <p:cNvSpPr txBox="1"/>
          <p:nvPr/>
        </p:nvSpPr>
        <p:spPr>
          <a:xfrm>
            <a:off x="4170219" y="2992582"/>
            <a:ext cx="681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Table output</a:t>
            </a:r>
          </a:p>
          <a:p>
            <a:r>
              <a:rPr lang="en-US" dirty="0"/>
              <a:t>  output$top3 &lt;- </a:t>
            </a:r>
            <a:r>
              <a:rPr lang="en-US" dirty="0" err="1"/>
              <a:t>renderTable</a:t>
            </a:r>
            <a:r>
              <a:rPr lang="en-US" dirty="0"/>
              <a:t>({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%&gt;% arrange(desc(stars, </a:t>
            </a:r>
            <a:r>
              <a:rPr lang="en-US" dirty="0" err="1"/>
              <a:t>review_number</a:t>
            </a:r>
            <a:r>
              <a:rPr lang="en-US" dirty="0"/>
              <a:t>)) %&gt;% slice(1:3) %&gt;% select(-continent, -</a:t>
            </a:r>
            <a:r>
              <a:rPr lang="en-US" dirty="0" err="1"/>
              <a:t>review_number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5BB83-A08D-5244-8988-3F06145D7F5D}"/>
              </a:ext>
            </a:extLst>
          </p:cNvPr>
          <p:cNvSpPr/>
          <p:nvPr/>
        </p:nvSpPr>
        <p:spPr>
          <a:xfrm>
            <a:off x="5611090" y="47105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renderTable</a:t>
            </a:r>
            <a:r>
              <a:rPr lang="en-US" dirty="0"/>
              <a:t> element is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</p:spTree>
    <p:extLst>
      <p:ext uri="{BB962C8B-B14F-4D97-AF65-F5344CB8AC3E}">
        <p14:creationId xmlns:p14="http://schemas.microsoft.com/office/powerpoint/2010/main" val="1382769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8C00A-FFB4-4D45-B74B-C9A3A272DF7C}"/>
              </a:ext>
            </a:extLst>
          </p:cNvPr>
          <p:cNvCxnSpPr>
            <a:cxnSpLocks/>
          </p:cNvCxnSpPr>
          <p:nvPr/>
        </p:nvCxnSpPr>
        <p:spPr>
          <a:xfrm>
            <a:off x="6580909" y="247996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30CF0B-C4B7-2240-B8EF-3CCA0EA68315}"/>
              </a:ext>
            </a:extLst>
          </p:cNvPr>
          <p:cNvSpPr txBox="1"/>
          <p:nvPr/>
        </p:nvSpPr>
        <p:spPr>
          <a:xfrm>
            <a:off x="4170219" y="2992582"/>
            <a:ext cx="681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Table output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output$top3 &lt;- </a:t>
            </a:r>
            <a:r>
              <a:rPr lang="en-US" dirty="0" err="1">
                <a:solidFill>
                  <a:srgbClr val="C00000"/>
                </a:solidFill>
              </a:rPr>
              <a:t>renderTable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() %&gt;% arrange(desc(stars, </a:t>
            </a:r>
            <a:r>
              <a:rPr lang="en-US" dirty="0" err="1">
                <a:solidFill>
                  <a:srgbClr val="C00000"/>
                </a:solidFill>
              </a:rPr>
              <a:t>review_number</a:t>
            </a:r>
            <a:r>
              <a:rPr lang="en-US" dirty="0">
                <a:solidFill>
                  <a:srgbClr val="C00000"/>
                </a:solidFill>
              </a:rPr>
              <a:t>)) %&gt;% slice(1:3) %&gt;% select(-continent, -</a:t>
            </a:r>
            <a:r>
              <a:rPr lang="en-US" dirty="0" err="1">
                <a:solidFill>
                  <a:srgbClr val="C00000"/>
                </a:solidFill>
              </a:rPr>
              <a:t>review_number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5BB83-A08D-5244-8988-3F06145D7F5D}"/>
              </a:ext>
            </a:extLst>
          </p:cNvPr>
          <p:cNvSpPr/>
          <p:nvPr/>
        </p:nvSpPr>
        <p:spPr>
          <a:xfrm>
            <a:off x="5611090" y="47105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renderTable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</p:spTree>
    <p:extLst>
      <p:ext uri="{BB962C8B-B14F-4D97-AF65-F5344CB8AC3E}">
        <p14:creationId xmlns:p14="http://schemas.microsoft.com/office/powerpoint/2010/main" val="3938355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8C00A-FFB4-4D45-B74B-C9A3A272DF7C}"/>
              </a:ext>
            </a:extLst>
          </p:cNvPr>
          <p:cNvCxnSpPr>
            <a:cxnSpLocks/>
          </p:cNvCxnSpPr>
          <p:nvPr/>
        </p:nvCxnSpPr>
        <p:spPr>
          <a:xfrm>
            <a:off x="6580909" y="247996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30CF0B-C4B7-2240-B8EF-3CCA0EA68315}"/>
              </a:ext>
            </a:extLst>
          </p:cNvPr>
          <p:cNvSpPr txBox="1"/>
          <p:nvPr/>
        </p:nvSpPr>
        <p:spPr>
          <a:xfrm>
            <a:off x="4170219" y="2992582"/>
            <a:ext cx="681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Table output</a:t>
            </a:r>
          </a:p>
          <a:p>
            <a:r>
              <a:rPr lang="en-US" dirty="0"/>
              <a:t>  output$top3 &lt;- </a:t>
            </a:r>
            <a:r>
              <a:rPr lang="en-US" dirty="0" err="1"/>
              <a:t>renderTable</a:t>
            </a:r>
            <a:r>
              <a:rPr lang="en-US" dirty="0"/>
              <a:t>({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%&gt;% arrange(desc(stars, </a:t>
            </a:r>
            <a:r>
              <a:rPr lang="en-US" dirty="0" err="1"/>
              <a:t>review_number</a:t>
            </a:r>
            <a:r>
              <a:rPr lang="en-US" dirty="0"/>
              <a:t>)) %&gt;% slice(1:3) %&gt;% select(-continent, -</a:t>
            </a:r>
            <a:r>
              <a:rPr lang="en-US" dirty="0" err="1"/>
              <a:t>review_number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B8D82-3AE7-5F40-B5EE-1AE8C780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77" y="5499740"/>
            <a:ext cx="5055178" cy="13582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6FB52C-CA09-9A4C-9D3E-6E0E4F57444B}"/>
              </a:ext>
            </a:extLst>
          </p:cNvPr>
          <p:cNvCxnSpPr>
            <a:cxnSpLocks/>
          </p:cNvCxnSpPr>
          <p:nvPr/>
        </p:nvCxnSpPr>
        <p:spPr>
          <a:xfrm>
            <a:off x="6567049" y="468284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2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Japan</a:t>
            </a:r>
          </a:p>
        </p:txBody>
      </p:sp>
    </p:spTree>
    <p:extLst>
      <p:ext uri="{BB962C8B-B14F-4D97-AF65-F5344CB8AC3E}">
        <p14:creationId xmlns:p14="http://schemas.microsoft.com/office/powerpoint/2010/main" val="201239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153890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97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/>
              <a:t>ntext</a:t>
            </a:r>
            <a:r>
              <a:rPr lang="en-US" dirty="0"/>
              <a:t> &lt;- </a:t>
            </a:r>
            <a:r>
              <a:rPr lang="en-US" dirty="0" err="1"/>
              <a:t>eventReactive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/>
              <a:t>, {</a:t>
            </a:r>
          </a:p>
          <a:p>
            <a:r>
              <a:rPr lang="en-US" dirty="0"/>
              <a:t>    </a:t>
            </a:r>
            <a:r>
              <a:rPr lang="en-US" dirty="0" err="1"/>
              <a:t>input$country</a:t>
            </a:r>
            <a:endParaRPr lang="en-US" dirty="0"/>
          </a:p>
          <a:p>
            <a:r>
              <a:rPr lang="en-US" dirty="0"/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8769926" y="18149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eventReactive</a:t>
            </a:r>
            <a:r>
              <a:rPr lang="en-US" dirty="0"/>
              <a:t> element is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</p:spTree>
    <p:extLst>
      <p:ext uri="{BB962C8B-B14F-4D97-AF65-F5344CB8AC3E}">
        <p14:creationId xmlns:p14="http://schemas.microsoft.com/office/powerpoint/2010/main" val="722601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8769926" y="18149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eventReactive</a:t>
            </a:r>
            <a:r>
              <a:rPr lang="en-US" dirty="0"/>
              <a:t> element is </a:t>
            </a:r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</p:spTree>
    <p:extLst>
      <p:ext uri="{BB962C8B-B14F-4D97-AF65-F5344CB8AC3E}">
        <p14:creationId xmlns:p14="http://schemas.microsoft.com/office/powerpoint/2010/main" val="353748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9005454" y="3463637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renderText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C628-074B-DA4B-8281-F21E6F6A31B5}"/>
              </a:ext>
            </a:extLst>
          </p:cNvPr>
          <p:cNvSpPr txBox="1"/>
          <p:nvPr/>
        </p:nvSpPr>
        <p:spPr>
          <a:xfrm>
            <a:off x="4918364" y="331123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output$toptitle</a:t>
            </a:r>
            <a:r>
              <a:rPr lang="en-US" dirty="0"/>
              <a:t> &lt;- </a:t>
            </a:r>
            <a:r>
              <a:rPr lang="en-US" dirty="0" err="1"/>
              <a:t>renderText</a:t>
            </a:r>
            <a:r>
              <a:rPr lang="en-US" dirty="0"/>
              <a:t>({</a:t>
            </a:r>
          </a:p>
          <a:p>
            <a:r>
              <a:rPr lang="en-US" dirty="0"/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/>
              <a:t>  })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1DFCA-3A15-D844-A180-D37385A44B41}"/>
              </a:ext>
            </a:extLst>
          </p:cNvPr>
          <p:cNvCxnSpPr/>
          <p:nvPr/>
        </p:nvCxnSpPr>
        <p:spPr>
          <a:xfrm>
            <a:off x="6220691" y="253538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1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9005454" y="3463637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renderText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C628-074B-DA4B-8281-F21E6F6A31B5}"/>
              </a:ext>
            </a:extLst>
          </p:cNvPr>
          <p:cNvSpPr txBox="1"/>
          <p:nvPr/>
        </p:nvSpPr>
        <p:spPr>
          <a:xfrm>
            <a:off x="4918364" y="331123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output$toptitle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renderText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1DFCA-3A15-D844-A180-D37385A44B41}"/>
              </a:ext>
            </a:extLst>
          </p:cNvPr>
          <p:cNvCxnSpPr/>
          <p:nvPr/>
        </p:nvCxnSpPr>
        <p:spPr>
          <a:xfrm>
            <a:off x="6220691" y="253538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80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9005454" y="3463637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renderText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C628-074B-DA4B-8281-F21E6F6A31B5}"/>
              </a:ext>
            </a:extLst>
          </p:cNvPr>
          <p:cNvSpPr txBox="1"/>
          <p:nvPr/>
        </p:nvSpPr>
        <p:spPr>
          <a:xfrm>
            <a:off x="4918364" y="331123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output$toptitle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renderText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1DFCA-3A15-D844-A180-D37385A44B41}"/>
              </a:ext>
            </a:extLst>
          </p:cNvPr>
          <p:cNvCxnSpPr/>
          <p:nvPr/>
        </p:nvCxnSpPr>
        <p:spPr>
          <a:xfrm>
            <a:off x="6220691" y="253538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9E1FF-665B-374D-99EC-15BBF886015F}"/>
              </a:ext>
            </a:extLst>
          </p:cNvPr>
          <p:cNvCxnSpPr/>
          <p:nvPr/>
        </p:nvCxnSpPr>
        <p:spPr>
          <a:xfrm>
            <a:off x="6179128" y="4100946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288DD20-89AE-FA43-8AA5-5C1841BB4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49" y="4951556"/>
            <a:ext cx="5017078" cy="17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Why do I want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7BD0D-D673-2443-9986-5413C6E26F72}"/>
              </a:ext>
            </a:extLst>
          </p:cNvPr>
          <p:cNvSpPr txBox="1"/>
          <p:nvPr/>
        </p:nvSpPr>
        <p:spPr>
          <a:xfrm>
            <a:off x="748145" y="1333005"/>
            <a:ext cx="70935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Apps allows for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Users can explore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Apps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Easy to build if you know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Reactive layout that is easily portable to any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Not too painful to deploy (especially on </a:t>
            </a:r>
            <a:r>
              <a:rPr lang="en-US" sz="2000" dirty="0" err="1"/>
              <a:t>Shinyapps.io</a:t>
            </a:r>
            <a:r>
              <a:rPr lang="en-US" sz="2000" dirty="0"/>
              <a:t>)</a:t>
            </a:r>
          </a:p>
          <a:p>
            <a:endParaRPr lang="en-US" sz="2800" dirty="0"/>
          </a:p>
        </p:txBody>
      </p:sp>
      <p:pic>
        <p:nvPicPr>
          <p:cNvPr id="8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39C7A898-406D-C74F-8E1B-CAE9150DD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146473" y="815975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24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Server: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9A396A-03C9-314F-9218-0502540B1F4E}"/>
              </a:ext>
            </a:extLst>
          </p:cNvPr>
          <p:cNvSpPr txBox="1"/>
          <p:nvPr/>
        </p:nvSpPr>
        <p:spPr>
          <a:xfrm>
            <a:off x="495300" y="982690"/>
            <a:ext cx="10823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Adding interactive </a:t>
            </a:r>
            <a:r>
              <a:rPr lang="en-US" sz="2800" dirty="0" err="1"/>
              <a:t>vizualizations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renderText</a:t>
            </a:r>
            <a:r>
              <a:rPr lang="en-US" sz="2400" dirty="0"/>
              <a:t>, </a:t>
            </a:r>
            <a:r>
              <a:rPr lang="en-US" sz="2400" dirty="0" err="1"/>
              <a:t>renderPlot</a:t>
            </a:r>
            <a:r>
              <a:rPr lang="en-US" sz="2400" dirty="0"/>
              <a:t> and </a:t>
            </a:r>
            <a:r>
              <a:rPr lang="en-US" sz="2400" dirty="0" err="1"/>
              <a:t>renderTable</a:t>
            </a:r>
            <a:r>
              <a:rPr lang="en-US" sz="2400" dirty="0"/>
              <a:t> to create outputs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Place them in the UI using the </a:t>
            </a:r>
            <a:r>
              <a:rPr lang="en-US" sz="2400" dirty="0" err="1"/>
              <a:t>TextOutput</a:t>
            </a:r>
            <a:r>
              <a:rPr lang="en-US" sz="2400" dirty="0"/>
              <a:t>, </a:t>
            </a:r>
            <a:r>
              <a:rPr lang="en-US" sz="2400" dirty="0" err="1"/>
              <a:t>TableOutput</a:t>
            </a:r>
            <a:r>
              <a:rPr lang="en-US" sz="2400" dirty="0"/>
              <a:t> and </a:t>
            </a:r>
            <a:r>
              <a:rPr lang="en-US" sz="2400" dirty="0" err="1"/>
              <a:t>PlotOutput</a:t>
            </a:r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Use reactive() to create internal reactive elements</a:t>
            </a:r>
          </a:p>
          <a:p>
            <a:endParaRPr lang="en-US" sz="2400" dirty="0"/>
          </a:p>
          <a:p>
            <a:r>
              <a:rPr lang="en-US" sz="2800" dirty="0"/>
              <a:t>Add conditional Panels to hide outputs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Optional: </a:t>
            </a:r>
            <a:r>
              <a:rPr lang="en-US" sz="2800" dirty="0"/>
              <a:t>adding buttons and dealing with events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096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Final </a:t>
            </a:r>
            <a:r>
              <a:rPr lang="fr-FR" sz="3733" dirty="0" err="1">
                <a:solidFill>
                  <a:schemeClr val="bg1"/>
                </a:solidFill>
              </a:rPr>
              <a:t>thoughs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Want</a:t>
            </a:r>
            <a:r>
              <a:rPr lang="fr-FR" sz="3733" dirty="0">
                <a:solidFill>
                  <a:schemeClr val="bg1"/>
                </a:solidFill>
              </a:rPr>
              <a:t> more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in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life?</a:t>
            </a:r>
          </a:p>
        </p:txBody>
      </p:sp>
    </p:spTree>
    <p:extLst>
      <p:ext uri="{BB962C8B-B14F-4D97-AF65-F5344CB8AC3E}">
        <p14:creationId xmlns:p14="http://schemas.microsoft.com/office/powerpoint/2010/main" val="3586997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To go further: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E67C10-92EF-F743-848F-6083DE38A8D9}"/>
              </a:ext>
            </a:extLst>
          </p:cNvPr>
          <p:cNvSpPr txBox="1"/>
          <p:nvPr/>
        </p:nvSpPr>
        <p:spPr>
          <a:xfrm>
            <a:off x="637309" y="1011382"/>
            <a:ext cx="10764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inspiration from the Shiny Gallery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2"/>
              </a:rPr>
              <a:t>https://shiny.rstudio.com/gallery/</a:t>
            </a:r>
            <a:r>
              <a:rPr lang="en-US" sz="20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Shiny provides good tutorials (video and articles)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3"/>
              </a:rPr>
              <a:t>https://shiny.rstudio.com/tutorial/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A great (and very long) blog post that covers basically everything about shiny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4"/>
              </a:rPr>
              <a:t>http://zevross.com/blog/2016/04/19/r-powered-web-applications-with-shiny-a-tutorial-and-cheat-sheet-with-40-example-apps/#eventreactive-used-to-prevent-unwanted-reactions-in-a-reactive-function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To create interactive documents in </a:t>
            </a:r>
            <a:r>
              <a:rPr lang="en-US" sz="2400" dirty="0" err="1"/>
              <a:t>Rmarkdown</a:t>
            </a:r>
            <a:r>
              <a:rPr lang="en-US" sz="2400" dirty="0"/>
              <a:t> using Shiny</a:t>
            </a:r>
          </a:p>
          <a:p>
            <a:r>
              <a:rPr lang="en-US" sz="2000" dirty="0">
                <a:hlinkClick r:id="rId5"/>
              </a:rPr>
              <a:t>https://blog.rstudio.com/2014/06/19/interactive-documents-an-incredibly-easy-way-to-use-shiny/</a:t>
            </a:r>
            <a:r>
              <a:rPr lang="en-US" sz="20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18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How to develop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92483C9-42C3-5548-8E8A-FCC716D5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7" y="1428913"/>
            <a:ext cx="5249629" cy="2933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F6910-616A-414A-9579-039CEAF9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557" y="2105893"/>
            <a:ext cx="4085207" cy="2008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1CF94-0868-CE43-AA36-28BBBC00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957" y="2812473"/>
            <a:ext cx="3145279" cy="2410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1A46DF-1412-3B4C-810F-4F793656DBA9}"/>
              </a:ext>
            </a:extLst>
          </p:cNvPr>
          <p:cNvSpPr txBox="1"/>
          <p:nvPr/>
        </p:nvSpPr>
        <p:spPr>
          <a:xfrm>
            <a:off x="692728" y="5527963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locally using RStudio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5CEB0-FAAB-554D-A534-1A9B561E7B96}"/>
              </a:ext>
            </a:extLst>
          </p:cNvPr>
          <p:cNvSpPr txBox="1"/>
          <p:nvPr/>
        </p:nvSpPr>
        <p:spPr>
          <a:xfrm>
            <a:off x="7453746" y="5444835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 online on a server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AEDA62B-6417-FB45-BCEC-AF553835F8CA}"/>
              </a:ext>
            </a:extLst>
          </p:cNvPr>
          <p:cNvSpPr/>
          <p:nvPr/>
        </p:nvSpPr>
        <p:spPr>
          <a:xfrm>
            <a:off x="6151418" y="2895600"/>
            <a:ext cx="1524000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Overview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F4180EF-5114-F84A-B072-9DB3FDC67B64}"/>
              </a:ext>
            </a:extLst>
          </p:cNvPr>
          <p:cNvSpPr/>
          <p:nvPr/>
        </p:nvSpPr>
        <p:spPr>
          <a:xfrm>
            <a:off x="1052946" y="1302326"/>
            <a:ext cx="5458691" cy="706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 – Architecture of a Shiny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06C98-E02C-644C-ABD6-8B19723A1491}"/>
              </a:ext>
            </a:extLst>
          </p:cNvPr>
          <p:cNvSpPr/>
          <p:nvPr/>
        </p:nvSpPr>
        <p:spPr>
          <a:xfrm>
            <a:off x="1066801" y="2175160"/>
            <a:ext cx="5458691" cy="706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 – Create the 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7A16-BA0A-504D-8C0E-53A15646521C}"/>
              </a:ext>
            </a:extLst>
          </p:cNvPr>
          <p:cNvSpPr/>
          <p:nvPr/>
        </p:nvSpPr>
        <p:spPr>
          <a:xfrm>
            <a:off x="1080655" y="3075703"/>
            <a:ext cx="5458691" cy="706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– Make your app reactive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DBA94-4450-8348-BF4A-5BB81EF3BC71}"/>
              </a:ext>
            </a:extLst>
          </p:cNvPr>
          <p:cNvSpPr/>
          <p:nvPr/>
        </p:nvSpPr>
        <p:spPr>
          <a:xfrm>
            <a:off x="1066800" y="3948540"/>
            <a:ext cx="5458691" cy="706583"/>
          </a:xfrm>
          <a:prstGeom prst="rect">
            <a:avLst/>
          </a:prstGeom>
          <a:solidFill>
            <a:srgbClr val="FF693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 – Deploy your app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748E4-65CC-2346-8130-7FCBA50097E3}"/>
              </a:ext>
            </a:extLst>
          </p:cNvPr>
          <p:cNvSpPr txBox="1"/>
          <p:nvPr/>
        </p:nvSpPr>
        <p:spPr>
          <a:xfrm>
            <a:off x="6636326" y="1399309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overview of a Shiny App </a:t>
            </a:r>
          </a:p>
          <a:p>
            <a:r>
              <a:rPr lang="en-US" dirty="0"/>
              <a:t>First step in running an App on RStudio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6F507-9DB3-514B-9D61-34C13BCBE14B}"/>
              </a:ext>
            </a:extLst>
          </p:cNvPr>
          <p:cNvSpPr txBox="1"/>
          <p:nvPr/>
        </p:nvSpPr>
        <p:spPr>
          <a:xfrm>
            <a:off x="6705599" y="2239922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layout and main areas</a:t>
            </a:r>
          </a:p>
          <a:p>
            <a:r>
              <a:rPr lang="en-US" dirty="0"/>
              <a:t>Dealing with images, HTML elements and widgets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04E4F-75A9-434C-8C59-EF06C189C5F8}"/>
              </a:ext>
            </a:extLst>
          </p:cNvPr>
          <p:cNvSpPr txBox="1"/>
          <p:nvPr/>
        </p:nvSpPr>
        <p:spPr>
          <a:xfrm>
            <a:off x="6705599" y="3098898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Shiny Server function</a:t>
            </a:r>
          </a:p>
          <a:p>
            <a:r>
              <a:rPr lang="en-US" dirty="0"/>
              <a:t>Reactive values and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39275-C694-1943-833A-685583562907}"/>
              </a:ext>
            </a:extLst>
          </p:cNvPr>
          <p:cNvSpPr txBox="1"/>
          <p:nvPr/>
        </p:nvSpPr>
        <p:spPr>
          <a:xfrm>
            <a:off x="6719453" y="4165702"/>
            <a:ext cx="49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your app live on </a:t>
            </a:r>
            <a:r>
              <a:rPr lang="en-US" dirty="0" err="1"/>
              <a:t>Shinyapps.io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D86A18-46A4-1545-A76B-3724337E35CD}"/>
              </a:ext>
            </a:extLst>
          </p:cNvPr>
          <p:cNvSpPr txBox="1"/>
          <p:nvPr/>
        </p:nvSpPr>
        <p:spPr>
          <a:xfrm>
            <a:off x="2466109" y="5333999"/>
            <a:ext cx="77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 Creation and deployment of the Ramen Rating app</a:t>
            </a:r>
          </a:p>
        </p:txBody>
      </p:sp>
    </p:spTree>
    <p:extLst>
      <p:ext uri="{BB962C8B-B14F-4D97-AF65-F5344CB8AC3E}">
        <p14:creationId xmlns:p14="http://schemas.microsoft.com/office/powerpoint/2010/main" val="240280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ggplot2 hex logo&quot; Greeting Card by RStudio-Inc | Redbubble">
            <a:extLst>
              <a:ext uri="{FF2B5EF4-FFF2-40B4-BE49-F238E27FC236}">
                <a16:creationId xmlns:a16="http://schemas.microsoft.com/office/drawing/2014/main" id="{19BECB70-FAFE-8D44-AD24-9B759FD67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 b="6452"/>
          <a:stretch/>
        </p:blipFill>
        <p:spPr bwMode="auto">
          <a:xfrm>
            <a:off x="7636851" y="2369126"/>
            <a:ext cx="1964348" cy="22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Prerequisite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3074" name="Picture 2" descr="Tidyverse">
            <a:extLst>
              <a:ext uri="{FF2B5EF4-FFF2-40B4-BE49-F238E27FC236}">
                <a16:creationId xmlns:a16="http://schemas.microsoft.com/office/drawing/2014/main" id="{4374BB57-2ABE-964B-BC08-1B73E7E6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907" y="2356908"/>
            <a:ext cx="2041100" cy="236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dyverse">
            <a:extLst>
              <a:ext uri="{FF2B5EF4-FFF2-40B4-BE49-F238E27FC236}">
                <a16:creationId xmlns:a16="http://schemas.microsoft.com/office/drawing/2014/main" id="{6DBC2DB4-6017-C740-9556-84BE22E1E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74" y="377874"/>
            <a:ext cx="2148216" cy="249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dyverse">
            <a:extLst>
              <a:ext uri="{FF2B5EF4-FFF2-40B4-BE49-F238E27FC236}">
                <a16:creationId xmlns:a16="http://schemas.microsoft.com/office/drawing/2014/main" id="{EEB7492D-46D3-B946-A2F9-D8D36619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3291"/>
            <a:ext cx="2188225" cy="25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6F14F631-BAF0-7B4A-B298-DEF7E16FB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396909" y="4064866"/>
            <a:ext cx="2659018" cy="26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A3D0C-C401-F049-B645-51875DE2DDAD}"/>
              </a:ext>
            </a:extLst>
          </p:cNvPr>
          <p:cNvSpPr txBox="1"/>
          <p:nvPr/>
        </p:nvSpPr>
        <p:spPr>
          <a:xfrm>
            <a:off x="360219" y="4073236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fully enjoy this workshop it is recommended for you to have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Tidyverse</a:t>
            </a:r>
            <a:r>
              <a:rPr lang="en-US" sz="2000" dirty="0"/>
              <a:t> packages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5D6AB-E4CA-5F40-A7A7-4798924670CD}"/>
              </a:ext>
            </a:extLst>
          </p:cNvPr>
          <p:cNvSpPr txBox="1"/>
          <p:nvPr/>
        </p:nvSpPr>
        <p:spPr>
          <a:xfrm>
            <a:off x="360218" y="1246909"/>
            <a:ext cx="594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follow along this workshop you’ll need installed on your local computer: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 and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Tidyverse</a:t>
            </a:r>
            <a:r>
              <a:rPr lang="en-US" sz="2000" dirty="0"/>
              <a:t>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Shiny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an account in </a:t>
            </a:r>
            <a:r>
              <a:rPr lang="en-US" sz="2000" dirty="0" err="1"/>
              <a:t>Shinyapps.io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1: Architecture of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41039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2000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1832</Words>
  <Application>Microsoft Macintosh PowerPoint</Application>
  <PresentationFormat>Widescreen</PresentationFormat>
  <Paragraphs>340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Intro to shiny App development</vt:lpstr>
      <vt:lpstr>PowerPoint Presentation</vt:lpstr>
      <vt:lpstr>What is a Shiny App?</vt:lpstr>
      <vt:lpstr>Why do I want a Shiny App?</vt:lpstr>
      <vt:lpstr>How to develop a Shiny App?</vt:lpstr>
      <vt:lpstr>Overview of this workshop</vt:lpstr>
      <vt:lpstr>Prerequisite of this workshop</vt:lpstr>
      <vt:lpstr>PowerPoint Presentation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PowerPoint Presentation</vt:lpstr>
      <vt:lpstr>The Ramen Rating Shiny App</vt:lpstr>
      <vt:lpstr>PowerPoint Presentation</vt:lpstr>
      <vt:lpstr>UI:</vt:lpstr>
      <vt:lpstr>PowerPoint Presentation</vt:lpstr>
      <vt:lpstr>Cascade of updates: Case 1</vt:lpstr>
      <vt:lpstr>Cascade of updates: Case 1</vt:lpstr>
      <vt:lpstr>Cascade of updates: Case 1</vt:lpstr>
      <vt:lpstr>Cascade of updates: Case 1</vt:lpstr>
      <vt:lpstr>Cascade of updates: Case 1</vt:lpstr>
      <vt:lpstr>Cascade of updates: Case 2</vt:lpstr>
      <vt:lpstr>Cascade of updates: Case 2</vt:lpstr>
      <vt:lpstr>Cascade of updates: Case 2</vt:lpstr>
      <vt:lpstr>Cascade of updates: Case 2</vt:lpstr>
      <vt:lpstr>Cascade of updates: Case 2</vt:lpstr>
      <vt:lpstr>Cascade of updates: Case 2</vt:lpstr>
      <vt:lpstr>Cascade of updates: Case 1</vt:lpstr>
      <vt:lpstr>Cascade of updates: Case 3</vt:lpstr>
      <vt:lpstr>Cascade of updates: Case 3</vt:lpstr>
      <vt:lpstr>Cascade of updates: Case 3</vt:lpstr>
      <vt:lpstr>Cascade of updates: Case 3</vt:lpstr>
      <vt:lpstr>Cascade of updates: Case 3</vt:lpstr>
      <vt:lpstr>Cascade of updates: Case 3</vt:lpstr>
      <vt:lpstr>Server:</vt:lpstr>
      <vt:lpstr>PowerPoint Presentation</vt:lpstr>
      <vt:lpstr>To go further: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shiny App development</dc:title>
  <dc:creator>Microsoft Office User</dc:creator>
  <cp:lastModifiedBy>Microsoft Office User</cp:lastModifiedBy>
  <cp:revision>38</cp:revision>
  <dcterms:created xsi:type="dcterms:W3CDTF">2020-05-06T17:18:41Z</dcterms:created>
  <dcterms:modified xsi:type="dcterms:W3CDTF">2020-05-20T03:26:28Z</dcterms:modified>
</cp:coreProperties>
</file>