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14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4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9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44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0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982A-A36C-445A-B9E6-FA6DBBF9F338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418" y="88853"/>
            <a:ext cx="6404558" cy="445604"/>
          </a:xfrm>
          <a:noFill/>
        </p:spPr>
        <p:txBody>
          <a:bodyPr>
            <a:noAutofit/>
          </a:bodyPr>
          <a:lstStyle/>
          <a:p>
            <a:r>
              <a:rPr lang="ja-JP" altLang="en-US" sz="3200" b="1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卒業</a:t>
            </a:r>
            <a:r>
              <a:rPr lang="ja-JP" altLang="en-US" sz="3200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制作</a:t>
            </a:r>
            <a:r>
              <a:rPr lang="ja-JP" altLang="en-US" sz="3200" b="1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のためのゲーム制作</a:t>
            </a:r>
            <a:r>
              <a:rPr lang="en-US" altLang="ja-JP" sz="3200" b="1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TIPS</a:t>
            </a:r>
            <a:endParaRPr kumimoji="1" lang="ja-JP" altLang="en-US" sz="3200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03457" y="614207"/>
            <a:ext cx="4329961" cy="348579"/>
          </a:xfrm>
        </p:spPr>
        <p:txBody>
          <a:bodyPr>
            <a:noAutofit/>
          </a:bodyPr>
          <a:lstStyle/>
          <a:p>
            <a:pPr algn="l"/>
            <a:r>
              <a:rPr lang="ja-JP" altLang="en-US" b="1" dirty="0" smtClean="0"/>
              <a:t>作成者  　児玉優斗</a:t>
            </a:r>
            <a:r>
              <a:rPr lang="en-US" altLang="ja-JP" b="1" dirty="0" smtClean="0"/>
              <a:t> (2020</a:t>
            </a:r>
            <a:r>
              <a:rPr lang="ja-JP" altLang="en-US" b="1" dirty="0" smtClean="0"/>
              <a:t>年度卒業生</a:t>
            </a:r>
            <a:r>
              <a:rPr lang="en-US" altLang="ja-JP" b="1" dirty="0" smtClean="0"/>
              <a:t>)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 t="29168" r="36298" b="51823"/>
          <a:stretch/>
        </p:blipFill>
        <p:spPr>
          <a:xfrm>
            <a:off x="288097" y="788497"/>
            <a:ext cx="1129584" cy="1232246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1270000" prst="angle"/>
            <a:contourClr>
              <a:schemeClr val="tx1">
                <a:lumMod val="95000"/>
                <a:lumOff val="5000"/>
              </a:schemeClr>
            </a:contourClr>
          </a:sp3d>
        </p:spPr>
      </p:pic>
      <p:sp>
        <p:nvSpPr>
          <p:cNvPr id="7" name="角丸四角形吹き出し 6"/>
          <p:cNvSpPr/>
          <p:nvPr/>
        </p:nvSpPr>
        <p:spPr>
          <a:xfrm>
            <a:off x="1955234" y="1058101"/>
            <a:ext cx="4636421" cy="1011152"/>
          </a:xfrm>
          <a:prstGeom prst="wedgeRoundRectCallout">
            <a:avLst>
              <a:gd name="adj1" fmla="val -58690"/>
              <a:gd name="adj2" fmla="val -224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 smtClean="0"/>
              <a:t>僕が卒業制作において、プログラミングで気を付けていたことを</a:t>
            </a:r>
            <a:endParaRPr lang="en-US" altLang="ja-JP" b="1" dirty="0" smtClean="0"/>
          </a:p>
          <a:p>
            <a:r>
              <a:rPr lang="ja-JP" altLang="en-US" b="1" dirty="0" smtClean="0"/>
              <a:t>制作物を交えて紹介します。</a:t>
            </a:r>
            <a:endParaRPr lang="en-US" altLang="ja-JP" b="1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-41070" y="6672339"/>
            <a:ext cx="5894563" cy="588623"/>
            <a:chOff x="-115564" y="1477402"/>
            <a:chExt cx="5894563" cy="588623"/>
          </a:xfrm>
        </p:grpSpPr>
        <p:sp>
          <p:nvSpPr>
            <p:cNvPr id="8" name="正方形/長方形 7"/>
            <p:cNvSpPr/>
            <p:nvPr/>
          </p:nvSpPr>
          <p:spPr>
            <a:xfrm>
              <a:off x="-115564" y="1604360"/>
              <a:ext cx="5894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２</a:t>
              </a:r>
              <a:r>
                <a:rPr lang="en-US" altLang="ja-JP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.</a:t>
              </a:r>
              <a:r>
                <a:rPr lang="ja-JP" alt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テキストファイルやクラスを巧く使う</a:t>
              </a:r>
              <a:endParaRPr lang="ja-JP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352967" y="1477402"/>
              <a:ext cx="453971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105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うま</a:t>
              </a:r>
              <a:endParaRPr lang="ja-JP" alt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9890" y="2265252"/>
            <a:ext cx="6713528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600" b="1" dirty="0" smtClean="0">
                <a:solidFill>
                  <a:schemeClr val="tx2">
                    <a:lumMod val="50000"/>
                  </a:schemeClr>
                </a:solidFill>
              </a:rPr>
              <a:t>① ソースコードを可能な限りキレイに書く　</a:t>
            </a:r>
            <a:endParaRPr kumimoji="1" lang="ja-JP" altLang="en-US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02" y="2754271"/>
            <a:ext cx="6727016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チーム制作では、デバッグなどで</a:t>
            </a:r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自分のコードを</a:t>
            </a:r>
            <a:endParaRPr kumimoji="1" lang="en-US" altLang="ja-JP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ja-JP" alt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他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のチームメンバーに確認してもらうことが多いです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r>
              <a:rPr kumimoji="1" lang="ja-JP" altLang="en-US" b="1" dirty="0" smtClean="0"/>
              <a:t>修正点を早く見つけられるようにきれいにコードを書こう</a:t>
            </a:r>
            <a:r>
              <a:rPr kumimoji="1" lang="en-US" altLang="ja-JP" b="1" dirty="0" smtClean="0"/>
              <a:t>!!</a:t>
            </a:r>
            <a:endParaRPr kumimoji="1" lang="en-US" altLang="ja-JP" sz="600" dirty="0" smtClean="0"/>
          </a:p>
          <a:p>
            <a:r>
              <a:rPr lang="ja-JP" altLang="en-US" sz="2800" b="1" dirty="0" smtClean="0"/>
              <a:t>そのために</a:t>
            </a:r>
            <a:r>
              <a:rPr lang="en-US" altLang="ja-JP" sz="2800" b="1" dirty="0" smtClean="0"/>
              <a:t>…</a:t>
            </a:r>
            <a:endParaRPr kumimoji="1" lang="ja-JP" altLang="en-US" sz="28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41070" y="4047490"/>
            <a:ext cx="4695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１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コメントを必ず書く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最重要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endParaRPr lang="ja-JP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9" t="14820" r="26846" b="42644"/>
          <a:stretch/>
        </p:blipFill>
        <p:spPr>
          <a:xfrm>
            <a:off x="3688080" y="4509154"/>
            <a:ext cx="3107290" cy="1576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/>
          <p:cNvSpPr txBox="1"/>
          <p:nvPr/>
        </p:nvSpPr>
        <p:spPr>
          <a:xfrm>
            <a:off x="0" y="4588905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どんなに簡単なコードでも、</a:t>
            </a:r>
            <a:endParaRPr lang="en-US" altLang="ja-JP" sz="1600" b="1" dirty="0" smtClean="0"/>
          </a:p>
          <a:p>
            <a:r>
              <a:rPr lang="ja-JP" altLang="en-US" sz="1600" b="1" dirty="0"/>
              <a:t>コメント</a:t>
            </a:r>
            <a:r>
              <a:rPr lang="ja-JP" altLang="en-US" sz="1600" b="1" dirty="0" smtClean="0"/>
              <a:t>が</a:t>
            </a:r>
            <a:r>
              <a:rPr lang="ja-JP" altLang="en-US" sz="1600" b="1" dirty="0"/>
              <a:t>書</a:t>
            </a:r>
            <a:r>
              <a:rPr lang="ja-JP" altLang="en-US" sz="1600" b="1" dirty="0" smtClean="0"/>
              <a:t>かれてなければ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そのコードを書いた意図が分からず、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プログラムを拡張するときにそこから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どんどんコードが汚くなっていきます。</a:t>
            </a:r>
            <a:endParaRPr lang="en-US" altLang="ja-JP" sz="1600" b="1" dirty="0" smtClean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r>
              <a:rPr lang="ja-JP" altLang="en-US" sz="25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面倒</a:t>
            </a:r>
            <a:r>
              <a:rPr lang="ja-JP" altLang="en-US" sz="25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でも今後のために必ずコメントを書こう</a:t>
            </a:r>
            <a:r>
              <a:rPr lang="en-US" altLang="ja-JP" sz="25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!!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47681" y="7357358"/>
            <a:ext cx="41103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マップへのオブジェクト配置等は</a:t>
            </a:r>
            <a:endParaRPr lang="en-US" altLang="ja-JP" sz="1600" b="1" dirty="0" smtClean="0"/>
          </a:p>
          <a:p>
            <a:r>
              <a:rPr lang="ja-JP" altLang="en-US" sz="1600" b="1" dirty="0"/>
              <a:t>ソース</a:t>
            </a:r>
            <a:r>
              <a:rPr lang="ja-JP" altLang="en-US" sz="1600" b="1" dirty="0" smtClean="0"/>
              <a:t>コードに直書きせず</a:t>
            </a:r>
            <a:r>
              <a:rPr lang="en-US" altLang="ja-JP" sz="1600" b="1" dirty="0" smtClean="0"/>
              <a:t>,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必ずテキストファイルから読み込もう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バグ箇所の発見や修正が楽になります。</a:t>
            </a:r>
            <a:endParaRPr lang="en-US" altLang="ja-JP" sz="1600" b="1" dirty="0"/>
          </a:p>
          <a:p>
            <a:r>
              <a:rPr lang="ja-JP" altLang="en-US" sz="1600" b="1" dirty="0" smtClean="0"/>
              <a:t>また</a:t>
            </a:r>
            <a:r>
              <a:rPr lang="ja-JP" altLang="en-US" sz="1600" b="1" dirty="0"/>
              <a:t>、</a:t>
            </a:r>
            <a:endParaRPr lang="en-US" altLang="ja-JP" sz="1600" b="1" dirty="0"/>
          </a:p>
          <a:p>
            <a:r>
              <a:rPr lang="ja-JP" altLang="en-US" sz="1600" b="1" dirty="0" smtClean="0"/>
              <a:t>テクスチャ生成やコントローラ入力など、コード内に</a:t>
            </a:r>
            <a:r>
              <a:rPr kumimoji="1" lang="ja-JP" altLang="en-US" sz="1600" b="1" dirty="0" smtClean="0"/>
              <a:t>大量に書かれるものは</a:t>
            </a:r>
            <a:endParaRPr kumimoji="1" lang="en-US" altLang="ja-JP" sz="1600" b="1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クラスにまとめて一括管理できると</a:t>
            </a:r>
            <a:endParaRPr kumimoji="1" lang="en-US" altLang="ja-JP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かなりコードがすっきりします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97840" y="6672339"/>
            <a:ext cx="778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351983" y="2191351"/>
            <a:ext cx="778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44349" b="5612"/>
          <a:stretch/>
        </p:blipFill>
        <p:spPr>
          <a:xfrm>
            <a:off x="240909" y="7309261"/>
            <a:ext cx="2353543" cy="2496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7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7465" r="-1487" b="8724"/>
          <a:stretch/>
        </p:blipFill>
        <p:spPr>
          <a:xfrm>
            <a:off x="780787" y="1998982"/>
            <a:ext cx="1691014" cy="1767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/>
          <p:cNvSpPr txBox="1"/>
          <p:nvPr/>
        </p:nvSpPr>
        <p:spPr>
          <a:xfrm>
            <a:off x="0" y="60726"/>
            <a:ext cx="68382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600" b="1" dirty="0" smtClean="0"/>
              <a:t>② 動作をテストできる環境を用意する</a:t>
            </a:r>
            <a:endParaRPr kumimoji="1" lang="ja-JP" altLang="en-US" sz="2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33404" y="3875864"/>
            <a:ext cx="6891404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600" b="1" dirty="0" smtClean="0"/>
              <a:t>③ 計算をなるべく簡略化する</a:t>
            </a:r>
            <a:endParaRPr kumimoji="1" lang="ja-JP" altLang="en-US" sz="2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9708" y="588382"/>
            <a:ext cx="6858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j-ea"/>
                <a:ea typeface="+mj-ea"/>
              </a:rPr>
              <a:t>キャラクターに挙動を追加したいと思った場合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今</a:t>
            </a:r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のコードにそのまま書くと、ビルドは遅くなるわコードは汚くなるわで</a:t>
            </a:r>
            <a:endParaRPr lang="en-US" altLang="ja-JP" sz="1600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良いことがあまりない</a:t>
            </a:r>
            <a:r>
              <a:rPr lang="ja-JP" altLang="en-US" sz="1600" b="1" dirty="0" smtClean="0">
                <a:latin typeface="+mj-ea"/>
                <a:ea typeface="+mj-ea"/>
              </a:rPr>
              <a:t>。そこであらかじめキャラクターが動かせる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 smtClean="0">
                <a:latin typeface="+mj-ea"/>
                <a:ea typeface="+mj-ea"/>
              </a:rPr>
              <a:t>簡略化した環境を別に用意しておくことで、そこのコードで検証を終えた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洗練されたコードを本番の環境に持ってくることができる</a:t>
            </a:r>
            <a:r>
              <a:rPr lang="ja-JP" altLang="en-US" sz="1600" b="1" dirty="0" smtClean="0">
                <a:latin typeface="+mj-ea"/>
                <a:ea typeface="+mj-ea"/>
              </a:rPr>
              <a:t>。</a:t>
            </a:r>
            <a:endParaRPr lang="en-US" altLang="ja-JP" sz="1600" b="1" dirty="0" smtClean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47166" y="2247127"/>
            <a:ext cx="4004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j-ea"/>
                <a:ea typeface="+mj-ea"/>
              </a:rPr>
              <a:t>←テスト環境上でのプレイヤー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メタセコイヤで</a:t>
            </a:r>
            <a:r>
              <a:rPr lang="en-US" altLang="ja-JP" sz="1600" b="1" dirty="0" smtClean="0">
                <a:latin typeface="+mj-ea"/>
                <a:ea typeface="+mj-ea"/>
              </a:rPr>
              <a:t>1</a:t>
            </a:r>
            <a:r>
              <a:rPr lang="ja-JP" altLang="en-US" sz="1600" b="1" dirty="0" smtClean="0">
                <a:latin typeface="+mj-ea"/>
                <a:ea typeface="+mj-ea"/>
              </a:rPr>
              <a:t>分くらいで作成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テスト環境ではこの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クオリティでも十分なので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用途に合わせて作っていこう。</a:t>
            </a:r>
            <a:endParaRPr lang="en-US" altLang="ja-JP" sz="1600" b="1" dirty="0" smtClean="0">
              <a:latin typeface="+mj-ea"/>
              <a:ea typeface="+mj-ea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-460262" y="3816405"/>
            <a:ext cx="778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-9854" y="4368307"/>
            <a:ext cx="6858000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j-ea"/>
                <a:ea typeface="+mj-ea"/>
              </a:rPr>
              <a:t>挙動の表現に複雑な計算が必要な場合、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なるべく簡単な計算で似た表現ができないかや、</a:t>
            </a:r>
            <a:endParaRPr lang="en-US" altLang="ja-JP" sz="1600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もっと簡単な表現で十分でないかと考えるといい</a:t>
            </a:r>
            <a:r>
              <a:rPr lang="ja-JP" altLang="en-US" sz="1600" b="1" dirty="0" smtClean="0">
                <a:latin typeface="+mj-ea"/>
                <a:ea typeface="+mj-ea"/>
              </a:rPr>
              <a:t>。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 smtClean="0">
                <a:latin typeface="+mj-ea"/>
                <a:ea typeface="+mj-ea"/>
              </a:rPr>
              <a:t>複雑な計算は多用すると処理負荷がかかるし可読性も下がる。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 smtClean="0">
                <a:latin typeface="+mj-ea"/>
                <a:ea typeface="+mj-ea"/>
              </a:rPr>
              <a:t>それに一つの表現に時間をかけす</a:t>
            </a:r>
            <a:r>
              <a:rPr lang="ja-JP" altLang="en-US" sz="1600" b="1" dirty="0">
                <a:latin typeface="+mj-ea"/>
                <a:ea typeface="+mj-ea"/>
              </a:rPr>
              <a:t>ぎ</a:t>
            </a:r>
            <a:r>
              <a:rPr lang="ja-JP" altLang="en-US" sz="1600" b="1" dirty="0" smtClean="0">
                <a:latin typeface="+mj-ea"/>
                <a:ea typeface="+mj-ea"/>
              </a:rPr>
              <a:t>るとその他の部分が疎かになる。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このような妥協は決して手抜きとは言わないので</a:t>
            </a:r>
            <a:endParaRPr lang="en-US" altLang="ja-JP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上手く妥協点を見つけて面白いゲームを作ろう</a:t>
            </a:r>
            <a:r>
              <a:rPr lang="ja-JP" altLang="en-US" sz="1600" b="1" dirty="0" smtClean="0">
                <a:latin typeface="+mj-ea"/>
                <a:ea typeface="+mj-ea"/>
              </a:rPr>
              <a:t>。</a:t>
            </a:r>
            <a:endParaRPr lang="en-US" altLang="ja-JP" sz="1600" b="1" dirty="0" smtClean="0">
              <a:latin typeface="+mj-ea"/>
              <a:ea typeface="+mj-ea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33855" r="20183" b="6399"/>
          <a:stretch/>
        </p:blipFill>
        <p:spPr>
          <a:xfrm>
            <a:off x="3409292" y="6302249"/>
            <a:ext cx="3423642" cy="2072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テキスト ボックス 23"/>
          <p:cNvSpPr txBox="1"/>
          <p:nvPr/>
        </p:nvSpPr>
        <p:spPr>
          <a:xfrm>
            <a:off x="56364" y="6674819"/>
            <a:ext cx="3237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j-ea"/>
                <a:ea typeface="+mj-ea"/>
              </a:rPr>
              <a:t>例：熊の爆弾投擲の挙動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en-US" altLang="ja-JP" sz="1600" b="1" dirty="0">
                <a:latin typeface="+mj-ea"/>
                <a:ea typeface="+mj-ea"/>
              </a:rPr>
              <a:t> </a:t>
            </a:r>
            <a:r>
              <a:rPr lang="en-US" altLang="ja-JP" sz="1600" b="1" dirty="0" smtClean="0">
                <a:latin typeface="+mj-ea"/>
                <a:ea typeface="+mj-ea"/>
              </a:rPr>
              <a:t>      </a:t>
            </a:r>
            <a:r>
              <a:rPr lang="ja-JP" altLang="en-US" sz="1600" b="1" dirty="0" smtClean="0">
                <a:latin typeface="+mj-ea"/>
                <a:ea typeface="+mj-ea"/>
              </a:rPr>
              <a:t>本来は斜方投射の計算式を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 smtClean="0">
                <a:latin typeface="+mj-ea"/>
                <a:ea typeface="+mj-ea"/>
              </a:rPr>
              <a:t>       使って</a:t>
            </a:r>
            <a:r>
              <a:rPr lang="ja-JP" altLang="en-US" sz="1600" b="1" dirty="0">
                <a:latin typeface="+mj-ea"/>
                <a:ea typeface="+mj-ea"/>
              </a:rPr>
              <a:t>計算</a:t>
            </a:r>
            <a:r>
              <a:rPr lang="ja-JP" altLang="en-US" sz="1600" b="1" dirty="0" smtClean="0">
                <a:latin typeface="+mj-ea"/>
                <a:ea typeface="+mj-ea"/>
              </a:rPr>
              <a:t>するところを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en-US" altLang="ja-JP" sz="1600" b="1" dirty="0">
                <a:latin typeface="+mj-ea"/>
                <a:ea typeface="+mj-ea"/>
              </a:rPr>
              <a:t> </a:t>
            </a:r>
            <a:r>
              <a:rPr lang="en-US" altLang="ja-JP" sz="1600" b="1" dirty="0" smtClean="0">
                <a:latin typeface="+mj-ea"/>
                <a:ea typeface="+mj-ea"/>
              </a:rPr>
              <a:t>      sin</a:t>
            </a:r>
            <a:r>
              <a:rPr lang="ja-JP" altLang="en-US" sz="1600" b="1" dirty="0" smtClean="0">
                <a:latin typeface="+mj-ea"/>
                <a:ea typeface="+mj-ea"/>
              </a:rPr>
              <a:t>関数を使って操作する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 smtClean="0">
                <a:latin typeface="+mj-ea"/>
                <a:ea typeface="+mj-ea"/>
              </a:rPr>
              <a:t>       形に変更した。</a:t>
            </a:r>
            <a:endParaRPr lang="en-US" altLang="ja-JP" sz="1600" b="1" dirty="0" smtClean="0">
              <a:latin typeface="+mj-ea"/>
              <a:ea typeface="+mj-ea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-481988" y="8428071"/>
            <a:ext cx="7782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 t="29168" r="36298" b="51823"/>
          <a:stretch/>
        </p:blipFill>
        <p:spPr>
          <a:xfrm>
            <a:off x="5388125" y="8563207"/>
            <a:ext cx="1129584" cy="1232246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1270000" prst="angle"/>
            <a:contourClr>
              <a:schemeClr val="tx1">
                <a:lumMod val="95000"/>
                <a:lumOff val="5000"/>
              </a:schemeClr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153590" y="8784301"/>
            <a:ext cx="4636421" cy="1011152"/>
          </a:xfrm>
          <a:prstGeom prst="wedgeRoundRectCallout">
            <a:avLst>
              <a:gd name="adj1" fmla="val 59373"/>
              <a:gd name="adj2" fmla="val 184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b="1" dirty="0" smtClean="0"/>
              <a:t>ルールを守って</a:t>
            </a:r>
            <a:endParaRPr lang="en-US" altLang="ja-JP" sz="2800" b="1" dirty="0" smtClean="0"/>
          </a:p>
          <a:p>
            <a:r>
              <a:rPr lang="en-US" altLang="ja-JP" sz="2800" b="1" dirty="0" smtClean="0"/>
              <a:t>Let’s Programming!!</a:t>
            </a:r>
          </a:p>
        </p:txBody>
      </p:sp>
    </p:spTree>
    <p:extLst>
      <p:ext uri="{BB962C8B-B14F-4D97-AF65-F5344CB8AC3E}">
        <p14:creationId xmlns:p14="http://schemas.microsoft.com/office/powerpoint/2010/main" val="3300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429</Words>
  <Application>Microsoft Office PowerPoint</Application>
  <PresentationFormat>A4 210 x 297 mm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卒業制作のためのゲーム制作TIPS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キャラクター制作</dc:title>
  <dc:creator>game113</dc:creator>
  <cp:lastModifiedBy>game113</cp:lastModifiedBy>
  <cp:revision>20</cp:revision>
  <dcterms:created xsi:type="dcterms:W3CDTF">2020-01-28T00:25:10Z</dcterms:created>
  <dcterms:modified xsi:type="dcterms:W3CDTF">2020-01-28T03:29:11Z</dcterms:modified>
</cp:coreProperties>
</file>