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66" d="100"/>
          <a:sy n="66" d="100"/>
        </p:scale>
        <p:origin x="2203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4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0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138" y="150006"/>
            <a:ext cx="6404558" cy="445604"/>
          </a:xfrm>
          <a:noFill/>
        </p:spPr>
        <p:txBody>
          <a:bodyPr anchor="ctr">
            <a:noAutofit/>
          </a:bodyPr>
          <a:lstStyle/>
          <a:p>
            <a:r>
              <a:rPr lang="ja-JP" altLang="en-US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卒業</a:t>
            </a:r>
            <a:r>
              <a:rPr lang="ja-JP" altLang="en-US" sz="325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r>
              <a:rPr lang="ja-JP" altLang="en-US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のためのゲーム制作</a:t>
            </a:r>
            <a:r>
              <a:rPr lang="en-US" altLang="ja-JP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TIPS</a:t>
            </a:r>
            <a:endParaRPr kumimoji="1" lang="ja-JP" altLang="en-US" sz="325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65409" y="688515"/>
            <a:ext cx="4329961" cy="348579"/>
          </a:xfrm>
        </p:spPr>
        <p:txBody>
          <a:bodyPr>
            <a:noAutofit/>
          </a:bodyPr>
          <a:lstStyle/>
          <a:p>
            <a:pPr algn="l"/>
            <a:r>
              <a:rPr lang="ja-JP" altLang="en-US" b="1" dirty="0" smtClean="0"/>
              <a:t>作成者  　児玉優斗</a:t>
            </a:r>
            <a:r>
              <a:rPr lang="en-US" altLang="ja-JP" b="1" dirty="0" smtClean="0"/>
              <a:t> (2020</a:t>
            </a:r>
            <a:r>
              <a:rPr lang="ja-JP" altLang="en-US" b="1" dirty="0" smtClean="0"/>
              <a:t>年度卒業生</a:t>
            </a:r>
            <a:r>
              <a:rPr lang="en-US" altLang="ja-JP" b="1" dirty="0" smtClean="0"/>
              <a:t>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328737" y="884209"/>
            <a:ext cx="1081860" cy="1180185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7" name="角丸四角形吹き出し 6"/>
          <p:cNvSpPr/>
          <p:nvPr/>
        </p:nvSpPr>
        <p:spPr>
          <a:xfrm>
            <a:off x="1959298" y="1080711"/>
            <a:ext cx="4636421" cy="1011152"/>
          </a:xfrm>
          <a:prstGeom prst="wedgeRoundRectCallout">
            <a:avLst>
              <a:gd name="adj1" fmla="val -58033"/>
              <a:gd name="adj2" fmla="val -194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/>
              <a:t>僕が卒業制作において、プログラミングで気を付けていたことを</a:t>
            </a:r>
            <a:endParaRPr lang="en-US" altLang="ja-JP" b="1" dirty="0" smtClean="0"/>
          </a:p>
          <a:p>
            <a:r>
              <a:rPr lang="ja-JP" altLang="en-US" b="1" dirty="0" smtClean="0"/>
              <a:t>制作物を交えて紹介します。</a:t>
            </a:r>
            <a:endParaRPr lang="en-US" altLang="ja-JP" b="1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-41070" y="6672339"/>
            <a:ext cx="5894563" cy="588623"/>
            <a:chOff x="-115564" y="1477402"/>
            <a:chExt cx="5894563" cy="588623"/>
          </a:xfrm>
        </p:grpSpPr>
        <p:sp>
          <p:nvSpPr>
            <p:cNvPr id="8" name="正方形/長方形 7"/>
            <p:cNvSpPr/>
            <p:nvPr/>
          </p:nvSpPr>
          <p:spPr>
            <a:xfrm>
              <a:off x="-115564" y="1604360"/>
              <a:ext cx="5894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２</a:t>
              </a:r>
              <a:r>
                <a:rPr lang="en-US" altLang="ja-JP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.</a:t>
              </a:r>
              <a:r>
                <a:rPr lang="ja-JP" alt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テキストファイルやクラスを巧く使う</a:t>
              </a:r>
              <a:endParaRPr lang="ja-JP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352967" y="1477402"/>
              <a:ext cx="453971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105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うま</a:t>
              </a:r>
              <a:endParaRPr lang="ja-JP" altLang="en-US" sz="105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0" y="2265252"/>
            <a:ext cx="6858000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solidFill>
                  <a:schemeClr val="tx2">
                    <a:lumMod val="50000"/>
                  </a:schemeClr>
                </a:solidFill>
              </a:rPr>
              <a:t>① ソースコードを可能な限りキレイに書く　</a:t>
            </a:r>
            <a:endParaRPr kumimoji="1" lang="ja-JP" altLang="en-US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2" y="2754271"/>
            <a:ext cx="6851598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チーム制作では、デバッグなどで</a:t>
            </a:r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自分のコードを</a:t>
            </a:r>
            <a:endParaRPr kumimoji="1"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他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のチームメンバーに確認してもらうことが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多い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r>
              <a:rPr kumimoji="1" lang="ja-JP" altLang="en-US" b="1" dirty="0" smtClean="0"/>
              <a:t>修正点を早く見つけられるようにきれいにコードを書こう</a:t>
            </a:r>
            <a:r>
              <a:rPr kumimoji="1" lang="en-US" altLang="ja-JP" b="1" dirty="0" smtClean="0"/>
              <a:t>!!</a:t>
            </a:r>
            <a:endParaRPr kumimoji="1" lang="en-US" altLang="ja-JP" sz="600" dirty="0" smtClean="0"/>
          </a:p>
          <a:p>
            <a:r>
              <a:rPr lang="ja-JP" altLang="en-US" sz="2800" b="1" dirty="0" smtClean="0"/>
              <a:t>そのために</a:t>
            </a:r>
            <a:r>
              <a:rPr lang="en-US" altLang="ja-JP" sz="2800" b="1" dirty="0" smtClean="0"/>
              <a:t>…</a:t>
            </a:r>
            <a:endParaRPr kumimoji="1" lang="ja-JP" altLang="en-US" sz="28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41070" y="4072890"/>
            <a:ext cx="4695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１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コメントを必ず書く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最重要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endParaRPr lang="ja-JP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14820" r="26846" b="42644"/>
          <a:stretch/>
        </p:blipFill>
        <p:spPr>
          <a:xfrm>
            <a:off x="3688080" y="4534554"/>
            <a:ext cx="3057230" cy="1551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/>
          <p:cNvSpPr txBox="1"/>
          <p:nvPr/>
        </p:nvSpPr>
        <p:spPr>
          <a:xfrm>
            <a:off x="0" y="4588905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どんなに簡単なコードでも、</a:t>
            </a:r>
            <a:endParaRPr lang="en-US" altLang="ja-JP" sz="1600" b="1" dirty="0" smtClean="0"/>
          </a:p>
          <a:p>
            <a:r>
              <a:rPr lang="ja-JP" altLang="en-US" sz="1600" b="1" dirty="0"/>
              <a:t>コメント</a:t>
            </a:r>
            <a:r>
              <a:rPr lang="ja-JP" altLang="en-US" sz="1600" b="1" dirty="0" smtClean="0"/>
              <a:t>が</a:t>
            </a:r>
            <a:r>
              <a:rPr lang="ja-JP" altLang="en-US" sz="1600" b="1" dirty="0"/>
              <a:t>書</a:t>
            </a:r>
            <a:r>
              <a:rPr lang="ja-JP" altLang="en-US" sz="1600" b="1" dirty="0" smtClean="0"/>
              <a:t>かれてなければ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そのコードを書いた意図が分からず、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プログラムを拡張するときにそこから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どんどんコードが汚くなっていきます。</a:t>
            </a:r>
            <a:endParaRPr lang="en-US" altLang="ja-JP" sz="1600" b="1" dirty="0" smtClean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r>
              <a:rPr lang="ja-JP" altLang="en-US" sz="25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面倒</a:t>
            </a:r>
            <a:r>
              <a:rPr lang="ja-JP" altLang="en-US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でも今後のために必ずコメントを書こう</a:t>
            </a:r>
            <a:r>
              <a:rPr lang="en-US" altLang="ja-JP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47681" y="7357358"/>
            <a:ext cx="41103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マップへのオブジェクト配置等は</a:t>
            </a:r>
            <a:endParaRPr lang="en-US" altLang="ja-JP" sz="1600" b="1" dirty="0" smtClean="0"/>
          </a:p>
          <a:p>
            <a:r>
              <a:rPr lang="ja-JP" altLang="en-US" sz="1600" b="1" dirty="0"/>
              <a:t>ソース</a:t>
            </a:r>
            <a:r>
              <a:rPr lang="ja-JP" altLang="en-US" sz="1600" b="1" dirty="0" smtClean="0"/>
              <a:t>コードに直書きせず</a:t>
            </a:r>
            <a:r>
              <a:rPr lang="en-US" altLang="ja-JP" sz="1600" b="1" dirty="0" smtClean="0"/>
              <a:t>,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必ずテキストファイルから読み込もう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バグ箇所の発見や修正が楽になります。</a:t>
            </a:r>
            <a:endParaRPr lang="en-US" altLang="ja-JP" sz="1600" b="1" dirty="0"/>
          </a:p>
          <a:p>
            <a:r>
              <a:rPr lang="ja-JP" altLang="en-US" sz="1600" b="1" dirty="0" smtClean="0"/>
              <a:t>また</a:t>
            </a:r>
            <a:r>
              <a:rPr lang="ja-JP" altLang="en-US" sz="1600" b="1" dirty="0"/>
              <a:t>、</a:t>
            </a:r>
            <a:endParaRPr lang="en-US" altLang="ja-JP" sz="1600" b="1" dirty="0"/>
          </a:p>
          <a:p>
            <a:r>
              <a:rPr lang="ja-JP" altLang="en-US" sz="1600" b="1" dirty="0" smtClean="0"/>
              <a:t>テクスチャ生成やコントローラ入力など、コード内に</a:t>
            </a:r>
            <a:r>
              <a:rPr kumimoji="1" lang="ja-JP" altLang="en-US" sz="1600" b="1" dirty="0" smtClean="0"/>
              <a:t>大量に書かれるものは</a:t>
            </a:r>
            <a:endParaRPr kumimoji="1" lang="en-US" altLang="ja-JP" sz="1600" b="1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クラスにまとめて一括管理できると</a:t>
            </a:r>
            <a:endParaRPr kumimoji="1"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かなりコードがすっきりします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97840" y="6672339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351983" y="2191351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44349" b="5612"/>
          <a:stretch/>
        </p:blipFill>
        <p:spPr>
          <a:xfrm>
            <a:off x="240909" y="7309261"/>
            <a:ext cx="2353543" cy="2496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グループ化 13"/>
          <p:cNvGrpSpPr/>
          <p:nvPr/>
        </p:nvGrpSpPr>
        <p:grpSpPr>
          <a:xfrm>
            <a:off x="5053585" y="1488969"/>
            <a:ext cx="1360082" cy="568178"/>
            <a:chOff x="5241725" y="1656286"/>
            <a:chExt cx="1200135" cy="40701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240" y="1761250"/>
              <a:ext cx="965620" cy="302047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725" y="1656286"/>
              <a:ext cx="596905" cy="242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7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7465" r="-1487" b="8724"/>
          <a:stretch/>
        </p:blipFill>
        <p:spPr>
          <a:xfrm>
            <a:off x="638547" y="1904080"/>
            <a:ext cx="1647453" cy="172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/>
          <p:cNvSpPr txBox="1"/>
          <p:nvPr/>
        </p:nvSpPr>
        <p:spPr>
          <a:xfrm>
            <a:off x="0" y="-1904"/>
            <a:ext cx="6858000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② 動作をテストできる環境を用意する</a:t>
            </a:r>
            <a:endParaRPr kumimoji="1" lang="ja-JP" altLang="en-US" sz="2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9854" y="3860624"/>
            <a:ext cx="6867854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③ 計算をなるべく簡略化する</a:t>
            </a:r>
            <a:endParaRPr kumimoji="1" lang="ja-JP" altLang="en-US" sz="2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420" y="484750"/>
            <a:ext cx="6858000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n-ea"/>
              </a:rPr>
              <a:t>キャラクターに挙動を追加したいと思った場合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今</a:t>
            </a:r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のコード</a:t>
            </a:r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に直書きすると</a:t>
            </a:r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、ビルドは遅くなるわコードは汚くなるわで</a:t>
            </a:r>
            <a:endParaRPr lang="en-US" altLang="ja-JP" sz="1600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良いことがあまりない</a:t>
            </a:r>
            <a:r>
              <a:rPr lang="ja-JP" altLang="en-US" sz="1600" b="1" dirty="0" smtClean="0">
                <a:latin typeface="+mn-ea"/>
              </a:rPr>
              <a:t>。そこであらかじめキャラクターが動かせる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簡略化した環境を別に用意しておくことで、</a:t>
            </a:r>
            <a:r>
              <a:rPr lang="ja-JP" altLang="en-US" sz="1600" b="1" dirty="0" smtClean="0">
                <a:latin typeface="+mn-ea"/>
              </a:rPr>
              <a:t>そこで</a:t>
            </a:r>
            <a:r>
              <a:rPr lang="ja-JP" altLang="en-US" sz="1600" b="1" dirty="0" smtClean="0">
                <a:latin typeface="+mn-ea"/>
              </a:rPr>
              <a:t>検証を終えた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洗練されたコードを本番の環境に持ってくることができる</a:t>
            </a:r>
            <a:r>
              <a:rPr lang="ja-JP" altLang="en-US" sz="1600" b="1" dirty="0" smtClean="0">
                <a:latin typeface="+mn-ea"/>
              </a:rPr>
              <a:t>。</a:t>
            </a:r>
            <a:endParaRPr lang="en-US" altLang="ja-JP" sz="1600" b="1" dirty="0" smtClean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26846" y="2153440"/>
            <a:ext cx="4004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n-ea"/>
              </a:rPr>
              <a:t>←テスト環境上でのプレイヤー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メタセコイヤで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分くらいで作成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テスト環境ではこの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クオリティでも十分なので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用途に合わせて作っていこう。</a:t>
            </a:r>
            <a:endParaRPr lang="en-US" altLang="ja-JP" sz="1600" b="1" dirty="0" smtClean="0">
              <a:latin typeface="+mn-ea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-460262" y="3760873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06" y="4347084"/>
            <a:ext cx="6858000" cy="2015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 sz="1600" b="1" dirty="0" smtClean="0">
                <a:latin typeface="+mn-ea"/>
              </a:rPr>
              <a:t>挙動の表現に複雑な計算が必要な場合、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なるべく簡単な計算で似た表現ができないかや、</a:t>
            </a:r>
            <a:endParaRPr lang="en-US" altLang="ja-JP" sz="1600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もっと簡単な表現で十分でないかと考えるといい</a:t>
            </a:r>
            <a:r>
              <a:rPr lang="ja-JP" altLang="en-US" sz="1600" b="1" dirty="0" smtClean="0">
                <a:latin typeface="+mn-ea"/>
              </a:rPr>
              <a:t>。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複雑な計算は多用すると処理負荷がかかるし可読性も下がる</a:t>
            </a:r>
            <a:r>
              <a:rPr lang="ja-JP" altLang="en-US" sz="1600" b="1" dirty="0" smtClean="0">
                <a:latin typeface="+mn-ea"/>
              </a:rPr>
              <a:t>。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400" b="1" dirty="0" smtClean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それに一つの表現に時間をかけす</a:t>
            </a:r>
            <a:r>
              <a:rPr lang="ja-JP" altLang="en-US" sz="1600" b="1" dirty="0">
                <a:latin typeface="+mn-ea"/>
              </a:rPr>
              <a:t>ぎ</a:t>
            </a:r>
            <a:r>
              <a:rPr lang="ja-JP" altLang="en-US" sz="1600" b="1" dirty="0" smtClean="0">
                <a:latin typeface="+mn-ea"/>
              </a:rPr>
              <a:t>るとその他の部分が疎かになる。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このよう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な妥協は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決して手抜きとは言わないので</a:t>
            </a:r>
            <a:endParaRPr lang="en-US" altLang="ja-JP" sz="2000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上手く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妥協点を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見つけて面白いゲームを作ろう</a:t>
            </a:r>
            <a:r>
              <a:rPr lang="ja-JP" altLang="en-US" sz="1600" b="1" dirty="0" smtClean="0">
                <a:latin typeface="+mn-ea"/>
              </a:rPr>
              <a:t>。</a:t>
            </a:r>
            <a:endParaRPr lang="en-US" altLang="ja-JP" sz="1600" b="1" dirty="0" smtClean="0">
              <a:latin typeface="+mn-ea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33855" r="20183" b="6399"/>
          <a:stretch/>
        </p:blipFill>
        <p:spPr>
          <a:xfrm>
            <a:off x="3536614" y="6470774"/>
            <a:ext cx="3229140" cy="1954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コネクタ 24"/>
          <p:cNvCxnSpPr/>
          <p:nvPr/>
        </p:nvCxnSpPr>
        <p:spPr>
          <a:xfrm>
            <a:off x="-481988" y="8529671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5428765" y="8646408"/>
            <a:ext cx="1053315" cy="1149045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1704646" y="8784301"/>
            <a:ext cx="3174571" cy="1011152"/>
          </a:xfrm>
          <a:prstGeom prst="wedgeRoundRectCallout">
            <a:avLst>
              <a:gd name="adj1" fmla="val 59373"/>
              <a:gd name="adj2" fmla="val 184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/>
              <a:t>ルールを守って</a:t>
            </a:r>
            <a:endParaRPr lang="en-US" altLang="ja-JP" sz="2400" b="1" dirty="0" smtClean="0"/>
          </a:p>
          <a:p>
            <a:r>
              <a:rPr lang="en-US" altLang="ja-JP" sz="2400" b="1" dirty="0" smtClean="0"/>
              <a:t>Let’s Programming!!</a:t>
            </a:r>
            <a:endParaRPr lang="en-US" altLang="ja-JP" sz="24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" y="9121864"/>
            <a:ext cx="1518842" cy="364106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6517074"/>
            <a:ext cx="3409292" cy="1792799"/>
            <a:chOff x="0" y="6470774"/>
            <a:chExt cx="3409292" cy="1792799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0" y="6570802"/>
              <a:ext cx="340929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 smtClean="0">
                  <a:latin typeface="+mn-ea"/>
                </a:rPr>
                <a:t>例：熊の爆弾投擲の</a:t>
              </a:r>
              <a:r>
                <a:rPr lang="ja-JP" altLang="en-US" sz="1600" b="1" dirty="0" smtClean="0">
                  <a:latin typeface="+mn-ea"/>
                </a:rPr>
                <a:t>挙動</a:t>
              </a:r>
              <a:r>
                <a:rPr lang="en-US" altLang="ja-JP" sz="1600" b="1" dirty="0">
                  <a:latin typeface="+mn-ea"/>
                </a:rPr>
                <a:t>	</a:t>
              </a:r>
              <a:r>
                <a:rPr lang="ja-JP" altLang="en-US" sz="1600" b="1" dirty="0" smtClean="0">
                  <a:latin typeface="+mn-ea"/>
                </a:rPr>
                <a:t>　→</a:t>
              </a:r>
              <a:endParaRPr lang="en-US" altLang="ja-JP" sz="1600" b="1" dirty="0" smtClean="0">
                <a:latin typeface="+mn-ea"/>
              </a:endParaRPr>
            </a:p>
            <a:p>
              <a:endParaRPr lang="en-US" altLang="ja-JP" sz="500" b="1" dirty="0" smtClean="0">
                <a:latin typeface="+mn-ea"/>
              </a:endParaRPr>
            </a:p>
            <a:p>
              <a:r>
                <a:rPr lang="en-US" altLang="ja-JP" sz="1600" b="1" dirty="0">
                  <a:latin typeface="+mn-ea"/>
                </a:rPr>
                <a:t> </a:t>
              </a:r>
              <a:r>
                <a:rPr lang="en-US" altLang="ja-JP" sz="1600" b="1" dirty="0" smtClean="0">
                  <a:latin typeface="+mn-ea"/>
                </a:rPr>
                <a:t>      </a:t>
              </a:r>
              <a:r>
                <a:rPr lang="ja-JP" altLang="en-US" sz="1600" b="1" dirty="0" smtClean="0">
                  <a:latin typeface="+mn-ea"/>
                </a:rPr>
                <a:t>本来は斜方投射の計算式を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ja-JP" altLang="en-US" sz="1600" b="1" dirty="0" smtClean="0">
                  <a:latin typeface="+mn-ea"/>
                </a:rPr>
                <a:t>       </a:t>
              </a:r>
              <a:r>
                <a:rPr lang="ja-JP" altLang="en-US" sz="1600" b="1" dirty="0" smtClean="0">
                  <a:latin typeface="+mn-ea"/>
                </a:rPr>
                <a:t>使って複雑な計算を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ja-JP" altLang="en-US" sz="1600" b="1" dirty="0" smtClean="0">
                  <a:latin typeface="+mn-ea"/>
                </a:rPr>
                <a:t>　　する</a:t>
              </a:r>
              <a:r>
                <a:rPr lang="ja-JP" altLang="en-US" sz="1600" b="1" dirty="0" smtClean="0">
                  <a:latin typeface="+mn-ea"/>
                </a:rPr>
                <a:t>ところ</a:t>
              </a:r>
              <a:r>
                <a:rPr lang="ja-JP" altLang="en-US" sz="1600" b="1" dirty="0" smtClean="0">
                  <a:latin typeface="+mn-ea"/>
                </a:rPr>
                <a:t>を、検討の結果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en-US" altLang="ja-JP" sz="1600" b="1" dirty="0">
                  <a:latin typeface="+mn-ea"/>
                </a:rPr>
                <a:t> </a:t>
              </a:r>
              <a:r>
                <a:rPr lang="en-US" altLang="ja-JP" sz="1600" b="1" dirty="0" smtClean="0">
                  <a:latin typeface="+mn-ea"/>
                </a:rPr>
                <a:t>      sin</a:t>
              </a:r>
              <a:r>
                <a:rPr lang="ja-JP" altLang="en-US" sz="1600" b="1" dirty="0" smtClean="0">
                  <a:latin typeface="+mn-ea"/>
                </a:rPr>
                <a:t>関数を使って操作する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ja-JP" altLang="en-US" sz="1600" b="1" dirty="0" smtClean="0">
                  <a:latin typeface="+mn-ea"/>
                </a:rPr>
                <a:t>       形に変更した。</a:t>
              </a:r>
              <a:endParaRPr lang="en-US" altLang="ja-JP" sz="1600" b="1" dirty="0" smtClean="0">
                <a:latin typeface="+mn-ea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78840" y="6470774"/>
              <a:ext cx="9245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b="1" dirty="0" smtClean="0">
                  <a:latin typeface="+mn-ea"/>
                </a:rPr>
                <a:t>ばく</a:t>
              </a:r>
              <a:r>
                <a:rPr kumimoji="1" lang="ja-JP" altLang="en-US" sz="700" b="1" dirty="0" smtClean="0">
                  <a:latin typeface="+mn-ea"/>
                </a:rPr>
                <a:t>だん</a:t>
              </a:r>
              <a:r>
                <a:rPr kumimoji="1" lang="ja-JP" altLang="en-US" sz="700" b="1" dirty="0" smtClean="0">
                  <a:latin typeface="+mn-ea"/>
                </a:rPr>
                <a:t>とうてき</a:t>
              </a:r>
              <a:endParaRPr kumimoji="1" lang="ja-JP" altLang="en-US" sz="700" b="1" dirty="0">
                <a:latin typeface="+mn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87120" y="6804970"/>
              <a:ext cx="9245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b="1" dirty="0" smtClean="0">
                  <a:latin typeface="+mn-ea"/>
                </a:rPr>
                <a:t>しゃほうとうしゃ</a:t>
              </a:r>
              <a:endParaRPr kumimoji="1" lang="ja-JP" altLang="en-US" sz="700" b="1" dirty="0">
                <a:latin typeface="+mn-ea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5054600" y="531604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 smtClean="0">
                <a:latin typeface="+mn-ea"/>
              </a:rPr>
              <a:t>おろそ</a:t>
            </a:r>
            <a:endParaRPr kumimoji="1" lang="ja-JP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405</Words>
  <Application>Microsoft Office PowerPoint</Application>
  <PresentationFormat>A4 210 x 297 mm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卒業制作のためのゲーム制作TIPS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キャラクター制作</dc:title>
  <dc:creator>game113</dc:creator>
  <cp:lastModifiedBy>game113</cp:lastModifiedBy>
  <cp:revision>24</cp:revision>
  <dcterms:created xsi:type="dcterms:W3CDTF">2020-01-28T00:25:10Z</dcterms:created>
  <dcterms:modified xsi:type="dcterms:W3CDTF">2020-01-29T00:32:20Z</dcterms:modified>
</cp:coreProperties>
</file>