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75" d="100"/>
          <a:sy n="75" d="100"/>
        </p:scale>
        <p:origin x="2006" y="4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46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2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79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9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44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0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5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1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5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95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2982A-A36C-445A-B9E6-FA6DBBF9F33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37EB-D3BA-46BF-AC31-0A58FB41B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7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4138" y="150006"/>
            <a:ext cx="6404558" cy="445604"/>
          </a:xfrm>
          <a:noFill/>
        </p:spPr>
        <p:txBody>
          <a:bodyPr anchor="ctr">
            <a:noAutofit/>
          </a:bodyPr>
          <a:lstStyle/>
          <a:p>
            <a:r>
              <a:rPr lang="ja-JP" altLang="en-US" sz="3250" b="1" dirty="0" smtClean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卒業</a:t>
            </a:r>
            <a:r>
              <a:rPr lang="ja-JP" altLang="en-US" sz="3250" b="1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制作</a:t>
            </a:r>
            <a:r>
              <a:rPr lang="ja-JP" altLang="en-US" sz="3250" b="1" dirty="0" smtClean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のためのゲーム制作</a:t>
            </a:r>
            <a:r>
              <a:rPr lang="en-US" altLang="ja-JP" sz="3250" b="1" dirty="0" smtClean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TIPS</a:t>
            </a:r>
            <a:endParaRPr kumimoji="1" lang="ja-JP" altLang="en-US" sz="325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65409" y="688515"/>
            <a:ext cx="4329961" cy="348579"/>
          </a:xfrm>
        </p:spPr>
        <p:txBody>
          <a:bodyPr>
            <a:noAutofit/>
          </a:bodyPr>
          <a:lstStyle/>
          <a:p>
            <a:pPr algn="l"/>
            <a:r>
              <a:rPr lang="ja-JP" altLang="en-US" b="1" dirty="0" smtClean="0"/>
              <a:t>作成者  　児玉優斗</a:t>
            </a:r>
            <a:r>
              <a:rPr lang="en-US" altLang="ja-JP" b="1" dirty="0" smtClean="0"/>
              <a:t> (2020</a:t>
            </a:r>
            <a:r>
              <a:rPr lang="ja-JP" altLang="en-US" b="1" dirty="0" smtClean="0"/>
              <a:t>年度卒業生</a:t>
            </a:r>
            <a:r>
              <a:rPr lang="en-US" altLang="ja-JP" b="1" dirty="0" smtClean="0"/>
              <a:t>)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1" t="29168" r="36298" b="51823"/>
          <a:stretch/>
        </p:blipFill>
        <p:spPr>
          <a:xfrm>
            <a:off x="328737" y="884209"/>
            <a:ext cx="1081860" cy="1180185"/>
          </a:xfrm>
          <a:prstGeom prst="rect">
            <a:avLst/>
          </a:prstGeom>
          <a:ln w="571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1270000" prst="angle"/>
            <a:contourClr>
              <a:schemeClr val="tx1">
                <a:lumMod val="95000"/>
                <a:lumOff val="5000"/>
              </a:schemeClr>
            </a:contourClr>
          </a:sp3d>
        </p:spPr>
      </p:pic>
      <p:sp>
        <p:nvSpPr>
          <p:cNvPr id="7" name="角丸四角形吹き出し 6"/>
          <p:cNvSpPr/>
          <p:nvPr/>
        </p:nvSpPr>
        <p:spPr>
          <a:xfrm>
            <a:off x="1959298" y="1080711"/>
            <a:ext cx="4636421" cy="1011152"/>
          </a:xfrm>
          <a:prstGeom prst="wedgeRoundRectCallout">
            <a:avLst>
              <a:gd name="adj1" fmla="val -58033"/>
              <a:gd name="adj2" fmla="val -194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b="1" dirty="0" smtClean="0"/>
              <a:t>僕が卒業制作において、プログラミングで気を付けていたことを</a:t>
            </a:r>
            <a:endParaRPr lang="en-US" altLang="ja-JP" b="1" dirty="0" smtClean="0"/>
          </a:p>
          <a:p>
            <a:r>
              <a:rPr lang="ja-JP" altLang="en-US" b="1" dirty="0" smtClean="0"/>
              <a:t>制作物を交えて紹介します。</a:t>
            </a:r>
            <a:endParaRPr lang="en-US" altLang="ja-JP" b="1" dirty="0" smtClean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-63047" y="6640199"/>
            <a:ext cx="5894562" cy="601487"/>
            <a:chOff x="-115561" y="1464538"/>
            <a:chExt cx="5894562" cy="601487"/>
          </a:xfrm>
        </p:grpSpPr>
        <p:sp>
          <p:nvSpPr>
            <p:cNvPr id="8" name="正方形/長方形 7"/>
            <p:cNvSpPr/>
            <p:nvPr/>
          </p:nvSpPr>
          <p:spPr>
            <a:xfrm>
              <a:off x="-115561" y="1604360"/>
              <a:ext cx="589456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24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２</a:t>
              </a:r>
              <a:r>
                <a:rPr lang="en-US" altLang="ja-JP" sz="24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.</a:t>
              </a:r>
              <a:r>
                <a:rPr lang="ja-JP" alt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テキスト</a:t>
              </a:r>
              <a:r>
                <a:rPr lang="ja-JP" altLang="en-US" sz="24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ファイル</a:t>
              </a:r>
              <a:r>
                <a:rPr lang="ja-JP" altLang="en-US" sz="24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やクラスを巧く</a:t>
              </a:r>
              <a:r>
                <a:rPr lang="ja-JP" altLang="en-US" sz="24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使う</a:t>
              </a:r>
              <a:endParaRPr lang="ja-JP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351217" y="1464538"/>
              <a:ext cx="453971" cy="2539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105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うま</a:t>
              </a:r>
              <a:endParaRPr lang="ja-JP" altLang="en-US" sz="105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0" y="2265252"/>
            <a:ext cx="685800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① </a:t>
            </a:r>
            <a:r>
              <a:rPr kumimoji="1" lang="ja-JP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ソースコードは可能</a:t>
            </a:r>
            <a:r>
              <a:rPr kumimoji="1" lang="ja-JP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な限りキレイに</a:t>
            </a:r>
            <a:r>
              <a:rPr kumimoji="1" lang="ja-JP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書こう</a:t>
            </a:r>
            <a:r>
              <a:rPr kumimoji="1" lang="ja-JP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　</a:t>
            </a:r>
            <a:endParaRPr kumimoji="1" lang="ja-JP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02" y="2754271"/>
            <a:ext cx="685159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1:</a:t>
            </a:r>
            <a:r>
              <a:rPr lang="ja-JP" altLang="en-US" b="1" dirty="0" smtClean="0"/>
              <a:t>チーム制作では、他の人がコードを見ることが多い。</a:t>
            </a:r>
            <a:endParaRPr lang="en-US" altLang="ja-JP" b="1" dirty="0" smtClean="0"/>
          </a:p>
          <a:p>
            <a:r>
              <a:rPr lang="en-US" altLang="ja-JP" b="1" dirty="0" smtClean="0"/>
              <a:t>2:</a:t>
            </a:r>
            <a:r>
              <a:rPr lang="ja-JP" altLang="en-US" b="1" dirty="0" smtClean="0"/>
              <a:t>汚いコードは見る人のやる</a:t>
            </a:r>
            <a:r>
              <a:rPr lang="ja-JP" altLang="en-US" b="1" dirty="0"/>
              <a:t>気</a:t>
            </a:r>
            <a:r>
              <a:rPr lang="ja-JP" altLang="en-US" b="1" dirty="0" smtClean="0"/>
              <a:t>を削ぐ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真面目に見てもらえない</a:t>
            </a:r>
            <a:r>
              <a:rPr lang="en-US" altLang="ja-JP" b="1" dirty="0" smtClean="0"/>
              <a:t>)</a:t>
            </a:r>
          </a:p>
          <a:p>
            <a:r>
              <a:rPr lang="ja-JP" altLang="en-US" sz="2000" b="1" dirty="0" smtClean="0">
                <a:solidFill>
                  <a:srgbClr val="FF0000"/>
                </a:solidFill>
              </a:rPr>
              <a:t>だから、コードはキレイに書こう！！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r>
              <a:rPr lang="ja-JP" altLang="en-US" sz="2400" b="1" dirty="0" smtClean="0"/>
              <a:t>その</a:t>
            </a:r>
            <a:r>
              <a:rPr lang="ja-JP" altLang="en-US" sz="2400" b="1" dirty="0" smtClean="0"/>
              <a:t>ために</a:t>
            </a:r>
            <a:r>
              <a:rPr lang="en-US" altLang="ja-JP" sz="2400" b="1" dirty="0" smtClean="0"/>
              <a:t>…</a:t>
            </a:r>
            <a:endParaRPr kumimoji="1" lang="ja-JP" altLang="en-US" sz="2400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-41070" y="4110468"/>
            <a:ext cx="46955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１</a:t>
            </a:r>
            <a:r>
              <a:rPr lang="en-US" altLang="ja-JP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ja-JP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コメントを必ず書く</a:t>
            </a:r>
            <a:r>
              <a:rPr lang="en-US" altLang="ja-JP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ja-JP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最重要</a:t>
            </a:r>
            <a:r>
              <a:rPr lang="en-US" altLang="ja-JP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  <a:endParaRPr lang="ja-JP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9" t="14820" r="26846" b="42644"/>
          <a:stretch/>
        </p:blipFill>
        <p:spPr>
          <a:xfrm>
            <a:off x="4062293" y="4675877"/>
            <a:ext cx="2659040" cy="13492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テキスト ボックス 19"/>
          <p:cNvSpPr txBox="1"/>
          <p:nvPr/>
        </p:nvSpPr>
        <p:spPr>
          <a:xfrm>
            <a:off x="6402" y="4652654"/>
            <a:ext cx="68580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1:</a:t>
            </a:r>
            <a:r>
              <a:rPr lang="ja-JP" altLang="en-US" sz="1600" b="1" dirty="0"/>
              <a:t>コメント</a:t>
            </a:r>
            <a:r>
              <a:rPr lang="ja-JP" altLang="en-US" sz="1600" b="1" dirty="0" smtClean="0"/>
              <a:t>がないコードは、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   時間とともに書いた意図が</a:t>
            </a:r>
            <a:endParaRPr lang="en-US" altLang="ja-JP" sz="1600" b="1" dirty="0"/>
          </a:p>
          <a:p>
            <a:r>
              <a:rPr lang="ja-JP" altLang="en-US" sz="1600" b="1" dirty="0" smtClean="0"/>
              <a:t>   自分でも</a:t>
            </a:r>
            <a:r>
              <a:rPr lang="ja-JP" altLang="en-US" sz="1600" b="1" dirty="0" smtClean="0"/>
              <a:t>わからなくなってくる</a:t>
            </a:r>
            <a:endParaRPr lang="en-US" altLang="ja-JP" sz="1600" b="1" dirty="0" smtClean="0"/>
          </a:p>
          <a:p>
            <a:r>
              <a:rPr lang="en-US" altLang="ja-JP" sz="1600" b="1" dirty="0" smtClean="0"/>
              <a:t>2:</a:t>
            </a:r>
            <a:r>
              <a:rPr lang="ja-JP" altLang="en-US" sz="1600" b="1" dirty="0" smtClean="0"/>
              <a:t>そのコードを他の人がいじるときに</a:t>
            </a:r>
            <a:endParaRPr lang="en-US" altLang="ja-JP" sz="1600" b="1" dirty="0" smtClean="0"/>
          </a:p>
          <a:p>
            <a:r>
              <a:rPr lang="en-US" altLang="ja-JP" sz="1600" b="1" dirty="0" smtClean="0"/>
              <a:t>    </a:t>
            </a:r>
            <a:r>
              <a:rPr lang="ja-JP" altLang="en-US" sz="1600" b="1" dirty="0" smtClean="0"/>
              <a:t>バグの発生源に気づきにくくなる</a:t>
            </a:r>
            <a:endParaRPr lang="en-US" altLang="ja-JP" sz="1600" b="1" dirty="0" smtClean="0"/>
          </a:p>
          <a:p>
            <a:endParaRPr lang="en-US" altLang="ja-JP" sz="700" b="1" dirty="0" smtClean="0"/>
          </a:p>
          <a:p>
            <a:endParaRPr lang="en-US" altLang="ja-JP" sz="700" b="1" dirty="0" smtClean="0"/>
          </a:p>
          <a:p>
            <a:r>
              <a:rPr lang="ja-JP" altLang="en-US" sz="25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面倒</a:t>
            </a:r>
            <a:r>
              <a:rPr lang="ja-JP" altLang="en-US" sz="25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でも今後のために必ずコメントを書こう</a:t>
            </a:r>
            <a:r>
              <a:rPr lang="en-US" altLang="ja-JP" sz="25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!!</a:t>
            </a:r>
          </a:p>
        </p:txBody>
      </p:sp>
      <p:cxnSp>
        <p:nvCxnSpPr>
          <p:cNvPr id="25" name="直線コネクタ 24"/>
          <p:cNvCxnSpPr/>
          <p:nvPr/>
        </p:nvCxnSpPr>
        <p:spPr>
          <a:xfrm>
            <a:off x="-497840" y="6684865"/>
            <a:ext cx="778256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-351983" y="2191351"/>
            <a:ext cx="778256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r="44349" b="5612"/>
          <a:stretch/>
        </p:blipFill>
        <p:spPr>
          <a:xfrm>
            <a:off x="64277" y="7328852"/>
            <a:ext cx="2162705" cy="22943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グループ化 13"/>
          <p:cNvGrpSpPr/>
          <p:nvPr/>
        </p:nvGrpSpPr>
        <p:grpSpPr>
          <a:xfrm>
            <a:off x="5053585" y="1488969"/>
            <a:ext cx="1360082" cy="568178"/>
            <a:chOff x="5241725" y="1656286"/>
            <a:chExt cx="1200135" cy="40701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6240" y="1761250"/>
              <a:ext cx="965620" cy="302047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1725" y="1656286"/>
              <a:ext cx="596905" cy="242971"/>
            </a:xfrm>
            <a:prstGeom prst="rect">
              <a:avLst/>
            </a:prstGeom>
          </p:spPr>
        </p:pic>
      </p:grpSp>
      <p:sp>
        <p:nvSpPr>
          <p:cNvPr id="21" name="テキスト ボックス 20"/>
          <p:cNvSpPr txBox="1"/>
          <p:nvPr/>
        </p:nvSpPr>
        <p:spPr>
          <a:xfrm>
            <a:off x="2317501" y="7299893"/>
            <a:ext cx="45404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1:</a:t>
            </a:r>
            <a:r>
              <a:rPr lang="ja-JP" altLang="en-US" sz="1600" b="1" dirty="0" smtClean="0"/>
              <a:t>オブジェクト配置は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</a:t>
            </a:r>
            <a:r>
              <a:rPr lang="ja-JP" altLang="en-US" sz="1600" b="1" dirty="0" smtClean="0"/>
              <a:t>必ずテキストファイルから読み込む</a:t>
            </a:r>
            <a:endParaRPr lang="en-US" altLang="ja-JP" sz="1600" b="1" dirty="0" smtClean="0"/>
          </a:p>
          <a:p>
            <a:r>
              <a:rPr lang="en-US" altLang="ja-JP" sz="1600" b="1" dirty="0" smtClean="0"/>
              <a:t>2:</a:t>
            </a:r>
            <a:r>
              <a:rPr lang="ja-JP" altLang="en-US" sz="1600" b="1" dirty="0" smtClean="0"/>
              <a:t>テクスチャ生成やコマンド入力は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</a:t>
            </a:r>
            <a:r>
              <a:rPr lang="ja-JP" altLang="en-US" sz="1600" b="1" dirty="0" smtClean="0"/>
              <a:t>クラスで一括で管理する</a:t>
            </a:r>
            <a:endParaRPr lang="en-US" altLang="ja-JP" sz="1600" b="1" dirty="0" smtClean="0"/>
          </a:p>
          <a:p>
            <a:r>
              <a:rPr lang="en-US" altLang="ja-JP" sz="1600" b="1" dirty="0" smtClean="0"/>
              <a:t>3:</a:t>
            </a:r>
            <a:r>
              <a:rPr lang="ja-JP" altLang="en-US" sz="1600" b="1" dirty="0" smtClean="0"/>
              <a:t>制作でよく使う計算をまとめた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</a:t>
            </a:r>
            <a:r>
              <a:rPr lang="ja-JP" altLang="en-US" sz="1600" b="1" dirty="0" smtClean="0"/>
              <a:t>汎用計算クラスを作る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テキストファイルやクラスを</a:t>
            </a:r>
            <a:endParaRPr lang="en-US" altLang="ja-JP" b="1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上手に使ってコードをすっきりさせよう</a:t>
            </a:r>
            <a:r>
              <a:rPr lang="en-US" altLang="ja-JP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0727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7465" r="-1487" b="8724"/>
          <a:stretch/>
        </p:blipFill>
        <p:spPr>
          <a:xfrm>
            <a:off x="720140" y="1990571"/>
            <a:ext cx="1091717" cy="1141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テキスト ボックス 17"/>
          <p:cNvSpPr txBox="1"/>
          <p:nvPr/>
        </p:nvSpPr>
        <p:spPr>
          <a:xfrm>
            <a:off x="0" y="-1904"/>
            <a:ext cx="6858000" cy="49244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ja-JP" altLang="en-US" sz="2600" b="1" dirty="0" smtClean="0"/>
              <a:t>② 動作をテストできる環境を</a:t>
            </a:r>
            <a:r>
              <a:rPr lang="ja-JP" altLang="en-US" sz="2600" b="1" dirty="0" smtClean="0"/>
              <a:t>用意しよう</a:t>
            </a:r>
            <a:endParaRPr kumimoji="1" lang="ja-JP" altLang="en-US" sz="26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9854" y="3733302"/>
            <a:ext cx="6867854" cy="49244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ja-JP" altLang="en-US" sz="2600" b="1" dirty="0" smtClean="0"/>
              <a:t>③ 計算をなるべく</a:t>
            </a:r>
            <a:r>
              <a:rPr lang="ja-JP" altLang="en-US" sz="2600" b="1" dirty="0" smtClean="0"/>
              <a:t>簡略化しよう</a:t>
            </a:r>
            <a:endParaRPr kumimoji="1" lang="ja-JP" altLang="en-US" sz="26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018" y="484470"/>
            <a:ext cx="6858000" cy="14157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latin typeface="+mn-ea"/>
              </a:rPr>
              <a:t>キャラクターに挙動を追加したいと思った場合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今のコードに直書きすると、コードが汚くなる等良いことがあまりない</a:t>
            </a:r>
            <a:r>
              <a:rPr lang="ja-JP" altLang="en-US" sz="1600" b="1" dirty="0" smtClean="0">
                <a:latin typeface="+mn-ea"/>
              </a:rPr>
              <a:t>。</a:t>
            </a:r>
            <a:r>
              <a:rPr lang="ja-JP" altLang="en-US" b="1" dirty="0" smtClean="0">
                <a:latin typeface="+mn-ea"/>
              </a:rPr>
              <a:t>そこで</a:t>
            </a:r>
            <a:r>
              <a:rPr lang="ja-JP" altLang="en-US" sz="1600" b="1" dirty="0" smtClean="0">
                <a:latin typeface="+mn-ea"/>
              </a:rPr>
              <a:t>あらかじめキャラクターが動かせる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簡略化した環境を別に用意しておくことで、そこで検証を終えた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洗練されたコードを本番の環境に持ってくることができる</a:t>
            </a:r>
            <a:r>
              <a:rPr lang="ja-JP" altLang="en-US" sz="1600" b="1" dirty="0" smtClean="0">
                <a:latin typeface="+mn-ea"/>
              </a:rPr>
              <a:t>。</a:t>
            </a:r>
            <a:endParaRPr lang="en-US" altLang="ja-JP" sz="1600" b="1" dirty="0" smtClean="0">
              <a:latin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038222" y="2030574"/>
            <a:ext cx="4738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latin typeface="+mj-ea"/>
                <a:ea typeface="+mj-ea"/>
              </a:rPr>
              <a:t>←テスト環境上でのプレイヤー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>
                <a:latin typeface="+mj-ea"/>
                <a:ea typeface="+mj-ea"/>
              </a:rPr>
              <a:t>　</a:t>
            </a:r>
            <a:r>
              <a:rPr lang="ja-JP" altLang="en-US" sz="1600" b="1" dirty="0" smtClean="0">
                <a:latin typeface="+mj-ea"/>
                <a:ea typeface="+mj-ea"/>
              </a:rPr>
              <a:t>メタセコイヤで</a:t>
            </a:r>
            <a:r>
              <a:rPr lang="en-US" altLang="ja-JP" sz="1600" b="1" dirty="0" smtClean="0">
                <a:latin typeface="+mj-ea"/>
                <a:ea typeface="+mj-ea"/>
              </a:rPr>
              <a:t>1</a:t>
            </a:r>
            <a:r>
              <a:rPr lang="ja-JP" altLang="en-US" sz="1600" b="1" dirty="0" smtClean="0">
                <a:latin typeface="+mj-ea"/>
                <a:ea typeface="+mj-ea"/>
              </a:rPr>
              <a:t>分くらいで作成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>
                <a:latin typeface="+mj-ea"/>
                <a:ea typeface="+mj-ea"/>
              </a:rPr>
              <a:t>　</a:t>
            </a:r>
            <a:r>
              <a:rPr lang="ja-JP" altLang="en-US" sz="1600" b="1" dirty="0" smtClean="0">
                <a:latin typeface="+mj-ea"/>
                <a:ea typeface="+mj-ea"/>
              </a:rPr>
              <a:t>テスト環境では</a:t>
            </a:r>
            <a:r>
              <a:rPr lang="ja-JP" altLang="en-US" sz="1600" b="1" dirty="0" smtClean="0">
                <a:latin typeface="+mj-ea"/>
                <a:ea typeface="+mj-ea"/>
              </a:rPr>
              <a:t>このクオリティ</a:t>
            </a:r>
            <a:r>
              <a:rPr lang="ja-JP" altLang="en-US" sz="1600" b="1" dirty="0" smtClean="0">
                <a:latin typeface="+mj-ea"/>
                <a:ea typeface="+mj-ea"/>
              </a:rPr>
              <a:t>でも十分なので</a:t>
            </a:r>
            <a:endParaRPr lang="en-US" altLang="ja-JP" sz="1600" b="1" dirty="0" smtClean="0">
              <a:latin typeface="+mj-ea"/>
              <a:ea typeface="+mj-ea"/>
            </a:endParaRPr>
          </a:p>
          <a:p>
            <a:r>
              <a:rPr lang="ja-JP" altLang="en-US" sz="1600" b="1" dirty="0">
                <a:latin typeface="+mj-ea"/>
                <a:ea typeface="+mj-ea"/>
              </a:rPr>
              <a:t>　</a:t>
            </a:r>
            <a:r>
              <a:rPr lang="ja-JP" altLang="en-US" sz="1600" b="1" dirty="0" smtClean="0">
                <a:latin typeface="+mj-ea"/>
                <a:ea typeface="+mj-ea"/>
              </a:rPr>
              <a:t>用途に合わせて作っていこう。</a:t>
            </a:r>
            <a:endParaRPr lang="en-US" altLang="ja-JP" sz="1600" b="1" dirty="0" smtClean="0">
              <a:latin typeface="+mj-ea"/>
              <a:ea typeface="+mj-ea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-460262" y="3673584"/>
            <a:ext cx="778256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2" t="33855" r="20183" b="6399"/>
          <a:stretch/>
        </p:blipFill>
        <p:spPr>
          <a:xfrm>
            <a:off x="3929502" y="6057967"/>
            <a:ext cx="2663770" cy="1612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直線コネクタ 24"/>
          <p:cNvCxnSpPr/>
          <p:nvPr/>
        </p:nvCxnSpPr>
        <p:spPr>
          <a:xfrm>
            <a:off x="-481988" y="8610694"/>
            <a:ext cx="778256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1" t="29168" r="36298" b="51823"/>
          <a:stretch/>
        </p:blipFill>
        <p:spPr>
          <a:xfrm>
            <a:off x="5763688" y="8684093"/>
            <a:ext cx="926910" cy="1011152"/>
          </a:xfrm>
          <a:prstGeom prst="rect">
            <a:avLst/>
          </a:prstGeom>
          <a:ln w="571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1270000" prst="angle"/>
            <a:contourClr>
              <a:schemeClr val="tx1">
                <a:lumMod val="95000"/>
                <a:lumOff val="5000"/>
              </a:schemeClr>
            </a:contourClr>
          </a:sp3d>
        </p:spPr>
      </p:pic>
      <p:sp>
        <p:nvSpPr>
          <p:cNvPr id="27" name="角丸四角形吹き出し 26"/>
          <p:cNvSpPr/>
          <p:nvPr/>
        </p:nvSpPr>
        <p:spPr>
          <a:xfrm>
            <a:off x="1828801" y="8684094"/>
            <a:ext cx="3501354" cy="1037336"/>
          </a:xfrm>
          <a:prstGeom prst="wedgeRoundRectCallout">
            <a:avLst>
              <a:gd name="adj1" fmla="val 59373"/>
              <a:gd name="adj2" fmla="val 1844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b="1" dirty="0" smtClean="0"/>
              <a:t>ルールを守って</a:t>
            </a:r>
            <a:endParaRPr lang="en-US" altLang="ja-JP" sz="2800" b="1" dirty="0" smtClean="0"/>
          </a:p>
          <a:p>
            <a:r>
              <a:rPr lang="en-US" altLang="ja-JP" sz="2800" b="1" dirty="0" smtClean="0"/>
              <a:t>Let’s Programming!!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7" y="9221519"/>
            <a:ext cx="1518842" cy="364106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333576" y="6026887"/>
            <a:ext cx="3409292" cy="1792799"/>
            <a:chOff x="0" y="6470774"/>
            <a:chExt cx="3409292" cy="1792799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0" y="6570802"/>
              <a:ext cx="3409292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 smtClean="0">
                  <a:latin typeface="+mj-ea"/>
                  <a:ea typeface="+mj-ea"/>
                </a:rPr>
                <a:t>例：熊の爆弾投擲の挙動</a:t>
              </a:r>
              <a:r>
                <a:rPr lang="en-US" altLang="ja-JP" sz="1600" b="1" dirty="0">
                  <a:latin typeface="+mj-ea"/>
                  <a:ea typeface="+mj-ea"/>
                </a:rPr>
                <a:t>	</a:t>
              </a:r>
              <a:r>
                <a:rPr lang="ja-JP" altLang="en-US" sz="1600" b="1" dirty="0" smtClean="0">
                  <a:latin typeface="+mj-ea"/>
                  <a:ea typeface="+mj-ea"/>
                </a:rPr>
                <a:t>　→</a:t>
              </a:r>
              <a:endParaRPr lang="en-US" altLang="ja-JP" sz="1600" b="1" dirty="0" smtClean="0">
                <a:latin typeface="+mj-ea"/>
                <a:ea typeface="+mj-ea"/>
              </a:endParaRPr>
            </a:p>
            <a:p>
              <a:endParaRPr lang="en-US" altLang="ja-JP" sz="500" b="1" dirty="0" smtClean="0">
                <a:latin typeface="+mj-ea"/>
                <a:ea typeface="+mj-ea"/>
              </a:endParaRPr>
            </a:p>
            <a:p>
              <a:r>
                <a:rPr lang="en-US" altLang="ja-JP" sz="1600" b="1" dirty="0">
                  <a:latin typeface="+mj-ea"/>
                  <a:ea typeface="+mj-ea"/>
                </a:rPr>
                <a:t> </a:t>
              </a:r>
              <a:r>
                <a:rPr lang="en-US" altLang="ja-JP" sz="1600" b="1" dirty="0" smtClean="0">
                  <a:latin typeface="+mj-ea"/>
                  <a:ea typeface="+mj-ea"/>
                </a:rPr>
                <a:t>      </a:t>
              </a:r>
              <a:r>
                <a:rPr lang="ja-JP" altLang="en-US" sz="1600" b="1" dirty="0" smtClean="0">
                  <a:latin typeface="+mj-ea"/>
                  <a:ea typeface="+mj-ea"/>
                </a:rPr>
                <a:t>本来は斜方投射の計算式を</a:t>
              </a:r>
              <a:endParaRPr lang="en-US" altLang="ja-JP" sz="1600" b="1" dirty="0" smtClean="0">
                <a:latin typeface="+mj-ea"/>
                <a:ea typeface="+mj-ea"/>
              </a:endParaRPr>
            </a:p>
            <a:p>
              <a:r>
                <a:rPr lang="ja-JP" altLang="en-US" sz="1600" b="1" dirty="0" smtClean="0">
                  <a:latin typeface="+mj-ea"/>
                  <a:ea typeface="+mj-ea"/>
                </a:rPr>
                <a:t>       使って複雑な計算を</a:t>
              </a:r>
              <a:endParaRPr lang="en-US" altLang="ja-JP" sz="1600" b="1" dirty="0" smtClean="0">
                <a:latin typeface="+mj-ea"/>
                <a:ea typeface="+mj-ea"/>
              </a:endParaRPr>
            </a:p>
            <a:p>
              <a:r>
                <a:rPr lang="ja-JP" altLang="en-US" sz="1600" b="1" dirty="0" smtClean="0">
                  <a:latin typeface="+mj-ea"/>
                  <a:ea typeface="+mj-ea"/>
                </a:rPr>
                <a:t>　　するところを、検討の結果</a:t>
              </a:r>
              <a:endParaRPr lang="en-US" altLang="ja-JP" sz="1600" b="1" dirty="0" smtClean="0">
                <a:latin typeface="+mj-ea"/>
                <a:ea typeface="+mj-ea"/>
              </a:endParaRPr>
            </a:p>
            <a:p>
              <a:r>
                <a:rPr lang="en-US" altLang="ja-JP" sz="1600" b="1" dirty="0">
                  <a:latin typeface="+mj-ea"/>
                  <a:ea typeface="+mj-ea"/>
                </a:rPr>
                <a:t> </a:t>
              </a:r>
              <a:r>
                <a:rPr lang="en-US" altLang="ja-JP" sz="1600" b="1" dirty="0" smtClean="0">
                  <a:latin typeface="+mj-ea"/>
                  <a:ea typeface="+mj-ea"/>
                </a:rPr>
                <a:t>      sin</a:t>
              </a:r>
              <a:r>
                <a:rPr lang="ja-JP" altLang="en-US" sz="1600" b="1" dirty="0" smtClean="0">
                  <a:latin typeface="+mj-ea"/>
                  <a:ea typeface="+mj-ea"/>
                </a:rPr>
                <a:t>関数を使って操作する</a:t>
              </a:r>
              <a:endParaRPr lang="en-US" altLang="ja-JP" sz="1600" b="1" dirty="0" smtClean="0">
                <a:latin typeface="+mj-ea"/>
                <a:ea typeface="+mj-ea"/>
              </a:endParaRPr>
            </a:p>
            <a:p>
              <a:r>
                <a:rPr lang="ja-JP" altLang="en-US" sz="1600" b="1" dirty="0" smtClean="0">
                  <a:latin typeface="+mj-ea"/>
                  <a:ea typeface="+mj-ea"/>
                </a:rPr>
                <a:t>       形に変更した。</a:t>
              </a:r>
              <a:endParaRPr lang="en-US" altLang="ja-JP" sz="1600" b="1" dirty="0" smtClean="0">
                <a:latin typeface="+mj-ea"/>
                <a:ea typeface="+mj-ea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78840" y="6470774"/>
              <a:ext cx="9245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b="1" dirty="0" smtClean="0">
                  <a:latin typeface="+mn-ea"/>
                </a:rPr>
                <a:t>ばくだんとうてき</a:t>
              </a:r>
              <a:endParaRPr kumimoji="1" lang="ja-JP" altLang="en-US" sz="700" b="1" dirty="0">
                <a:latin typeface="+mn-ea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087120" y="6804970"/>
              <a:ext cx="9245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b="1" dirty="0" smtClean="0">
                  <a:latin typeface="+mn-ea"/>
                </a:rPr>
                <a:t>しゃほうとうしゃ</a:t>
              </a:r>
              <a:endParaRPr kumimoji="1" lang="ja-JP" altLang="en-US" sz="700" b="1" dirty="0">
                <a:latin typeface="+mn-ea"/>
              </a:endParaRP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-9854" y="4276219"/>
            <a:ext cx="6867854" cy="1708160"/>
            <a:chOff x="6945" y="4385411"/>
            <a:chExt cx="6858000" cy="1742645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6945" y="4385411"/>
              <a:ext cx="6858000" cy="17426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ja-JP" altLang="en-US" sz="1600" b="1" dirty="0" smtClean="0">
                  <a:latin typeface="+mn-ea"/>
                </a:rPr>
                <a:t>挙動の表現に複雑な計算が必要な場合、</a:t>
              </a:r>
              <a:endParaRPr lang="en-US" altLang="ja-JP" sz="1600" b="1" dirty="0" smtClean="0">
                <a:latin typeface="+mn-ea"/>
              </a:endParaRPr>
            </a:p>
            <a:p>
              <a:r>
                <a:rPr lang="ja-JP" altLang="en-US" sz="1600" b="1" dirty="0" smtClean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なるべく簡単な計算で近い挙動が出来ないか</a:t>
              </a:r>
              <a:r>
                <a:rPr lang="ja-JP" altLang="en-US" sz="1600" b="1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を</a:t>
              </a:r>
              <a:r>
                <a:rPr lang="ja-JP" altLang="en-US" sz="1600" b="1" dirty="0" smtClean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考える</a:t>
              </a:r>
              <a:r>
                <a:rPr lang="ja-JP" altLang="en-US" sz="1600" b="1" dirty="0" smtClean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</a:rPr>
                <a:t>といい</a:t>
              </a:r>
              <a:r>
                <a:rPr lang="ja-JP" altLang="en-US" sz="1600" b="1" dirty="0" smtClean="0">
                  <a:latin typeface="+mn-ea"/>
                </a:rPr>
                <a:t>。</a:t>
              </a:r>
              <a:endParaRPr lang="en-US" altLang="ja-JP" sz="1600" b="1" dirty="0" smtClean="0">
                <a:latin typeface="+mn-ea"/>
              </a:endParaRPr>
            </a:p>
            <a:p>
              <a:r>
                <a:rPr lang="ja-JP" altLang="en-US" sz="2400" b="1" dirty="0" smtClean="0">
                  <a:latin typeface="+mn-ea"/>
                </a:rPr>
                <a:t>なぜなら</a:t>
              </a:r>
              <a:endParaRPr lang="en-US" altLang="ja-JP" sz="2400" b="1" dirty="0" smtClean="0">
                <a:latin typeface="+mn-ea"/>
              </a:endParaRPr>
            </a:p>
            <a:p>
              <a:endParaRPr lang="en-US" altLang="ja-JP" sz="600" b="1" dirty="0" smtClean="0">
                <a:latin typeface="+mn-ea"/>
              </a:endParaRPr>
            </a:p>
            <a:p>
              <a:r>
                <a:rPr lang="en-US" altLang="ja-JP" b="1" dirty="0" smtClean="0">
                  <a:latin typeface="+mn-ea"/>
                </a:rPr>
                <a:t>1:</a:t>
              </a:r>
              <a:r>
                <a:rPr lang="ja-JP" altLang="en-US" b="1" dirty="0" smtClean="0">
                  <a:latin typeface="+mn-ea"/>
                </a:rPr>
                <a:t>複雑な計算は処理負荷を上げ、コードの可読性を下げる</a:t>
              </a:r>
              <a:endParaRPr lang="en-US" altLang="ja-JP" b="1" dirty="0" smtClean="0">
                <a:latin typeface="+mn-ea"/>
              </a:endParaRPr>
            </a:p>
            <a:p>
              <a:endParaRPr lang="en-US" altLang="ja-JP" sz="700" b="1" dirty="0" smtClean="0">
                <a:latin typeface="+mn-ea"/>
              </a:endParaRPr>
            </a:p>
            <a:p>
              <a:r>
                <a:rPr lang="en-US" altLang="ja-JP" b="1" dirty="0" smtClean="0">
                  <a:latin typeface="+mn-ea"/>
                </a:rPr>
                <a:t>2:</a:t>
              </a:r>
              <a:r>
                <a:rPr lang="ja-JP" altLang="en-US" b="1" dirty="0" smtClean="0">
                  <a:latin typeface="+mn-ea"/>
                </a:rPr>
                <a:t>その複雑な計算を検証している間他の部分が疎かになる</a:t>
              </a:r>
              <a:endParaRPr lang="en-US" altLang="ja-JP" b="1" dirty="0" smtClean="0">
                <a:latin typeface="+mn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762165" y="5655775"/>
              <a:ext cx="4646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b="1" dirty="0" smtClean="0">
                  <a:latin typeface="+mn-ea"/>
                </a:rPr>
                <a:t>おろそ</a:t>
              </a:r>
              <a:endParaRPr kumimoji="1" lang="ja-JP" altLang="en-US" sz="700" b="1" dirty="0">
                <a:latin typeface="+mn-ea"/>
              </a:endParaRPr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-9854" y="7750618"/>
            <a:ext cx="727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このような妥協は決して手抜きとは言わないので</a:t>
            </a:r>
            <a:endParaRPr lang="en-US" altLang="ja-JP" sz="24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上手く妥協点を見つけて面白いゲームを</a:t>
            </a:r>
            <a:r>
              <a:rPr lang="ja-JP" altLang="en-US" sz="24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作ろう！</a:t>
            </a:r>
            <a:endParaRPr lang="en-US" altLang="ja-JP" sz="1600" b="1" dirty="0"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-9853" y="3266406"/>
            <a:ext cx="6867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VisualStudio</a:t>
            </a:r>
            <a:r>
              <a:rPr lang="ja-JP" altLang="en-US" sz="2000" b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を上手に使ってゲームを作りこんでいこう！</a:t>
            </a:r>
            <a:endParaRPr lang="en-US" altLang="ja-JP" sz="20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00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412</Words>
  <Application>Microsoft Office PowerPoint</Application>
  <PresentationFormat>A4 210 x 297 mm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HGS創英角ｺﾞｼｯｸUB</vt:lpstr>
      <vt:lpstr>游ゴシック</vt:lpstr>
      <vt:lpstr>游ゴシック Light</vt:lpstr>
      <vt:lpstr>Arial</vt:lpstr>
      <vt:lpstr>Calibri</vt:lpstr>
      <vt:lpstr>Calibri Light</vt:lpstr>
      <vt:lpstr>Consolas</vt:lpstr>
      <vt:lpstr>Office テーマ</vt:lpstr>
      <vt:lpstr>卒業制作のためのゲーム制作TIPS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キャラクター制作</dc:title>
  <dc:creator>game113</dc:creator>
  <cp:lastModifiedBy>game113</cp:lastModifiedBy>
  <cp:revision>32</cp:revision>
  <dcterms:created xsi:type="dcterms:W3CDTF">2020-01-28T00:25:10Z</dcterms:created>
  <dcterms:modified xsi:type="dcterms:W3CDTF">2020-01-29T01:55:43Z</dcterms:modified>
</cp:coreProperties>
</file>