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2237"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307440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123403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30773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127843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302918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376121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340074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101274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289897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247050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67392C-B357-4E9E-BE94-916CB8B61F5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27163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367392C-B357-4E9E-BE94-916CB8B61F5F}" type="datetimeFigureOut">
              <a:rPr kumimoji="1" lang="ja-JP" altLang="en-US" smtClean="0"/>
              <a:t>2020/1/29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1F21F4-815C-4A38-8D6C-9E6E9625628E}" type="slidenum">
              <a:rPr kumimoji="1" lang="ja-JP" altLang="en-US" smtClean="0"/>
              <a:t>‹#›</a:t>
            </a:fld>
            <a:endParaRPr kumimoji="1" lang="ja-JP" altLang="en-US"/>
          </a:p>
        </p:txBody>
      </p:sp>
    </p:spTree>
    <p:extLst>
      <p:ext uri="{BB962C8B-B14F-4D97-AF65-F5344CB8AC3E}">
        <p14:creationId xmlns:p14="http://schemas.microsoft.com/office/powerpoint/2010/main" val="3989974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cedil.cesa.or.jp/cedil_sessions/view/1760" TargetMode="External"/><Relationship Id="rId7"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notame.hatenablog.com/entry/dijkstras-algorithm-sample" TargetMode="External"/><Relationship Id="rId4" Type="http://schemas.openxmlformats.org/officeDocument/2006/relationships/hyperlink" Target="https://tech.cygames.co.jp/archives/227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cstate="print">
            <a:extLst>
              <a:ext uri="{28A0092B-C50C-407E-A947-70E740481C1C}">
                <a14:useLocalDpi xmlns:a14="http://schemas.microsoft.com/office/drawing/2010/main" val="0"/>
              </a:ext>
            </a:extLst>
          </a:blip>
          <a:srcRect l="16166" t="324" r="5640" b="48187"/>
          <a:stretch/>
        </p:blipFill>
        <p:spPr>
          <a:xfrm>
            <a:off x="4913197" y="1287919"/>
            <a:ext cx="1650342" cy="14489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p:cNvSpPr txBox="1"/>
          <p:nvPr/>
        </p:nvSpPr>
        <p:spPr>
          <a:xfrm>
            <a:off x="236982" y="183491"/>
            <a:ext cx="6384036" cy="646331"/>
          </a:xfrm>
          <a:prstGeom prst="rect">
            <a:avLst/>
          </a:prstGeom>
          <a:noFill/>
        </p:spPr>
        <p:txBody>
          <a:bodyPr wrap="square" rtlCol="0">
            <a:spAutoFit/>
          </a:bodyPr>
          <a:lstStyle/>
          <a:p>
            <a:pPr algn="ctr"/>
            <a:r>
              <a:rPr lang="ja-JP" altLang="en-US" sz="3600" b="1" dirty="0">
                <a:ln>
                  <a:solidFill>
                    <a:srgbClr val="FFC000"/>
                  </a:solidFill>
                </a:ln>
                <a:gradFill flip="none" rotWithShape="1">
                  <a:gsLst>
                    <a:gs pos="0">
                      <a:schemeClr val="accent4"/>
                    </a:gs>
                    <a:gs pos="50000">
                      <a:srgbClr val="FFFF00"/>
                    </a:gs>
                    <a:gs pos="100000">
                      <a:srgbClr val="FFC000"/>
                    </a:gs>
                  </a:gsLst>
                  <a:path path="circle">
                    <a:fillToRect l="50000" t="50000" r="50000" b="50000"/>
                  </a:path>
                  <a:tileRect/>
                </a:gradFill>
                <a:effectLst>
                  <a:outerShdw blurRad="38100" dist="38100" dir="2700000" algn="tl">
                    <a:srgbClr val="000000">
                      <a:alpha val="43137"/>
                    </a:srgbClr>
                  </a:outerShdw>
                </a:effectLst>
              </a:rPr>
              <a:t>敵</a:t>
            </a:r>
            <a:r>
              <a:rPr lang="en-US" altLang="ja-JP" sz="3600" b="1" dirty="0">
                <a:ln>
                  <a:solidFill>
                    <a:srgbClr val="FFC000"/>
                  </a:solidFill>
                </a:ln>
                <a:gradFill flip="none" rotWithShape="1">
                  <a:gsLst>
                    <a:gs pos="0">
                      <a:schemeClr val="accent4"/>
                    </a:gs>
                    <a:gs pos="50000">
                      <a:srgbClr val="FFFF00"/>
                    </a:gs>
                    <a:gs pos="100000">
                      <a:srgbClr val="FFC000"/>
                    </a:gs>
                  </a:gsLst>
                  <a:path path="circle">
                    <a:fillToRect l="50000" t="50000" r="50000" b="50000"/>
                  </a:path>
                  <a:tileRect/>
                </a:gradFill>
                <a:effectLst>
                  <a:outerShdw blurRad="38100" dist="38100" dir="2700000" algn="tl">
                    <a:srgbClr val="000000">
                      <a:alpha val="43137"/>
                    </a:srgbClr>
                  </a:outerShdw>
                </a:effectLst>
              </a:rPr>
              <a:t>CPU</a:t>
            </a:r>
            <a:r>
              <a:rPr lang="ja-JP" altLang="en-US" sz="3600" b="1" dirty="0">
                <a:ln>
                  <a:solidFill>
                    <a:srgbClr val="FFC000"/>
                  </a:solidFill>
                </a:ln>
                <a:gradFill flip="none" rotWithShape="1">
                  <a:gsLst>
                    <a:gs pos="0">
                      <a:schemeClr val="accent4"/>
                    </a:gs>
                    <a:gs pos="50000">
                      <a:srgbClr val="FFFF00"/>
                    </a:gs>
                    <a:gs pos="100000">
                      <a:srgbClr val="FFC000"/>
                    </a:gs>
                  </a:gsLst>
                  <a:path path="circle">
                    <a:fillToRect l="50000" t="50000" r="50000" b="50000"/>
                  </a:path>
                  <a:tileRect/>
                </a:gradFill>
                <a:effectLst>
                  <a:outerShdw blurRad="38100" dist="38100" dir="2700000" algn="tl">
                    <a:srgbClr val="000000">
                      <a:alpha val="43137"/>
                    </a:srgbClr>
                  </a:outerShdw>
                </a:effectLst>
              </a:rPr>
              <a:t>完成までの道のり</a:t>
            </a:r>
          </a:p>
        </p:txBody>
      </p:sp>
      <p:sp>
        <p:nvSpPr>
          <p:cNvPr id="5" name="テキスト ボックス 4"/>
          <p:cNvSpPr txBox="1"/>
          <p:nvPr/>
        </p:nvSpPr>
        <p:spPr>
          <a:xfrm>
            <a:off x="209485" y="3195786"/>
            <a:ext cx="5288581" cy="400110"/>
          </a:xfrm>
          <a:prstGeom prst="rect">
            <a:avLst/>
          </a:prstGeom>
          <a:noFill/>
        </p:spPr>
        <p:txBody>
          <a:bodyPr wrap="square" rtlCol="0">
            <a:spAutoFit/>
          </a:bodyPr>
          <a:lstStyle/>
          <a:p>
            <a:r>
              <a:rPr lang="en-US" altLang="ja-JP" sz="2000" b="1" dirty="0" smtClean="0">
                <a:solidFill>
                  <a:srgbClr val="002060"/>
                </a:solidFill>
                <a:effectLst>
                  <a:outerShdw blurRad="38100" dist="38100" dir="2700000" algn="tl">
                    <a:srgbClr val="000000">
                      <a:alpha val="43137"/>
                    </a:srgbClr>
                  </a:outerShdw>
                </a:effectLst>
              </a:rPr>
              <a:t>1.</a:t>
            </a:r>
            <a:r>
              <a:rPr lang="ja-JP" altLang="en-US" sz="2000" b="1" dirty="0" smtClean="0">
                <a:solidFill>
                  <a:srgbClr val="002060"/>
                </a:solidFill>
                <a:effectLst>
                  <a:outerShdw blurRad="38100" dist="38100" dir="2700000" algn="tl">
                    <a:srgbClr val="000000">
                      <a:alpha val="43137"/>
                    </a:srgbClr>
                  </a:outerShdw>
                </a:effectLst>
              </a:rPr>
              <a:t>敵の動きはどんなものか考える</a:t>
            </a:r>
            <a:endParaRPr kumimoji="1" lang="ja-JP" altLang="en-US" sz="2000" b="1" dirty="0">
              <a:solidFill>
                <a:srgbClr val="002060"/>
              </a:solidFill>
              <a:effectLst>
                <a:outerShdw blurRad="38100" dist="38100" dir="2700000" algn="tl">
                  <a:srgbClr val="000000">
                    <a:alpha val="43137"/>
                  </a:srgbClr>
                </a:outerShdw>
              </a:effectLst>
            </a:endParaRPr>
          </a:p>
        </p:txBody>
      </p:sp>
      <p:sp>
        <p:nvSpPr>
          <p:cNvPr id="6" name="テキスト ボックス 5"/>
          <p:cNvSpPr txBox="1"/>
          <p:nvPr/>
        </p:nvSpPr>
        <p:spPr>
          <a:xfrm>
            <a:off x="4761992" y="833199"/>
            <a:ext cx="2001520" cy="307777"/>
          </a:xfrm>
          <a:prstGeom prst="rect">
            <a:avLst/>
          </a:prstGeom>
          <a:noFill/>
        </p:spPr>
        <p:txBody>
          <a:bodyPr wrap="square" rtlCol="0">
            <a:spAutoFit/>
          </a:bodyPr>
          <a:lstStyle/>
          <a:p>
            <a:r>
              <a:rPr kumimoji="1" lang="ja-JP" altLang="en-US" sz="1400" b="1" dirty="0" smtClean="0">
                <a:effectLst>
                  <a:outerShdw blurRad="38100" dist="38100" dir="2700000" algn="tl">
                    <a:srgbClr val="000000">
                      <a:alpha val="43137"/>
                    </a:srgbClr>
                  </a:outerShdw>
                </a:effectLst>
              </a:rPr>
              <a:t>作成者  目黒 未来也</a:t>
            </a:r>
            <a:endParaRPr kumimoji="1" lang="ja-JP" altLang="en-US" sz="1400" b="1" dirty="0">
              <a:effectLst>
                <a:outerShdw blurRad="38100" dist="38100" dir="2700000" algn="tl">
                  <a:srgbClr val="000000">
                    <a:alpha val="43137"/>
                  </a:srgbClr>
                </a:outerShdw>
              </a:effectLst>
            </a:endParaRPr>
          </a:p>
        </p:txBody>
      </p:sp>
      <p:sp>
        <p:nvSpPr>
          <p:cNvPr id="7" name="テキスト ボックス 6"/>
          <p:cNvSpPr txBox="1"/>
          <p:nvPr/>
        </p:nvSpPr>
        <p:spPr>
          <a:xfrm>
            <a:off x="209485" y="6037382"/>
            <a:ext cx="3378710" cy="400110"/>
          </a:xfrm>
          <a:prstGeom prst="rect">
            <a:avLst/>
          </a:prstGeom>
          <a:noFill/>
        </p:spPr>
        <p:txBody>
          <a:bodyPr wrap="square" rtlCol="0">
            <a:spAutoFit/>
          </a:bodyPr>
          <a:lstStyle/>
          <a:p>
            <a:r>
              <a:rPr lang="en-US" altLang="ja-JP" sz="2000" b="1" dirty="0" smtClean="0">
                <a:solidFill>
                  <a:srgbClr val="002060"/>
                </a:solidFill>
                <a:effectLst>
                  <a:outerShdw blurRad="38100" dist="38100" dir="2700000" algn="tl">
                    <a:srgbClr val="000000">
                      <a:alpha val="43137"/>
                    </a:srgbClr>
                  </a:outerShdw>
                </a:effectLst>
              </a:rPr>
              <a:t>2.</a:t>
            </a:r>
            <a:r>
              <a:rPr lang="ja-JP" altLang="en-US" sz="2000" b="1" dirty="0" smtClean="0">
                <a:solidFill>
                  <a:srgbClr val="002060"/>
                </a:solidFill>
                <a:effectLst>
                  <a:outerShdw blurRad="38100" dist="38100" dir="2700000" algn="tl">
                    <a:srgbClr val="000000">
                      <a:alpha val="43137"/>
                    </a:srgbClr>
                  </a:outerShdw>
                </a:effectLst>
              </a:rPr>
              <a:t>動きを作ってみる</a:t>
            </a:r>
            <a:endParaRPr kumimoji="1" lang="ja-JP" altLang="en-US" sz="2000" b="1" dirty="0">
              <a:solidFill>
                <a:srgbClr val="002060"/>
              </a:solidFill>
              <a:effectLst>
                <a:outerShdw blurRad="38100" dist="38100" dir="2700000" algn="tl">
                  <a:srgbClr val="000000">
                    <a:alpha val="43137"/>
                  </a:srgbClr>
                </a:outerShdw>
              </a:effectLst>
            </a:endParaRPr>
          </a:p>
        </p:txBody>
      </p:sp>
      <p:grpSp>
        <p:nvGrpSpPr>
          <p:cNvPr id="14" name="グループ化 13"/>
          <p:cNvGrpSpPr/>
          <p:nvPr/>
        </p:nvGrpSpPr>
        <p:grpSpPr>
          <a:xfrm>
            <a:off x="382720" y="946535"/>
            <a:ext cx="4666170" cy="1143730"/>
            <a:chOff x="281940" y="1149807"/>
            <a:chExt cx="4666170" cy="1143730"/>
          </a:xfrm>
        </p:grpSpPr>
        <p:sp>
          <p:nvSpPr>
            <p:cNvPr id="12" name="円形吹き出し 11"/>
            <p:cNvSpPr/>
            <p:nvPr/>
          </p:nvSpPr>
          <p:spPr>
            <a:xfrm>
              <a:off x="281940" y="1149807"/>
              <a:ext cx="4382515" cy="1143730"/>
            </a:xfrm>
            <a:prstGeom prst="wedgeEllipseCallout">
              <a:avLst>
                <a:gd name="adj1" fmla="val 61255"/>
                <a:gd name="adj2" fmla="val 43435"/>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ffectLst>
                  <a:outerShdw blurRad="38100" dist="38100" dir="2700000" algn="tl">
                    <a:srgbClr val="000000">
                      <a:alpha val="43137"/>
                    </a:srgbClr>
                  </a:outerShdw>
                </a:effectLst>
              </a:endParaRPr>
            </a:p>
          </p:txBody>
        </p:sp>
        <p:sp>
          <p:nvSpPr>
            <p:cNvPr id="11" name="テキスト ボックス 10"/>
            <p:cNvSpPr txBox="1"/>
            <p:nvPr/>
          </p:nvSpPr>
          <p:spPr>
            <a:xfrm>
              <a:off x="505650" y="1410683"/>
              <a:ext cx="4442460" cy="615553"/>
            </a:xfrm>
            <a:prstGeom prst="rect">
              <a:avLst/>
            </a:prstGeom>
            <a:noFill/>
          </p:spPr>
          <p:txBody>
            <a:bodyPr wrap="square" rtlCol="0">
              <a:spAutoFit/>
            </a:bodyPr>
            <a:lstStyle/>
            <a:p>
              <a:r>
                <a:rPr lang="ja-JP" altLang="en-US" sz="1700" b="1" dirty="0" smtClean="0">
                  <a:effectLst>
                    <a:outerShdw blurRad="38100" dist="38100" dir="2700000" algn="tl">
                      <a:srgbClr val="000000">
                        <a:alpha val="43137"/>
                      </a:srgbClr>
                    </a:outerShdw>
                  </a:effectLst>
                </a:rPr>
                <a:t>敵</a:t>
              </a:r>
              <a:r>
                <a:rPr lang="en-US" altLang="ja-JP" sz="1700" b="1" dirty="0" smtClean="0">
                  <a:effectLst>
                    <a:outerShdw blurRad="38100" dist="38100" dir="2700000" algn="tl">
                      <a:srgbClr val="000000">
                        <a:alpha val="43137"/>
                      </a:srgbClr>
                    </a:outerShdw>
                  </a:effectLst>
                </a:rPr>
                <a:t>CPU</a:t>
              </a:r>
              <a:r>
                <a:rPr lang="ja-JP" altLang="en-US" sz="1700" b="1" dirty="0" smtClean="0">
                  <a:effectLst>
                    <a:outerShdw blurRad="38100" dist="38100" dir="2700000" algn="tl">
                      <a:srgbClr val="000000">
                        <a:alpha val="43137"/>
                      </a:srgbClr>
                    </a:outerShdw>
                  </a:effectLst>
                </a:rPr>
                <a:t>作るのが難しいと</a:t>
              </a:r>
              <a:r>
                <a:rPr lang="ja-JP" altLang="en-US" sz="1700" b="1" dirty="0">
                  <a:effectLst>
                    <a:outerShdw blurRad="38100" dist="38100" dir="2700000" algn="tl">
                      <a:srgbClr val="000000">
                        <a:alpha val="43137"/>
                      </a:srgbClr>
                    </a:outerShdw>
                  </a:effectLst>
                </a:rPr>
                <a:t>思</a:t>
              </a:r>
              <a:r>
                <a:rPr lang="ja-JP" altLang="en-US" sz="1700" b="1" dirty="0" smtClean="0">
                  <a:effectLst>
                    <a:outerShdw blurRad="38100" dist="38100" dir="2700000" algn="tl">
                      <a:srgbClr val="000000">
                        <a:alpha val="43137"/>
                      </a:srgbClr>
                    </a:outerShdw>
                  </a:effectLst>
                </a:rPr>
                <a:t>っている</a:t>
              </a:r>
              <a:r>
                <a:rPr lang="ja-JP" altLang="en-US" sz="1700" b="1" dirty="0">
                  <a:effectLst>
                    <a:outerShdw blurRad="38100" dist="38100" dir="2700000" algn="tl">
                      <a:srgbClr val="000000">
                        <a:alpha val="43137"/>
                      </a:srgbClr>
                    </a:outerShdw>
                  </a:effectLst>
                </a:rPr>
                <a:t>人</a:t>
              </a:r>
              <a:r>
                <a:rPr lang="ja-JP" altLang="en-US" sz="1700" b="1" dirty="0" smtClean="0">
                  <a:effectLst>
                    <a:outerShdw blurRad="38100" dist="38100" dir="2700000" algn="tl">
                      <a:srgbClr val="000000">
                        <a:alpha val="43137"/>
                      </a:srgbClr>
                    </a:outerShdw>
                  </a:effectLst>
                </a:rPr>
                <a:t>の</a:t>
              </a:r>
              <a:endParaRPr lang="en-US" altLang="ja-JP" sz="1700" b="1" dirty="0" smtClean="0">
                <a:effectLst>
                  <a:outerShdw blurRad="38100" dist="38100" dir="2700000" algn="tl">
                    <a:srgbClr val="000000">
                      <a:alpha val="43137"/>
                    </a:srgbClr>
                  </a:outerShdw>
                </a:effectLst>
              </a:endParaRPr>
            </a:p>
            <a:p>
              <a:r>
                <a:rPr lang="ja-JP" altLang="en-US" sz="1700" b="1" dirty="0" smtClean="0">
                  <a:effectLst>
                    <a:outerShdw blurRad="38100" dist="38100" dir="2700000" algn="tl">
                      <a:srgbClr val="000000">
                        <a:alpha val="43137"/>
                      </a:srgbClr>
                    </a:outerShdw>
                  </a:effectLst>
                </a:rPr>
                <a:t>参考になればうれしいです</a:t>
              </a:r>
              <a:r>
                <a:rPr lang="en-US" altLang="ja-JP" sz="1700" b="1" dirty="0" smtClean="0">
                  <a:effectLst>
                    <a:outerShdw blurRad="38100" dist="38100" dir="2700000" algn="tl">
                      <a:srgbClr val="000000">
                        <a:alpha val="43137"/>
                      </a:srgbClr>
                    </a:outerShdw>
                  </a:effectLst>
                </a:rPr>
                <a:t>!</a:t>
              </a:r>
            </a:p>
          </p:txBody>
        </p:sp>
      </p:grpSp>
      <p:sp>
        <p:nvSpPr>
          <p:cNvPr id="15" name="テキスト ボックス 14"/>
          <p:cNvSpPr txBox="1"/>
          <p:nvPr/>
        </p:nvSpPr>
        <p:spPr>
          <a:xfrm>
            <a:off x="209485" y="2249620"/>
            <a:ext cx="4013200" cy="523220"/>
          </a:xfrm>
          <a:prstGeom prst="rect">
            <a:avLst/>
          </a:prstGeom>
          <a:noFill/>
        </p:spPr>
        <p:txBody>
          <a:bodyPr wrap="square" rtlCol="0">
            <a:spAutoFit/>
          </a:bodyPr>
          <a:lstStyle/>
          <a:p>
            <a:r>
              <a:rPr lang="ja-JP" altLang="en-US" sz="2800" b="1" dirty="0" smtClean="0">
                <a:solidFill>
                  <a:srgbClr val="FF0000"/>
                </a:solidFill>
                <a:effectLst>
                  <a:outerShdw blurRad="38100" dist="38100" dir="2700000" algn="tl">
                    <a:srgbClr val="000000">
                      <a:alpha val="43137"/>
                    </a:srgbClr>
                  </a:outerShdw>
                </a:effectLst>
              </a:rPr>
              <a:t>敵</a:t>
            </a:r>
            <a:r>
              <a:rPr lang="en-US" altLang="ja-JP" sz="2800" b="1" dirty="0" smtClean="0">
                <a:solidFill>
                  <a:srgbClr val="FF0000"/>
                </a:solidFill>
                <a:effectLst>
                  <a:outerShdw blurRad="38100" dist="38100" dir="2700000" algn="tl">
                    <a:srgbClr val="000000">
                      <a:alpha val="43137"/>
                    </a:srgbClr>
                  </a:outerShdw>
                </a:effectLst>
              </a:rPr>
              <a:t>CPU</a:t>
            </a:r>
            <a:r>
              <a:rPr lang="ja-JP" altLang="en-US" sz="2800" b="1" dirty="0" smtClean="0">
                <a:solidFill>
                  <a:srgbClr val="FF0000"/>
                </a:solidFill>
                <a:effectLst>
                  <a:outerShdw blurRad="38100" dist="38100" dir="2700000" algn="tl">
                    <a:srgbClr val="000000">
                      <a:alpha val="43137"/>
                    </a:srgbClr>
                  </a:outerShdw>
                </a:effectLst>
              </a:rPr>
              <a:t>制作の流れ</a:t>
            </a:r>
            <a:endParaRPr kumimoji="1" lang="ja-JP" altLang="en-US" sz="2800" b="1" dirty="0">
              <a:solidFill>
                <a:srgbClr val="FF0000"/>
              </a:solidFill>
              <a:effectLst>
                <a:outerShdw blurRad="38100" dist="38100" dir="2700000" algn="tl">
                  <a:srgbClr val="000000">
                    <a:alpha val="43137"/>
                  </a:srgbClr>
                </a:outerShdw>
              </a:effectLst>
            </a:endParaRPr>
          </a:p>
        </p:txBody>
      </p:sp>
      <p:sp>
        <p:nvSpPr>
          <p:cNvPr id="18" name="テキスト ボックス 17"/>
          <p:cNvSpPr txBox="1"/>
          <p:nvPr/>
        </p:nvSpPr>
        <p:spPr>
          <a:xfrm>
            <a:off x="390831" y="2707837"/>
            <a:ext cx="6172708" cy="307777"/>
          </a:xfrm>
          <a:prstGeom prst="rect">
            <a:avLst/>
          </a:prstGeom>
          <a:noFill/>
        </p:spPr>
        <p:txBody>
          <a:bodyPr wrap="square" rtlCol="0">
            <a:spAutoFit/>
          </a:bodyPr>
          <a:lstStyle/>
          <a:p>
            <a:r>
              <a:rPr lang="ja-JP" altLang="en-US" sz="1400" b="1" dirty="0">
                <a:effectLst>
                  <a:outerShdw blurRad="38100" dist="38100" dir="2700000" algn="tl">
                    <a:srgbClr val="000000">
                      <a:alpha val="43137"/>
                    </a:srgbClr>
                  </a:outerShdw>
                </a:effectLst>
              </a:rPr>
              <a:t>僕</a:t>
            </a:r>
            <a:r>
              <a:rPr lang="ja-JP" altLang="en-US" sz="1400" b="1" dirty="0" smtClean="0">
                <a:effectLst>
                  <a:outerShdw blurRad="38100" dist="38100" dir="2700000" algn="tl">
                    <a:srgbClr val="000000">
                      <a:alpha val="43137"/>
                    </a:srgbClr>
                  </a:outerShdw>
                </a:effectLst>
              </a:rPr>
              <a:t>がどのように作ってきたのか紹介したいと思います。</a:t>
            </a:r>
            <a:endParaRPr lang="en-US" altLang="ja-JP" sz="1400" b="1" dirty="0" smtClean="0">
              <a:effectLst>
                <a:outerShdw blurRad="38100" dist="38100" dir="2700000" algn="tl">
                  <a:srgbClr val="000000">
                    <a:alpha val="43137"/>
                  </a:srgbClr>
                </a:outerShdw>
              </a:effectLst>
            </a:endParaRPr>
          </a:p>
        </p:txBody>
      </p:sp>
      <p:sp>
        <p:nvSpPr>
          <p:cNvPr id="19" name="テキスト ボックス 18"/>
          <p:cNvSpPr txBox="1"/>
          <p:nvPr/>
        </p:nvSpPr>
        <p:spPr>
          <a:xfrm>
            <a:off x="390831" y="3582927"/>
            <a:ext cx="6172708" cy="738664"/>
          </a:xfrm>
          <a:prstGeom prst="rect">
            <a:avLst/>
          </a:prstGeom>
          <a:noFill/>
        </p:spPr>
        <p:txBody>
          <a:bodyPr wrap="square" rtlCol="0">
            <a:spAutoFit/>
          </a:bodyPr>
          <a:lstStyle/>
          <a:p>
            <a:r>
              <a:rPr lang="ja-JP" altLang="en-US" sz="1400" b="1" dirty="0" smtClean="0">
                <a:effectLst>
                  <a:outerShdw blurRad="38100" dist="38100" dir="2700000" algn="tl">
                    <a:srgbClr val="000000">
                      <a:alpha val="43137"/>
                    </a:srgbClr>
                  </a:outerShdw>
                </a:effectLst>
              </a:rPr>
              <a:t>まず</a:t>
            </a:r>
            <a:r>
              <a:rPr lang="ja-JP" altLang="en-US" sz="1400" b="1" dirty="0">
                <a:effectLst>
                  <a:outerShdw blurRad="38100" dist="38100" dir="2700000" algn="tl">
                    <a:srgbClr val="000000">
                      <a:alpha val="43137"/>
                    </a:srgbClr>
                  </a:outerShdw>
                </a:effectLst>
              </a:rPr>
              <a:t>最初</a:t>
            </a:r>
            <a:r>
              <a:rPr lang="ja-JP" altLang="en-US" sz="1400" b="1" dirty="0" smtClean="0">
                <a:effectLst>
                  <a:outerShdw blurRad="38100" dist="38100" dir="2700000" algn="tl">
                    <a:srgbClr val="000000">
                      <a:alpha val="43137"/>
                    </a:srgbClr>
                  </a:outerShdw>
                </a:effectLst>
              </a:rPr>
              <a:t>に自分たちのゲームは何をするのかを考えます。</a:t>
            </a:r>
            <a:endParaRPr lang="en-US" altLang="ja-JP" sz="1400" b="1" dirty="0" smtClean="0">
              <a:effectLst>
                <a:outerShdw blurRad="38100" dist="38100" dir="2700000" algn="tl">
                  <a:srgbClr val="000000">
                    <a:alpha val="43137"/>
                  </a:srgbClr>
                </a:outerShdw>
              </a:effectLst>
            </a:endParaRPr>
          </a:p>
          <a:p>
            <a:r>
              <a:rPr lang="en-US" altLang="ja-JP" sz="1400" b="1" dirty="0" smtClean="0">
                <a:solidFill>
                  <a:srgbClr val="0070C0"/>
                </a:solidFill>
                <a:effectLst>
                  <a:outerShdw blurRad="38100" dist="38100" dir="2700000" algn="tl">
                    <a:srgbClr val="000000">
                      <a:alpha val="43137"/>
                    </a:srgbClr>
                  </a:outerShdw>
                </a:effectLst>
              </a:rPr>
              <a:t>【</a:t>
            </a:r>
            <a:r>
              <a:rPr lang="ja-JP" altLang="en-US" sz="1400" b="1" dirty="0">
                <a:solidFill>
                  <a:srgbClr val="0070C0"/>
                </a:solidFill>
                <a:effectLst>
                  <a:outerShdw blurRad="38100" dist="38100" dir="2700000" algn="tl">
                    <a:srgbClr val="000000">
                      <a:alpha val="43137"/>
                    </a:srgbClr>
                  </a:outerShdw>
                </a:effectLst>
              </a:rPr>
              <a:t>文字</a:t>
            </a:r>
            <a:r>
              <a:rPr lang="ja-JP" altLang="en-US" sz="1400" b="1" dirty="0" smtClean="0">
                <a:solidFill>
                  <a:srgbClr val="0070C0"/>
                </a:solidFill>
                <a:effectLst>
                  <a:outerShdw blurRad="38100" dist="38100" dir="2700000" algn="tl">
                    <a:srgbClr val="000000">
                      <a:alpha val="43137"/>
                    </a:srgbClr>
                  </a:outerShdw>
                </a:effectLst>
              </a:rPr>
              <a:t>を拾う</a:t>
            </a:r>
            <a:r>
              <a:rPr lang="en-US" altLang="ja-JP" sz="1400" b="1" dirty="0" smtClean="0">
                <a:solidFill>
                  <a:srgbClr val="0070C0"/>
                </a:solidFill>
                <a:effectLst>
                  <a:outerShdw blurRad="38100" dist="38100" dir="2700000" algn="tl">
                    <a:srgbClr val="000000">
                      <a:alpha val="43137"/>
                    </a:srgbClr>
                  </a:outerShdw>
                </a:effectLst>
              </a:rPr>
              <a:t>】</a:t>
            </a:r>
            <a:r>
              <a:rPr lang="ja-JP" altLang="en-US" sz="1400" b="1" dirty="0" smtClean="0">
                <a:solidFill>
                  <a:srgbClr val="0070C0"/>
                </a:solidFill>
                <a:effectLst>
                  <a:outerShdw blurRad="38100" dist="38100" dir="2700000" algn="tl">
                    <a:srgbClr val="000000">
                      <a:alpha val="43137"/>
                    </a:srgbClr>
                  </a:outerShdw>
                </a:effectLst>
              </a:rPr>
              <a:t>→</a:t>
            </a:r>
            <a:r>
              <a:rPr lang="en-US" altLang="ja-JP" sz="1400" b="1" dirty="0" smtClean="0">
                <a:solidFill>
                  <a:srgbClr val="0070C0"/>
                </a:solidFill>
                <a:effectLst>
                  <a:outerShdw blurRad="38100" dist="38100" dir="2700000" algn="tl">
                    <a:srgbClr val="000000">
                      <a:alpha val="43137"/>
                    </a:srgbClr>
                  </a:outerShdw>
                </a:effectLst>
              </a:rPr>
              <a:t>【</a:t>
            </a:r>
            <a:r>
              <a:rPr lang="ja-JP" altLang="en-US" sz="1400" b="1" dirty="0" smtClean="0">
                <a:solidFill>
                  <a:srgbClr val="0070C0"/>
                </a:solidFill>
                <a:effectLst>
                  <a:outerShdw blurRad="38100" dist="38100" dir="2700000" algn="tl">
                    <a:srgbClr val="000000">
                      <a:alpha val="43137"/>
                    </a:srgbClr>
                  </a:outerShdw>
                </a:effectLst>
              </a:rPr>
              <a:t>言葉を</a:t>
            </a:r>
            <a:r>
              <a:rPr lang="ja-JP" altLang="en-US" sz="1400" b="1" dirty="0">
                <a:solidFill>
                  <a:srgbClr val="0070C0"/>
                </a:solidFill>
                <a:effectLst>
                  <a:outerShdw blurRad="38100" dist="38100" dir="2700000" algn="tl">
                    <a:srgbClr val="000000">
                      <a:alpha val="43137"/>
                    </a:srgbClr>
                  </a:outerShdw>
                </a:effectLst>
              </a:rPr>
              <a:t>撃</a:t>
            </a:r>
            <a:r>
              <a:rPr lang="ja-JP" altLang="en-US" sz="1400" b="1" dirty="0" smtClean="0">
                <a:solidFill>
                  <a:srgbClr val="0070C0"/>
                </a:solidFill>
                <a:effectLst>
                  <a:outerShdw blurRad="38100" dist="38100" dir="2700000" algn="tl">
                    <a:srgbClr val="000000">
                      <a:alpha val="43137"/>
                    </a:srgbClr>
                  </a:outerShdw>
                </a:effectLst>
              </a:rPr>
              <a:t>つ</a:t>
            </a:r>
            <a:r>
              <a:rPr lang="en-US" altLang="ja-JP" sz="1400" b="1" dirty="0" smtClean="0">
                <a:solidFill>
                  <a:srgbClr val="0070C0"/>
                </a:solidFill>
                <a:effectLst>
                  <a:outerShdw blurRad="38100" dist="38100" dir="2700000" algn="tl">
                    <a:srgbClr val="000000">
                      <a:alpha val="43137"/>
                    </a:srgbClr>
                  </a:outerShdw>
                </a:effectLst>
              </a:rPr>
              <a:t>】</a:t>
            </a:r>
            <a:r>
              <a:rPr lang="ja-JP" altLang="en-US" sz="1400" b="1" dirty="0" err="1" smtClean="0">
                <a:effectLst>
                  <a:outerShdw blurRad="38100" dist="38100" dir="2700000" algn="tl">
                    <a:srgbClr val="000000">
                      <a:alpha val="43137"/>
                    </a:srgbClr>
                  </a:outerShdw>
                </a:effectLst>
              </a:rPr>
              <a:t>のように</a:t>
            </a:r>
            <a:r>
              <a:rPr lang="ja-JP" altLang="en-US" sz="1400" b="1" dirty="0" smtClean="0">
                <a:effectLst>
                  <a:outerShdw blurRad="38100" dist="38100" dir="2700000" algn="tl">
                    <a:srgbClr val="000000">
                      <a:alpha val="43137"/>
                    </a:srgbClr>
                  </a:outerShdw>
                </a:effectLst>
              </a:rPr>
              <a:t>シンプルな流れで</a:t>
            </a:r>
            <a:endParaRPr lang="en-US" altLang="ja-JP" sz="1400" b="1" dirty="0" smtClean="0">
              <a:effectLst>
                <a:outerShdw blurRad="38100" dist="38100" dir="2700000" algn="tl">
                  <a:srgbClr val="000000">
                    <a:alpha val="43137"/>
                  </a:srgbClr>
                </a:outerShdw>
              </a:effectLst>
            </a:endParaRPr>
          </a:p>
          <a:p>
            <a:r>
              <a:rPr lang="ja-JP" altLang="en-US" sz="1400" b="1" dirty="0" smtClean="0">
                <a:effectLst>
                  <a:outerShdw blurRad="38100" dist="38100" dir="2700000" algn="tl">
                    <a:srgbClr val="000000">
                      <a:alpha val="43137"/>
                    </a:srgbClr>
                  </a:outerShdw>
                </a:effectLst>
              </a:rPr>
              <a:t>考えました。</a:t>
            </a:r>
            <a:endParaRPr lang="en-US" altLang="ja-JP" sz="1400" b="1" dirty="0" smtClean="0">
              <a:effectLst>
                <a:outerShdw blurRad="38100" dist="38100" dir="2700000" algn="tl">
                  <a:srgbClr val="000000">
                    <a:alpha val="43137"/>
                  </a:srgbClr>
                </a:outerShdw>
              </a:effectLst>
            </a:endParaRPr>
          </a:p>
        </p:txBody>
      </p:sp>
      <p:grpSp>
        <p:nvGrpSpPr>
          <p:cNvPr id="58" name="グループ化 57"/>
          <p:cNvGrpSpPr/>
          <p:nvPr/>
        </p:nvGrpSpPr>
        <p:grpSpPr>
          <a:xfrm>
            <a:off x="501079" y="5005447"/>
            <a:ext cx="2554653" cy="697909"/>
            <a:chOff x="501079" y="5391888"/>
            <a:chExt cx="2554653" cy="697909"/>
          </a:xfrm>
        </p:grpSpPr>
        <p:sp>
          <p:nvSpPr>
            <p:cNvPr id="33" name="右矢印 32"/>
            <p:cNvSpPr/>
            <p:nvPr/>
          </p:nvSpPr>
          <p:spPr>
            <a:xfrm>
              <a:off x="1216952" y="5545550"/>
              <a:ext cx="954732" cy="3590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grpSp>
          <p:nvGrpSpPr>
            <p:cNvPr id="29" name="グループ化 28"/>
            <p:cNvGrpSpPr/>
            <p:nvPr/>
          </p:nvGrpSpPr>
          <p:grpSpPr>
            <a:xfrm>
              <a:off x="2241916" y="5413141"/>
              <a:ext cx="813816" cy="676656"/>
              <a:chOff x="3022092" y="5255953"/>
              <a:chExt cx="813816" cy="676656"/>
            </a:xfrm>
          </p:grpSpPr>
          <p:sp>
            <p:nvSpPr>
              <p:cNvPr id="27" name="楕円 26"/>
              <p:cNvSpPr/>
              <p:nvPr/>
            </p:nvSpPr>
            <p:spPr>
              <a:xfrm>
                <a:off x="3051048" y="5255953"/>
                <a:ext cx="755904" cy="676656"/>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28" name="テキスト ボックス 27"/>
              <p:cNvSpPr txBox="1"/>
              <p:nvPr/>
            </p:nvSpPr>
            <p:spPr>
              <a:xfrm>
                <a:off x="3022092" y="5409615"/>
                <a:ext cx="813816" cy="369332"/>
              </a:xfrm>
              <a:prstGeom prst="rect">
                <a:avLst/>
              </a:prstGeom>
              <a:noFill/>
            </p:spPr>
            <p:txBody>
              <a:bodyPr wrap="square" rtlCol="0">
                <a:spAutoFit/>
              </a:bodyPr>
              <a:lstStyle/>
              <a:p>
                <a:pPr algn="ctr"/>
                <a:r>
                  <a:rPr lang="ja-JP" altLang="en-US" b="1" dirty="0" smtClean="0">
                    <a:solidFill>
                      <a:schemeClr val="bg1"/>
                    </a:solidFill>
                    <a:effectLst>
                      <a:outerShdw blurRad="38100" dist="38100" dir="2700000" algn="tl">
                        <a:srgbClr val="000000">
                          <a:alpha val="43137"/>
                        </a:srgbClr>
                      </a:outerShdw>
                    </a:effectLst>
                  </a:rPr>
                  <a:t>文字</a:t>
                </a:r>
                <a:endParaRPr lang="ja-JP" altLang="en-US" b="1" dirty="0">
                  <a:solidFill>
                    <a:schemeClr val="bg1"/>
                  </a:solidFill>
                  <a:effectLst>
                    <a:outerShdw blurRad="38100" dist="38100" dir="2700000" algn="tl">
                      <a:srgbClr val="000000">
                        <a:alpha val="43137"/>
                      </a:srgbClr>
                    </a:outerShdw>
                  </a:effectLst>
                </a:endParaRPr>
              </a:p>
            </p:txBody>
          </p:sp>
        </p:grpSp>
        <p:grpSp>
          <p:nvGrpSpPr>
            <p:cNvPr id="30" name="グループ化 29"/>
            <p:cNvGrpSpPr/>
            <p:nvPr/>
          </p:nvGrpSpPr>
          <p:grpSpPr>
            <a:xfrm>
              <a:off x="501079" y="5391888"/>
              <a:ext cx="813816" cy="676656"/>
              <a:chOff x="3022092" y="5255953"/>
              <a:chExt cx="813816" cy="676656"/>
            </a:xfrm>
          </p:grpSpPr>
          <p:sp>
            <p:nvSpPr>
              <p:cNvPr id="31" name="楕円 30"/>
              <p:cNvSpPr/>
              <p:nvPr/>
            </p:nvSpPr>
            <p:spPr>
              <a:xfrm>
                <a:off x="3051048" y="5255953"/>
                <a:ext cx="755904" cy="676656"/>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32" name="テキスト ボックス 31"/>
              <p:cNvSpPr txBox="1"/>
              <p:nvPr/>
            </p:nvSpPr>
            <p:spPr>
              <a:xfrm>
                <a:off x="3022092" y="5409615"/>
                <a:ext cx="813816" cy="369332"/>
              </a:xfrm>
              <a:prstGeom prst="rect">
                <a:avLst/>
              </a:prstGeom>
              <a:noFill/>
            </p:spPr>
            <p:txBody>
              <a:bodyPr wrap="square" rtlCol="0">
                <a:spAutoFit/>
              </a:bodyPr>
              <a:lstStyle/>
              <a:p>
                <a:pPr algn="ctr"/>
                <a:r>
                  <a:rPr lang="en-US" altLang="ja-JP" b="1" dirty="0" smtClean="0">
                    <a:solidFill>
                      <a:schemeClr val="bg1"/>
                    </a:solidFill>
                    <a:effectLst>
                      <a:outerShdw blurRad="38100" dist="38100" dir="2700000" algn="tl">
                        <a:srgbClr val="000000">
                          <a:alpha val="43137"/>
                        </a:srgbClr>
                      </a:outerShdw>
                    </a:effectLst>
                  </a:rPr>
                  <a:t>CPU</a:t>
                </a:r>
                <a:endParaRPr lang="ja-JP" altLang="en-US" b="1" dirty="0">
                  <a:solidFill>
                    <a:schemeClr val="bg1"/>
                  </a:solidFill>
                  <a:effectLst>
                    <a:outerShdw blurRad="38100" dist="38100" dir="2700000" algn="tl">
                      <a:srgbClr val="000000">
                        <a:alpha val="43137"/>
                      </a:srgbClr>
                    </a:outerShdw>
                  </a:effectLst>
                </a:endParaRPr>
              </a:p>
            </p:txBody>
          </p:sp>
        </p:grpSp>
      </p:grpSp>
      <p:sp>
        <p:nvSpPr>
          <p:cNvPr id="34" name="テキスト ボックス 33"/>
          <p:cNvSpPr txBox="1"/>
          <p:nvPr/>
        </p:nvSpPr>
        <p:spPr>
          <a:xfrm>
            <a:off x="781548" y="4397914"/>
            <a:ext cx="1934257" cy="369332"/>
          </a:xfrm>
          <a:prstGeom prst="rect">
            <a:avLst/>
          </a:prstGeom>
          <a:noFill/>
        </p:spPr>
        <p:txBody>
          <a:bodyPr wrap="square" rtlCol="0">
            <a:spAutoFit/>
          </a:bodyPr>
          <a:lstStyle/>
          <a:p>
            <a:pPr algn="ctr"/>
            <a:r>
              <a:rPr lang="en-US" altLang="ja-JP" b="1" dirty="0">
                <a:solidFill>
                  <a:srgbClr val="0070C0"/>
                </a:solidFill>
                <a:effectLst>
                  <a:outerShdw blurRad="38100" dist="38100" dir="2700000" algn="tl">
                    <a:srgbClr val="000000">
                      <a:alpha val="43137"/>
                    </a:srgbClr>
                  </a:outerShdw>
                </a:effectLst>
              </a:rPr>
              <a:t>【</a:t>
            </a:r>
            <a:r>
              <a:rPr lang="ja-JP" altLang="en-US" b="1" dirty="0">
                <a:solidFill>
                  <a:srgbClr val="0070C0"/>
                </a:solidFill>
                <a:effectLst>
                  <a:outerShdw blurRad="38100" dist="38100" dir="2700000" algn="tl">
                    <a:srgbClr val="000000">
                      <a:alpha val="43137"/>
                    </a:srgbClr>
                  </a:outerShdw>
                </a:effectLst>
              </a:rPr>
              <a:t>文字を拾う</a:t>
            </a:r>
            <a:r>
              <a:rPr lang="en-US" altLang="ja-JP" b="1" dirty="0">
                <a:solidFill>
                  <a:srgbClr val="0070C0"/>
                </a:solidFill>
                <a:effectLst>
                  <a:outerShdw blurRad="38100" dist="38100" dir="2700000" algn="tl">
                    <a:srgbClr val="000000">
                      <a:alpha val="43137"/>
                    </a:srgbClr>
                  </a:outerShdw>
                </a:effectLst>
              </a:rPr>
              <a:t>】</a:t>
            </a:r>
            <a:endParaRPr kumimoji="1" lang="ja-JP" altLang="en-US" b="1" dirty="0">
              <a:effectLst>
                <a:outerShdw blurRad="38100" dist="38100" dir="2700000" algn="tl">
                  <a:srgbClr val="000000">
                    <a:alpha val="43137"/>
                  </a:srgbClr>
                </a:outerShdw>
              </a:effectLst>
            </a:endParaRPr>
          </a:p>
        </p:txBody>
      </p:sp>
      <p:grpSp>
        <p:nvGrpSpPr>
          <p:cNvPr id="59" name="グループ化 58"/>
          <p:cNvGrpSpPr/>
          <p:nvPr/>
        </p:nvGrpSpPr>
        <p:grpSpPr>
          <a:xfrm>
            <a:off x="3470959" y="4816980"/>
            <a:ext cx="3081225" cy="1349388"/>
            <a:chOff x="3470959" y="5203421"/>
            <a:chExt cx="3081225" cy="1349388"/>
          </a:xfrm>
        </p:grpSpPr>
        <p:grpSp>
          <p:nvGrpSpPr>
            <p:cNvPr id="54" name="グループ化 53"/>
            <p:cNvGrpSpPr/>
            <p:nvPr/>
          </p:nvGrpSpPr>
          <p:grpSpPr>
            <a:xfrm>
              <a:off x="4158244" y="5584667"/>
              <a:ext cx="954732" cy="574801"/>
              <a:chOff x="4158244" y="5719392"/>
              <a:chExt cx="954732" cy="574801"/>
            </a:xfrm>
          </p:grpSpPr>
          <p:sp>
            <p:nvSpPr>
              <p:cNvPr id="50" name="左矢印 49"/>
              <p:cNvSpPr/>
              <p:nvPr/>
            </p:nvSpPr>
            <p:spPr>
              <a:xfrm rot="9900000">
                <a:off x="4158244" y="5719392"/>
                <a:ext cx="954732" cy="139786"/>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52" name="右矢印 51"/>
              <p:cNvSpPr/>
              <p:nvPr/>
            </p:nvSpPr>
            <p:spPr>
              <a:xfrm rot="900000">
                <a:off x="4158244" y="6154407"/>
                <a:ext cx="954732" cy="1397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53" name="右矢印 52"/>
              <p:cNvSpPr/>
              <p:nvPr/>
            </p:nvSpPr>
            <p:spPr>
              <a:xfrm>
                <a:off x="4158244" y="5942947"/>
                <a:ext cx="954732" cy="1397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grpSp>
        <p:grpSp>
          <p:nvGrpSpPr>
            <p:cNvPr id="35" name="グループ化 34"/>
            <p:cNvGrpSpPr/>
            <p:nvPr/>
          </p:nvGrpSpPr>
          <p:grpSpPr>
            <a:xfrm>
              <a:off x="3470959" y="5531111"/>
              <a:ext cx="813816" cy="676656"/>
              <a:chOff x="3022092" y="5255953"/>
              <a:chExt cx="813816" cy="676656"/>
            </a:xfrm>
          </p:grpSpPr>
          <p:sp>
            <p:nvSpPr>
              <p:cNvPr id="36" name="楕円 35"/>
              <p:cNvSpPr/>
              <p:nvPr/>
            </p:nvSpPr>
            <p:spPr>
              <a:xfrm>
                <a:off x="3051048" y="5255953"/>
                <a:ext cx="755904" cy="676656"/>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37" name="テキスト ボックス 36"/>
              <p:cNvSpPr txBox="1"/>
              <p:nvPr/>
            </p:nvSpPr>
            <p:spPr>
              <a:xfrm>
                <a:off x="3022092" y="5409615"/>
                <a:ext cx="813816" cy="369332"/>
              </a:xfrm>
              <a:prstGeom prst="rect">
                <a:avLst/>
              </a:prstGeom>
              <a:noFill/>
            </p:spPr>
            <p:txBody>
              <a:bodyPr wrap="square" rtlCol="0">
                <a:spAutoFit/>
              </a:bodyPr>
              <a:lstStyle/>
              <a:p>
                <a:pPr algn="ctr"/>
                <a:r>
                  <a:rPr lang="en-US" altLang="ja-JP" b="1" dirty="0" smtClean="0">
                    <a:solidFill>
                      <a:schemeClr val="bg1"/>
                    </a:solidFill>
                    <a:effectLst>
                      <a:outerShdw blurRad="38100" dist="38100" dir="2700000" algn="tl">
                        <a:srgbClr val="000000">
                          <a:alpha val="43137"/>
                        </a:srgbClr>
                      </a:outerShdw>
                    </a:effectLst>
                  </a:rPr>
                  <a:t>CPU</a:t>
                </a:r>
                <a:endParaRPr lang="ja-JP" altLang="en-US" b="1" dirty="0">
                  <a:solidFill>
                    <a:schemeClr val="bg1"/>
                  </a:solidFill>
                  <a:effectLst>
                    <a:outerShdw blurRad="38100" dist="38100" dir="2700000" algn="tl">
                      <a:srgbClr val="000000">
                        <a:alpha val="43137"/>
                      </a:srgbClr>
                    </a:outerShdw>
                  </a:effectLst>
                </a:endParaRPr>
              </a:p>
            </p:txBody>
          </p:sp>
        </p:grpSp>
        <p:grpSp>
          <p:nvGrpSpPr>
            <p:cNvPr id="38" name="グループ化 37"/>
            <p:cNvGrpSpPr/>
            <p:nvPr/>
          </p:nvGrpSpPr>
          <p:grpSpPr>
            <a:xfrm>
              <a:off x="5738368" y="5541771"/>
              <a:ext cx="813816" cy="676656"/>
              <a:chOff x="3022092" y="5255953"/>
              <a:chExt cx="813816" cy="676656"/>
            </a:xfrm>
          </p:grpSpPr>
          <p:sp>
            <p:nvSpPr>
              <p:cNvPr id="39" name="楕円 38"/>
              <p:cNvSpPr/>
              <p:nvPr/>
            </p:nvSpPr>
            <p:spPr>
              <a:xfrm>
                <a:off x="3051048" y="5255953"/>
                <a:ext cx="755904" cy="6766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40" name="テキスト ボックス 39"/>
              <p:cNvSpPr txBox="1"/>
              <p:nvPr/>
            </p:nvSpPr>
            <p:spPr>
              <a:xfrm>
                <a:off x="3022092" y="5409615"/>
                <a:ext cx="813816" cy="369332"/>
              </a:xfrm>
              <a:prstGeom prst="rect">
                <a:avLst/>
              </a:prstGeom>
              <a:noFill/>
            </p:spPr>
            <p:txBody>
              <a:bodyPr wrap="square" rtlCol="0">
                <a:spAutoFit/>
              </a:bodyPr>
              <a:lstStyle/>
              <a:p>
                <a:pPr algn="ctr"/>
                <a:r>
                  <a:rPr lang="ja-JP" altLang="en-US" b="1" dirty="0" smtClean="0">
                    <a:solidFill>
                      <a:schemeClr val="bg1"/>
                    </a:solidFill>
                    <a:effectLst>
                      <a:outerShdw blurRad="38100" dist="38100" dir="2700000" algn="tl">
                        <a:srgbClr val="000000">
                          <a:alpha val="43137"/>
                        </a:srgbClr>
                      </a:outerShdw>
                    </a:effectLst>
                  </a:rPr>
                  <a:t>敵</a:t>
                </a:r>
                <a:endParaRPr lang="ja-JP" altLang="en-US" b="1" dirty="0">
                  <a:solidFill>
                    <a:schemeClr val="bg1"/>
                  </a:solidFill>
                  <a:effectLst>
                    <a:outerShdw blurRad="38100" dist="38100" dir="2700000" algn="tl">
                      <a:srgbClr val="000000">
                        <a:alpha val="43137"/>
                      </a:srgbClr>
                    </a:outerShdw>
                  </a:effectLst>
                </a:endParaRPr>
              </a:p>
            </p:txBody>
          </p:sp>
        </p:grpSp>
        <p:grpSp>
          <p:nvGrpSpPr>
            <p:cNvPr id="55" name="グループ化 54"/>
            <p:cNvGrpSpPr/>
            <p:nvPr/>
          </p:nvGrpSpPr>
          <p:grpSpPr>
            <a:xfrm>
              <a:off x="5239801" y="5203421"/>
              <a:ext cx="402000" cy="1349388"/>
              <a:chOff x="5067441" y="5316641"/>
              <a:chExt cx="402000" cy="1349388"/>
            </a:xfrm>
          </p:grpSpPr>
          <p:grpSp>
            <p:nvGrpSpPr>
              <p:cNvPr id="41" name="グループ化 40"/>
              <p:cNvGrpSpPr/>
              <p:nvPr/>
            </p:nvGrpSpPr>
            <p:grpSpPr>
              <a:xfrm>
                <a:off x="5067441" y="5316641"/>
                <a:ext cx="402000" cy="359855"/>
                <a:chOff x="3051048" y="5255953"/>
                <a:chExt cx="402000" cy="359855"/>
              </a:xfrm>
            </p:grpSpPr>
            <p:sp>
              <p:nvSpPr>
                <p:cNvPr id="42" name="楕円 41"/>
                <p:cNvSpPr/>
                <p:nvPr/>
              </p:nvSpPr>
              <p:spPr>
                <a:xfrm>
                  <a:off x="3051048" y="5255953"/>
                  <a:ext cx="402000" cy="35985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43" name="テキスト ボックス 42"/>
                <p:cNvSpPr txBox="1"/>
                <p:nvPr/>
              </p:nvSpPr>
              <p:spPr>
                <a:xfrm>
                  <a:off x="3066816" y="5286504"/>
                  <a:ext cx="370463" cy="307777"/>
                </a:xfrm>
                <a:prstGeom prst="rect">
                  <a:avLst/>
                </a:prstGeom>
                <a:noFill/>
              </p:spPr>
              <p:txBody>
                <a:bodyPr wrap="square" rtlCol="0">
                  <a:spAutoFit/>
                </a:bodyPr>
                <a:lstStyle/>
                <a:p>
                  <a:pPr algn="ctr"/>
                  <a:r>
                    <a:rPr lang="ja-JP" altLang="en-US" sz="1400" b="1" dirty="0" smtClean="0">
                      <a:solidFill>
                        <a:schemeClr val="bg1"/>
                      </a:solidFill>
                      <a:effectLst>
                        <a:outerShdw blurRad="38100" dist="38100" dir="2700000" algn="tl">
                          <a:srgbClr val="000000">
                            <a:alpha val="43137"/>
                          </a:srgbClr>
                        </a:outerShdw>
                      </a:effectLst>
                    </a:rPr>
                    <a:t>弾</a:t>
                  </a:r>
                  <a:endParaRPr lang="ja-JP" altLang="en-US" sz="1400" b="1" dirty="0">
                    <a:solidFill>
                      <a:schemeClr val="bg1"/>
                    </a:solidFill>
                    <a:effectLst>
                      <a:outerShdw blurRad="38100" dist="38100" dir="2700000" algn="tl">
                        <a:srgbClr val="000000">
                          <a:alpha val="43137"/>
                        </a:srgbClr>
                      </a:outerShdw>
                    </a:effectLst>
                  </a:endParaRPr>
                </a:p>
              </p:txBody>
            </p:sp>
          </p:grpSp>
          <p:grpSp>
            <p:nvGrpSpPr>
              <p:cNvPr id="44" name="グループ化 43"/>
              <p:cNvGrpSpPr/>
              <p:nvPr/>
            </p:nvGrpSpPr>
            <p:grpSpPr>
              <a:xfrm>
                <a:off x="5067441" y="5812353"/>
                <a:ext cx="402000" cy="359855"/>
                <a:chOff x="3051048" y="5255953"/>
                <a:chExt cx="402000" cy="359855"/>
              </a:xfrm>
            </p:grpSpPr>
            <p:sp>
              <p:nvSpPr>
                <p:cNvPr id="45" name="楕円 44"/>
                <p:cNvSpPr/>
                <p:nvPr/>
              </p:nvSpPr>
              <p:spPr>
                <a:xfrm>
                  <a:off x="3051048" y="5255953"/>
                  <a:ext cx="402000" cy="35985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46" name="テキスト ボックス 45"/>
                <p:cNvSpPr txBox="1"/>
                <p:nvPr/>
              </p:nvSpPr>
              <p:spPr>
                <a:xfrm>
                  <a:off x="3066816" y="5286504"/>
                  <a:ext cx="370463" cy="307777"/>
                </a:xfrm>
                <a:prstGeom prst="rect">
                  <a:avLst/>
                </a:prstGeom>
                <a:noFill/>
              </p:spPr>
              <p:txBody>
                <a:bodyPr wrap="square" rtlCol="0">
                  <a:spAutoFit/>
                </a:bodyPr>
                <a:lstStyle/>
                <a:p>
                  <a:pPr algn="ctr"/>
                  <a:r>
                    <a:rPr lang="ja-JP" altLang="en-US" sz="1400" b="1" dirty="0" smtClean="0">
                      <a:solidFill>
                        <a:schemeClr val="bg1"/>
                      </a:solidFill>
                      <a:effectLst>
                        <a:outerShdw blurRad="38100" dist="38100" dir="2700000" algn="tl">
                          <a:srgbClr val="000000">
                            <a:alpha val="43137"/>
                          </a:srgbClr>
                        </a:outerShdw>
                      </a:effectLst>
                    </a:rPr>
                    <a:t>弾</a:t>
                  </a:r>
                  <a:endParaRPr lang="ja-JP" altLang="en-US" sz="1400" b="1" dirty="0">
                    <a:solidFill>
                      <a:schemeClr val="bg1"/>
                    </a:solidFill>
                    <a:effectLst>
                      <a:outerShdw blurRad="38100" dist="38100" dir="2700000" algn="tl">
                        <a:srgbClr val="000000">
                          <a:alpha val="43137"/>
                        </a:srgbClr>
                      </a:outerShdw>
                    </a:effectLst>
                  </a:endParaRPr>
                </a:p>
              </p:txBody>
            </p:sp>
          </p:grpSp>
          <p:grpSp>
            <p:nvGrpSpPr>
              <p:cNvPr id="47" name="グループ化 46"/>
              <p:cNvGrpSpPr/>
              <p:nvPr/>
            </p:nvGrpSpPr>
            <p:grpSpPr>
              <a:xfrm>
                <a:off x="5067441" y="6306174"/>
                <a:ext cx="402000" cy="359855"/>
                <a:chOff x="3051048" y="5255953"/>
                <a:chExt cx="402000" cy="359855"/>
              </a:xfrm>
            </p:grpSpPr>
            <p:sp>
              <p:nvSpPr>
                <p:cNvPr id="48" name="楕円 47"/>
                <p:cNvSpPr/>
                <p:nvPr/>
              </p:nvSpPr>
              <p:spPr>
                <a:xfrm>
                  <a:off x="3051048" y="5255953"/>
                  <a:ext cx="402000" cy="35985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effectLst>
                      <a:outerShdw blurRad="38100" dist="38100" dir="2700000" algn="tl">
                        <a:srgbClr val="000000">
                          <a:alpha val="43137"/>
                        </a:srgbClr>
                      </a:outerShdw>
                    </a:effectLst>
                  </a:endParaRPr>
                </a:p>
              </p:txBody>
            </p:sp>
            <p:sp>
              <p:nvSpPr>
                <p:cNvPr id="49" name="テキスト ボックス 48"/>
                <p:cNvSpPr txBox="1"/>
                <p:nvPr/>
              </p:nvSpPr>
              <p:spPr>
                <a:xfrm>
                  <a:off x="3066816" y="5286504"/>
                  <a:ext cx="370463" cy="307777"/>
                </a:xfrm>
                <a:prstGeom prst="rect">
                  <a:avLst/>
                </a:prstGeom>
                <a:noFill/>
              </p:spPr>
              <p:txBody>
                <a:bodyPr wrap="square" rtlCol="0">
                  <a:spAutoFit/>
                </a:bodyPr>
                <a:lstStyle/>
                <a:p>
                  <a:pPr algn="ctr"/>
                  <a:r>
                    <a:rPr lang="ja-JP" altLang="en-US" sz="1400" b="1" dirty="0" smtClean="0">
                      <a:solidFill>
                        <a:schemeClr val="bg1"/>
                      </a:solidFill>
                      <a:effectLst>
                        <a:outerShdw blurRad="38100" dist="38100" dir="2700000" algn="tl">
                          <a:srgbClr val="000000">
                            <a:alpha val="43137"/>
                          </a:srgbClr>
                        </a:outerShdw>
                      </a:effectLst>
                    </a:rPr>
                    <a:t>弾</a:t>
                  </a:r>
                  <a:endParaRPr lang="ja-JP" altLang="en-US" sz="1400" b="1" dirty="0">
                    <a:solidFill>
                      <a:schemeClr val="bg1"/>
                    </a:solidFill>
                    <a:effectLst>
                      <a:outerShdw blurRad="38100" dist="38100" dir="2700000" algn="tl">
                        <a:srgbClr val="000000">
                          <a:alpha val="43137"/>
                        </a:srgbClr>
                      </a:outerShdw>
                    </a:effectLst>
                  </a:endParaRPr>
                </a:p>
              </p:txBody>
            </p:sp>
          </p:grpSp>
        </p:grpSp>
      </p:grpSp>
      <p:sp>
        <p:nvSpPr>
          <p:cNvPr id="56" name="テキスト ボックス 55"/>
          <p:cNvSpPr txBox="1"/>
          <p:nvPr/>
        </p:nvSpPr>
        <p:spPr>
          <a:xfrm>
            <a:off x="3794863" y="4397914"/>
            <a:ext cx="1934257" cy="369332"/>
          </a:xfrm>
          <a:prstGeom prst="rect">
            <a:avLst/>
          </a:prstGeom>
          <a:noFill/>
        </p:spPr>
        <p:txBody>
          <a:bodyPr wrap="square" rtlCol="0">
            <a:spAutoFit/>
          </a:bodyPr>
          <a:lstStyle/>
          <a:p>
            <a:pPr algn="ctr"/>
            <a:r>
              <a:rPr lang="en-US" altLang="ja-JP" b="1" dirty="0" smtClean="0">
                <a:solidFill>
                  <a:srgbClr val="0070C0"/>
                </a:solidFill>
                <a:effectLst>
                  <a:outerShdw blurRad="38100" dist="38100" dir="2700000" algn="tl">
                    <a:srgbClr val="000000">
                      <a:alpha val="43137"/>
                    </a:srgbClr>
                  </a:outerShdw>
                </a:effectLst>
              </a:rPr>
              <a:t>【</a:t>
            </a:r>
            <a:r>
              <a:rPr lang="ja-JP" altLang="en-US" b="1" dirty="0">
                <a:solidFill>
                  <a:srgbClr val="0070C0"/>
                </a:solidFill>
                <a:effectLst>
                  <a:outerShdw blurRad="38100" dist="38100" dir="2700000" algn="tl">
                    <a:srgbClr val="000000">
                      <a:alpha val="43137"/>
                    </a:srgbClr>
                  </a:outerShdw>
                </a:effectLst>
              </a:rPr>
              <a:t>言葉を撃つ</a:t>
            </a:r>
            <a:r>
              <a:rPr lang="en-US" altLang="ja-JP" b="1" dirty="0" smtClean="0">
                <a:solidFill>
                  <a:srgbClr val="0070C0"/>
                </a:solidFill>
                <a:effectLst>
                  <a:outerShdw blurRad="38100" dist="38100" dir="2700000" algn="tl">
                    <a:srgbClr val="000000">
                      <a:alpha val="43137"/>
                    </a:srgbClr>
                  </a:outerShdw>
                </a:effectLst>
              </a:rPr>
              <a:t>】</a:t>
            </a:r>
            <a:endParaRPr kumimoji="1" lang="ja-JP" altLang="en-US" b="1" dirty="0">
              <a:effectLst>
                <a:outerShdw blurRad="38100" dist="38100" dir="2700000" algn="tl">
                  <a:srgbClr val="000000">
                    <a:alpha val="43137"/>
                  </a:srgbClr>
                </a:outerShdw>
              </a:effectLst>
            </a:endParaRPr>
          </a:p>
        </p:txBody>
      </p:sp>
      <p:sp>
        <p:nvSpPr>
          <p:cNvPr id="60" name="テキスト ボックス 59"/>
          <p:cNvSpPr txBox="1"/>
          <p:nvPr/>
        </p:nvSpPr>
        <p:spPr>
          <a:xfrm>
            <a:off x="390831" y="6399110"/>
            <a:ext cx="6172708" cy="984885"/>
          </a:xfrm>
          <a:prstGeom prst="rect">
            <a:avLst/>
          </a:prstGeom>
          <a:noFill/>
        </p:spPr>
        <p:txBody>
          <a:bodyPr wrap="square" rtlCol="0">
            <a:spAutoFit/>
          </a:bodyPr>
          <a:lstStyle/>
          <a:p>
            <a:r>
              <a:rPr lang="ja-JP" altLang="en-US" sz="1400" b="1" dirty="0">
                <a:effectLst>
                  <a:outerShdw blurRad="38100" dist="38100" dir="2700000" algn="tl">
                    <a:srgbClr val="000000">
                      <a:alpha val="43137"/>
                    </a:srgbClr>
                  </a:outerShdw>
                </a:effectLst>
              </a:rPr>
              <a:t>実際</a:t>
            </a:r>
            <a:r>
              <a:rPr lang="ja-JP" altLang="en-US" sz="1400" b="1" dirty="0" smtClean="0">
                <a:effectLst>
                  <a:outerShdw blurRad="38100" dist="38100" dir="2700000" algn="tl">
                    <a:srgbClr val="000000">
                      <a:alpha val="43137"/>
                    </a:srgbClr>
                  </a:outerShdw>
                </a:effectLst>
              </a:rPr>
              <a:t>に</a:t>
            </a:r>
            <a:r>
              <a:rPr lang="ja-JP" altLang="en-US" sz="1400" b="1" dirty="0">
                <a:effectLst>
                  <a:outerShdw blurRad="38100" dist="38100" dir="2700000" algn="tl">
                    <a:srgbClr val="000000">
                      <a:alpha val="43137"/>
                    </a:srgbClr>
                  </a:outerShdw>
                </a:effectLst>
              </a:rPr>
              <a:t>動</a:t>
            </a:r>
            <a:r>
              <a:rPr lang="ja-JP" altLang="en-US" sz="1400" b="1" dirty="0" smtClean="0">
                <a:effectLst>
                  <a:outerShdw blurRad="38100" dist="38100" dir="2700000" algn="tl">
                    <a:srgbClr val="000000">
                      <a:alpha val="43137"/>
                    </a:srgbClr>
                  </a:outerShdw>
                </a:effectLst>
              </a:rPr>
              <a:t>きを作る</a:t>
            </a:r>
            <a:r>
              <a:rPr lang="ja-JP" altLang="en-US" sz="1400" b="1" dirty="0">
                <a:effectLst>
                  <a:outerShdw blurRad="38100" dist="38100" dir="2700000" algn="tl">
                    <a:srgbClr val="000000">
                      <a:alpha val="43137"/>
                    </a:srgbClr>
                  </a:outerShdw>
                </a:effectLst>
              </a:rPr>
              <a:t>際</a:t>
            </a:r>
            <a:r>
              <a:rPr lang="ja-JP" altLang="en-US" sz="1400" b="1" dirty="0" smtClean="0">
                <a:effectLst>
                  <a:outerShdw blurRad="38100" dist="38100" dir="2700000" algn="tl">
                    <a:srgbClr val="000000">
                      <a:alpha val="43137"/>
                    </a:srgbClr>
                  </a:outerShdw>
                </a:effectLst>
              </a:rPr>
              <a:t>の</a:t>
            </a:r>
            <a:r>
              <a:rPr lang="ja-JP" altLang="en-US" sz="1400" b="1" dirty="0">
                <a:effectLst>
                  <a:outerShdw blurRad="38100" dist="38100" dir="2700000" algn="tl">
                    <a:srgbClr val="000000">
                      <a:alpha val="43137"/>
                    </a:srgbClr>
                  </a:outerShdw>
                </a:effectLst>
              </a:rPr>
              <a:t>注意点</a:t>
            </a:r>
            <a:r>
              <a:rPr lang="ja-JP" altLang="en-US" sz="1400" b="1" dirty="0" smtClean="0">
                <a:effectLst>
                  <a:outerShdw blurRad="38100" dist="38100" dir="2700000" algn="tl">
                    <a:srgbClr val="000000">
                      <a:alpha val="43137"/>
                    </a:srgbClr>
                  </a:outerShdw>
                </a:effectLst>
              </a:rPr>
              <a:t>としては</a:t>
            </a:r>
            <a:r>
              <a:rPr lang="en-US" altLang="ja-JP" sz="1600" b="1" dirty="0" smtClean="0">
                <a:solidFill>
                  <a:srgbClr val="FF0000"/>
                </a:solidFill>
                <a:effectLst>
                  <a:outerShdw blurRad="38100" dist="38100" dir="2700000" algn="tl">
                    <a:srgbClr val="000000">
                      <a:alpha val="43137"/>
                    </a:srgbClr>
                  </a:outerShdw>
                </a:effectLst>
              </a:rPr>
              <a:t>『</a:t>
            </a:r>
            <a:r>
              <a:rPr lang="ja-JP" altLang="en-US" sz="1600" b="1" dirty="0" smtClean="0">
                <a:solidFill>
                  <a:srgbClr val="FF0000"/>
                </a:solidFill>
                <a:effectLst>
                  <a:outerShdw blurRad="38100" dist="38100" dir="2700000" algn="tl">
                    <a:srgbClr val="000000">
                      <a:alpha val="43137"/>
                    </a:srgbClr>
                  </a:outerShdw>
                </a:effectLst>
              </a:rPr>
              <a:t>同時に作らない</a:t>
            </a:r>
            <a:r>
              <a:rPr lang="en-US" altLang="ja-JP" sz="1600" b="1" dirty="0" smtClean="0">
                <a:solidFill>
                  <a:srgbClr val="FF0000"/>
                </a:solidFill>
                <a:effectLst>
                  <a:outerShdw blurRad="38100" dist="38100" dir="2700000" algn="tl">
                    <a:srgbClr val="000000">
                      <a:alpha val="43137"/>
                    </a:srgbClr>
                  </a:outerShdw>
                </a:effectLst>
              </a:rPr>
              <a:t>』</a:t>
            </a:r>
            <a:r>
              <a:rPr lang="ja-JP" altLang="en-US" sz="1400" b="1" dirty="0" smtClean="0">
                <a:effectLst>
                  <a:outerShdw blurRad="38100" dist="38100" dir="2700000" algn="tl">
                    <a:srgbClr val="000000">
                      <a:alpha val="43137"/>
                    </a:srgbClr>
                  </a:outerShdw>
                </a:effectLst>
              </a:rPr>
              <a:t>ことです</a:t>
            </a:r>
            <a:r>
              <a:rPr lang="ja-JP" altLang="en-US" sz="1400" b="1" dirty="0">
                <a:effectLst>
                  <a:outerShdw blurRad="38100" dist="38100" dir="2700000" algn="tl">
                    <a:srgbClr val="000000">
                      <a:alpha val="43137"/>
                    </a:srgbClr>
                  </a:outerShdw>
                </a:effectLst>
              </a:rPr>
              <a:t>！</a:t>
            </a:r>
            <a:endParaRPr lang="en-US" altLang="ja-JP" sz="1400" b="1" dirty="0" smtClean="0">
              <a:effectLst>
                <a:outerShdw blurRad="38100" dist="38100" dir="2700000" algn="tl">
                  <a:srgbClr val="000000">
                    <a:alpha val="43137"/>
                  </a:srgbClr>
                </a:outerShdw>
              </a:effectLst>
            </a:endParaRPr>
          </a:p>
          <a:p>
            <a:r>
              <a:rPr lang="ja-JP" altLang="en-US" sz="1400" b="1" dirty="0">
                <a:effectLst>
                  <a:outerShdw blurRad="38100" dist="38100" dir="2700000" algn="tl">
                    <a:srgbClr val="000000">
                      <a:alpha val="43137"/>
                    </a:srgbClr>
                  </a:outerShdw>
                </a:effectLst>
              </a:rPr>
              <a:t>同時</a:t>
            </a:r>
            <a:r>
              <a:rPr lang="ja-JP" altLang="en-US" sz="1400" b="1" dirty="0" smtClean="0">
                <a:effectLst>
                  <a:outerShdw blurRad="38100" dist="38100" dir="2700000" algn="tl">
                    <a:srgbClr val="000000">
                      <a:alpha val="43137"/>
                    </a:srgbClr>
                  </a:outerShdw>
                </a:effectLst>
              </a:rPr>
              <a:t>に</a:t>
            </a:r>
            <a:r>
              <a:rPr lang="ja-JP" altLang="en-US" sz="1400" b="1" dirty="0">
                <a:effectLst>
                  <a:outerShdw blurRad="38100" dist="38100" dir="2700000" algn="tl">
                    <a:srgbClr val="000000">
                      <a:alpha val="43137"/>
                    </a:srgbClr>
                  </a:outerShdw>
                </a:effectLst>
              </a:rPr>
              <a:t>作</a:t>
            </a:r>
            <a:r>
              <a:rPr lang="ja-JP" altLang="en-US" sz="1400" b="1" dirty="0" smtClean="0">
                <a:effectLst>
                  <a:outerShdw blurRad="38100" dist="38100" dir="2700000" algn="tl">
                    <a:srgbClr val="000000">
                      <a:alpha val="43137"/>
                    </a:srgbClr>
                  </a:outerShdw>
                </a:effectLst>
              </a:rPr>
              <a:t>ってしまう</a:t>
            </a:r>
            <a:r>
              <a:rPr lang="ja-JP" altLang="en-US" sz="1400" b="1" dirty="0">
                <a:effectLst>
                  <a:outerShdw blurRad="38100" dist="38100" dir="2700000" algn="tl">
                    <a:srgbClr val="000000">
                      <a:alpha val="43137"/>
                    </a:srgbClr>
                  </a:outerShdw>
                </a:effectLst>
              </a:rPr>
              <a:t>と</a:t>
            </a:r>
            <a:r>
              <a:rPr lang="ja-JP" altLang="en-US" sz="1400" b="1" dirty="0" smtClean="0">
                <a:effectLst>
                  <a:outerShdw blurRad="38100" dist="38100" dir="2700000" algn="tl">
                    <a:srgbClr val="000000">
                      <a:alpha val="43137"/>
                    </a:srgbClr>
                  </a:outerShdw>
                </a:effectLst>
              </a:rPr>
              <a:t>、プログラムがぐちゃぐちゃになったり、</a:t>
            </a:r>
            <a:endParaRPr lang="en-US" altLang="ja-JP" sz="1400" b="1" dirty="0" smtClean="0">
              <a:effectLst>
                <a:outerShdw blurRad="38100" dist="38100" dir="2700000" algn="tl">
                  <a:srgbClr val="000000">
                    <a:alpha val="43137"/>
                  </a:srgbClr>
                </a:outerShdw>
              </a:effectLst>
            </a:endParaRPr>
          </a:p>
          <a:p>
            <a:r>
              <a:rPr lang="ja-JP" altLang="en-US" sz="1400" b="1" dirty="0" smtClean="0">
                <a:effectLst>
                  <a:outerShdw blurRad="38100" dist="38100" dir="2700000" algn="tl">
                    <a:srgbClr val="000000">
                      <a:alpha val="43137"/>
                    </a:srgbClr>
                  </a:outerShdw>
                </a:effectLst>
              </a:rPr>
              <a:t>頭で整理できなくなってしまうので</a:t>
            </a:r>
            <a:r>
              <a:rPr lang="ja-JP" altLang="en-US" sz="1400" b="1" dirty="0">
                <a:effectLst>
                  <a:outerShdw blurRad="38100" dist="38100" dir="2700000" algn="tl">
                    <a:srgbClr val="000000">
                      <a:alpha val="43137"/>
                    </a:srgbClr>
                  </a:outerShdw>
                </a:effectLst>
              </a:rPr>
              <a:t>気</a:t>
            </a:r>
            <a:r>
              <a:rPr lang="ja-JP" altLang="en-US" sz="1400" b="1" dirty="0" smtClean="0">
                <a:effectLst>
                  <a:outerShdw blurRad="38100" dist="38100" dir="2700000" algn="tl">
                    <a:srgbClr val="000000">
                      <a:alpha val="43137"/>
                    </a:srgbClr>
                  </a:outerShdw>
                </a:effectLst>
              </a:rPr>
              <a:t>を付けましょう！</a:t>
            </a:r>
            <a:endParaRPr lang="en-US" altLang="ja-JP" sz="1400" b="1" dirty="0" smtClean="0">
              <a:effectLst>
                <a:outerShdw blurRad="38100" dist="38100" dir="2700000" algn="tl">
                  <a:srgbClr val="000000">
                    <a:alpha val="43137"/>
                  </a:srgbClr>
                </a:outerShdw>
              </a:effectLst>
            </a:endParaRPr>
          </a:p>
          <a:p>
            <a:r>
              <a:rPr lang="ja-JP" altLang="en-US" sz="1400" b="1" dirty="0">
                <a:effectLst>
                  <a:outerShdw blurRad="38100" dist="38100" dir="2700000" algn="tl">
                    <a:srgbClr val="000000">
                      <a:alpha val="43137"/>
                    </a:srgbClr>
                  </a:outerShdw>
                </a:effectLst>
              </a:rPr>
              <a:t>出来</a:t>
            </a:r>
            <a:r>
              <a:rPr lang="ja-JP" altLang="en-US" sz="1400" b="1" dirty="0" smtClean="0">
                <a:effectLst>
                  <a:outerShdw blurRad="38100" dist="38100" dir="2700000" algn="tl">
                    <a:srgbClr val="000000">
                      <a:alpha val="43137"/>
                    </a:srgbClr>
                  </a:outerShdw>
                </a:effectLst>
              </a:rPr>
              <a:t>るだけ細かく作っておくと後々楽になります</a:t>
            </a:r>
            <a:r>
              <a:rPr lang="ja-JP" altLang="en-US" sz="1400" b="1" dirty="0">
                <a:effectLst>
                  <a:outerShdw blurRad="38100" dist="38100" dir="2700000" algn="tl">
                    <a:srgbClr val="000000">
                      <a:alpha val="43137"/>
                    </a:srgbClr>
                  </a:outerShdw>
                </a:effectLst>
              </a:rPr>
              <a:t>。</a:t>
            </a:r>
            <a:endParaRPr lang="en-US" altLang="ja-JP" sz="1400" b="1" dirty="0" smtClean="0">
              <a:effectLst>
                <a:outerShdw blurRad="38100" dist="38100" dir="2700000" algn="tl">
                  <a:srgbClr val="000000">
                    <a:alpha val="43137"/>
                  </a:srgbClr>
                </a:outerShdw>
              </a:effectLst>
            </a:endParaRPr>
          </a:p>
        </p:txBody>
      </p:sp>
      <p:grpSp>
        <p:nvGrpSpPr>
          <p:cNvPr id="63" name="グループ化 62"/>
          <p:cNvGrpSpPr/>
          <p:nvPr/>
        </p:nvGrpSpPr>
        <p:grpSpPr>
          <a:xfrm>
            <a:off x="564035" y="7553803"/>
            <a:ext cx="5894847" cy="1975859"/>
            <a:chOff x="530035" y="7507878"/>
            <a:chExt cx="5894847" cy="1975859"/>
          </a:xfrm>
        </p:grpSpPr>
        <p:pic>
          <p:nvPicPr>
            <p:cNvPr id="23" name="図 22"/>
            <p:cNvPicPr>
              <a:picLocks noChangeAspect="1"/>
            </p:cNvPicPr>
            <p:nvPr/>
          </p:nvPicPr>
          <p:blipFill rotWithShape="1">
            <a:blip r:embed="rId3"/>
            <a:srcRect l="40784" t="34291" r="25165" b="30287"/>
            <a:stretch/>
          </p:blipFill>
          <p:spPr>
            <a:xfrm>
              <a:off x="530035" y="8115285"/>
              <a:ext cx="2241932" cy="1368452"/>
            </a:xfrm>
            <a:prstGeom prst="rect">
              <a:avLst/>
            </a:prstGeom>
            <a:ln w="28575">
              <a:solidFill>
                <a:schemeClr val="tx1"/>
              </a:solidFill>
            </a:ln>
            <a:effectLst>
              <a:glow rad="228600">
                <a:schemeClr val="accent1">
                  <a:satMod val="175000"/>
                  <a:alpha val="40000"/>
                </a:schemeClr>
              </a:glow>
              <a:outerShdw blurRad="50800" dist="38100" dir="5400000" algn="t" rotWithShape="0">
                <a:prstClr val="black">
                  <a:alpha val="40000"/>
                </a:prstClr>
              </a:outerShdw>
            </a:effectLst>
          </p:spPr>
        </p:pic>
        <p:pic>
          <p:nvPicPr>
            <p:cNvPr id="26" name="図 25"/>
            <p:cNvPicPr>
              <a:picLocks noChangeAspect="1"/>
            </p:cNvPicPr>
            <p:nvPr/>
          </p:nvPicPr>
          <p:blipFill rotWithShape="1">
            <a:blip r:embed="rId4"/>
            <a:srcRect l="16239" t="39111" r="42969" b="31965"/>
            <a:stretch/>
          </p:blipFill>
          <p:spPr>
            <a:xfrm>
              <a:off x="3248179" y="8115285"/>
              <a:ext cx="3176703" cy="1321694"/>
            </a:xfrm>
            <a:prstGeom prst="rect">
              <a:avLst/>
            </a:prstGeom>
            <a:ln w="28575">
              <a:solidFill>
                <a:schemeClr val="tx1"/>
              </a:solidFill>
            </a:ln>
            <a:effectLst>
              <a:glow rad="228600">
                <a:schemeClr val="accent1">
                  <a:satMod val="175000"/>
                  <a:alpha val="40000"/>
                </a:schemeClr>
              </a:glow>
              <a:outerShdw blurRad="50800" dist="38100" dir="5400000" algn="t" rotWithShape="0">
                <a:prstClr val="black">
                  <a:alpha val="40000"/>
                </a:prstClr>
              </a:outerShdw>
            </a:effectLst>
          </p:spPr>
        </p:pic>
        <p:sp>
          <p:nvSpPr>
            <p:cNvPr id="61" name="テキスト ボックス 60"/>
            <p:cNvSpPr txBox="1"/>
            <p:nvPr/>
          </p:nvSpPr>
          <p:spPr>
            <a:xfrm>
              <a:off x="683873" y="7507878"/>
              <a:ext cx="1934257" cy="369332"/>
            </a:xfrm>
            <a:prstGeom prst="rect">
              <a:avLst/>
            </a:prstGeom>
            <a:noFill/>
          </p:spPr>
          <p:txBody>
            <a:bodyPr wrap="square" rtlCol="0">
              <a:spAutoFit/>
            </a:bodyPr>
            <a:lstStyle/>
            <a:p>
              <a:pPr algn="ctr"/>
              <a:r>
                <a:rPr lang="en-US" altLang="ja-JP" b="1" dirty="0">
                  <a:solidFill>
                    <a:srgbClr val="0070C0"/>
                  </a:solidFill>
                  <a:effectLst>
                    <a:outerShdw blurRad="38100" dist="38100" dir="2700000" algn="tl">
                      <a:srgbClr val="000000">
                        <a:alpha val="43137"/>
                      </a:srgbClr>
                    </a:outerShdw>
                  </a:effectLst>
                </a:rPr>
                <a:t>【</a:t>
              </a:r>
              <a:r>
                <a:rPr lang="ja-JP" altLang="en-US" b="1" dirty="0">
                  <a:solidFill>
                    <a:srgbClr val="0070C0"/>
                  </a:solidFill>
                  <a:effectLst>
                    <a:outerShdw blurRad="38100" dist="38100" dir="2700000" algn="tl">
                      <a:srgbClr val="000000">
                        <a:alpha val="43137"/>
                      </a:srgbClr>
                    </a:outerShdw>
                  </a:effectLst>
                </a:rPr>
                <a:t>文字を拾う</a:t>
              </a:r>
              <a:r>
                <a:rPr lang="en-US" altLang="ja-JP" b="1" dirty="0">
                  <a:solidFill>
                    <a:srgbClr val="0070C0"/>
                  </a:solidFill>
                  <a:effectLst>
                    <a:outerShdw blurRad="38100" dist="38100" dir="2700000" algn="tl">
                      <a:srgbClr val="000000">
                        <a:alpha val="43137"/>
                      </a:srgbClr>
                    </a:outerShdw>
                  </a:effectLst>
                </a:rPr>
                <a:t>】</a:t>
              </a:r>
              <a:endParaRPr kumimoji="1" lang="ja-JP" altLang="en-US" b="1" dirty="0">
                <a:effectLst>
                  <a:outerShdw blurRad="38100" dist="38100" dir="2700000" algn="tl">
                    <a:srgbClr val="000000">
                      <a:alpha val="43137"/>
                    </a:srgbClr>
                  </a:outerShdw>
                </a:effectLst>
              </a:endParaRPr>
            </a:p>
          </p:txBody>
        </p:sp>
        <p:sp>
          <p:nvSpPr>
            <p:cNvPr id="62" name="テキスト ボックス 61"/>
            <p:cNvSpPr txBox="1"/>
            <p:nvPr/>
          </p:nvSpPr>
          <p:spPr>
            <a:xfrm>
              <a:off x="3869402" y="7507878"/>
              <a:ext cx="1934257" cy="369332"/>
            </a:xfrm>
            <a:prstGeom prst="rect">
              <a:avLst/>
            </a:prstGeom>
            <a:noFill/>
          </p:spPr>
          <p:txBody>
            <a:bodyPr wrap="square" rtlCol="0">
              <a:spAutoFit/>
            </a:bodyPr>
            <a:lstStyle/>
            <a:p>
              <a:pPr algn="ctr"/>
              <a:r>
                <a:rPr lang="en-US" altLang="ja-JP" b="1" dirty="0" smtClean="0">
                  <a:solidFill>
                    <a:srgbClr val="0070C0"/>
                  </a:solidFill>
                  <a:effectLst>
                    <a:outerShdw blurRad="38100" dist="38100" dir="2700000" algn="tl">
                      <a:srgbClr val="000000">
                        <a:alpha val="43137"/>
                      </a:srgbClr>
                    </a:outerShdw>
                  </a:effectLst>
                </a:rPr>
                <a:t>【</a:t>
              </a:r>
              <a:r>
                <a:rPr lang="ja-JP" altLang="en-US" b="1" dirty="0">
                  <a:solidFill>
                    <a:srgbClr val="0070C0"/>
                  </a:solidFill>
                  <a:effectLst>
                    <a:outerShdw blurRad="38100" dist="38100" dir="2700000" algn="tl">
                      <a:srgbClr val="000000">
                        <a:alpha val="43137"/>
                      </a:srgbClr>
                    </a:outerShdw>
                  </a:effectLst>
                </a:rPr>
                <a:t>言葉を撃つ</a:t>
              </a:r>
              <a:r>
                <a:rPr lang="en-US" altLang="ja-JP" b="1" dirty="0" smtClean="0">
                  <a:solidFill>
                    <a:srgbClr val="0070C0"/>
                  </a:solidFill>
                  <a:effectLst>
                    <a:outerShdw blurRad="38100" dist="38100" dir="2700000" algn="tl">
                      <a:srgbClr val="000000">
                        <a:alpha val="43137"/>
                      </a:srgbClr>
                    </a:outerShdw>
                  </a:effectLst>
                </a:rPr>
                <a:t>】</a:t>
              </a:r>
              <a:endParaRPr kumimoji="1" lang="ja-JP" altLang="en-US"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53882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9484" y="297156"/>
            <a:ext cx="5288581" cy="400110"/>
          </a:xfrm>
          <a:prstGeom prst="rect">
            <a:avLst/>
          </a:prstGeom>
          <a:noFill/>
        </p:spPr>
        <p:txBody>
          <a:bodyPr wrap="square" rtlCol="0">
            <a:spAutoFit/>
          </a:bodyPr>
          <a:lstStyle/>
          <a:p>
            <a:r>
              <a:rPr lang="en-US" altLang="ja-JP" sz="2000" b="1" dirty="0" smtClean="0">
                <a:solidFill>
                  <a:srgbClr val="002060"/>
                </a:solidFill>
                <a:effectLst>
                  <a:outerShdw blurRad="38100" dist="38100" dir="2700000" algn="tl">
                    <a:srgbClr val="000000">
                      <a:alpha val="43137"/>
                    </a:srgbClr>
                  </a:outerShdw>
                </a:effectLst>
              </a:rPr>
              <a:t>3.</a:t>
            </a:r>
            <a:r>
              <a:rPr lang="ja-JP" altLang="en-US" sz="2000" b="1" dirty="0">
                <a:solidFill>
                  <a:srgbClr val="002060"/>
                </a:solidFill>
                <a:effectLst>
                  <a:outerShdw blurRad="38100" dist="38100" dir="2700000" algn="tl">
                    <a:srgbClr val="000000">
                      <a:alpha val="43137"/>
                    </a:srgbClr>
                  </a:outerShdw>
                </a:effectLst>
              </a:rPr>
              <a:t>動</a:t>
            </a:r>
            <a:r>
              <a:rPr lang="ja-JP" altLang="en-US" sz="2000" b="1" dirty="0" smtClean="0">
                <a:solidFill>
                  <a:srgbClr val="002060"/>
                </a:solidFill>
                <a:effectLst>
                  <a:outerShdw blurRad="38100" dist="38100" dir="2700000" algn="tl">
                    <a:srgbClr val="000000">
                      <a:alpha val="43137"/>
                    </a:srgbClr>
                  </a:outerShdw>
                </a:effectLst>
              </a:rPr>
              <a:t>くため</a:t>
            </a:r>
            <a:r>
              <a:rPr lang="ja-JP" altLang="en-US" sz="2000" b="1" dirty="0">
                <a:solidFill>
                  <a:srgbClr val="002060"/>
                </a:solidFill>
                <a:effectLst>
                  <a:outerShdw blurRad="38100" dist="38100" dir="2700000" algn="tl">
                    <a:srgbClr val="000000">
                      <a:alpha val="43137"/>
                    </a:srgbClr>
                  </a:outerShdw>
                </a:effectLst>
              </a:rPr>
              <a:t>の</a:t>
            </a:r>
            <a:r>
              <a:rPr lang="ja-JP" altLang="en-US" sz="2000" b="1" dirty="0" smtClean="0">
                <a:solidFill>
                  <a:srgbClr val="002060"/>
                </a:solidFill>
                <a:effectLst>
                  <a:outerShdw blurRad="38100" dist="38100" dir="2700000" algn="tl">
                    <a:srgbClr val="000000">
                      <a:alpha val="43137"/>
                    </a:srgbClr>
                  </a:outerShdw>
                </a:effectLst>
              </a:rPr>
              <a:t>条件を考える（</a:t>
            </a:r>
            <a:r>
              <a:rPr lang="en-US" altLang="ja-JP" sz="2000" b="1" dirty="0" smtClean="0">
                <a:solidFill>
                  <a:srgbClr val="002060"/>
                </a:solidFill>
                <a:effectLst>
                  <a:outerShdw blurRad="38100" dist="38100" dir="2700000" algn="tl">
                    <a:srgbClr val="000000">
                      <a:alpha val="43137"/>
                    </a:srgbClr>
                  </a:outerShdw>
                </a:effectLst>
              </a:rPr>
              <a:t>AI</a:t>
            </a:r>
            <a:r>
              <a:rPr lang="ja-JP" altLang="en-US" sz="2000" b="1" dirty="0" smtClean="0">
                <a:solidFill>
                  <a:srgbClr val="002060"/>
                </a:solidFill>
                <a:effectLst>
                  <a:outerShdw blurRad="38100" dist="38100" dir="2700000" algn="tl">
                    <a:srgbClr val="000000">
                      <a:alpha val="43137"/>
                    </a:srgbClr>
                  </a:outerShdw>
                </a:effectLst>
              </a:rPr>
              <a:t>を作る）</a:t>
            </a:r>
            <a:endParaRPr kumimoji="1" lang="ja-JP" altLang="en-US" sz="2000" b="1" dirty="0">
              <a:solidFill>
                <a:srgbClr val="002060"/>
              </a:solidFill>
              <a:effectLst>
                <a:outerShdw blurRad="38100" dist="38100" dir="2700000" algn="tl">
                  <a:srgbClr val="000000">
                    <a:alpha val="43137"/>
                  </a:srgbClr>
                </a:outerShdw>
              </a:effectLst>
            </a:endParaRPr>
          </a:p>
        </p:txBody>
      </p:sp>
      <p:sp>
        <p:nvSpPr>
          <p:cNvPr id="7" name="テキスト ボックス 6"/>
          <p:cNvSpPr txBox="1"/>
          <p:nvPr/>
        </p:nvSpPr>
        <p:spPr>
          <a:xfrm>
            <a:off x="302081" y="2096080"/>
            <a:ext cx="6366577" cy="523220"/>
          </a:xfrm>
          <a:prstGeom prst="rect">
            <a:avLst/>
          </a:prstGeom>
          <a:noFill/>
        </p:spPr>
        <p:txBody>
          <a:bodyPr wrap="square" rtlCol="0">
            <a:spAutoFit/>
          </a:bodyPr>
          <a:lstStyle/>
          <a:p>
            <a:r>
              <a:rPr lang="en-US" altLang="ja-JP" sz="1400" b="1" dirty="0" smtClean="0">
                <a:effectLst>
                  <a:outerShdw blurRad="38100" dist="38100" dir="2700000" algn="tl">
                    <a:srgbClr val="000000">
                      <a:alpha val="43137"/>
                    </a:srgbClr>
                  </a:outerShdw>
                </a:effectLst>
              </a:rPr>
              <a:t>AI</a:t>
            </a:r>
            <a:r>
              <a:rPr lang="ja-JP" altLang="en-US" sz="1400" b="1" dirty="0" err="1" smtClean="0">
                <a:effectLst>
                  <a:outerShdw blurRad="38100" dist="38100" dir="2700000" algn="tl">
                    <a:srgbClr val="000000">
                      <a:alpha val="43137"/>
                    </a:srgbClr>
                  </a:outerShdw>
                </a:effectLst>
              </a:rPr>
              <a:t>には</a:t>
            </a:r>
            <a:r>
              <a:rPr lang="ja-JP" altLang="en-US" sz="1400" b="1" dirty="0" smtClean="0">
                <a:effectLst>
                  <a:outerShdw blurRad="38100" dist="38100" dir="2700000" algn="tl">
                    <a:srgbClr val="000000">
                      <a:alpha val="43137"/>
                    </a:srgbClr>
                  </a:outerShdw>
                </a:effectLst>
              </a:rPr>
              <a:t>様々な作り方があります</a:t>
            </a:r>
            <a:r>
              <a:rPr lang="ja-JP" altLang="en-US" sz="1400" b="1" dirty="0" smtClean="0">
                <a:effectLst>
                  <a:outerShdw blurRad="38100" dist="38100" dir="2700000" algn="tl">
                    <a:srgbClr val="000000">
                      <a:alpha val="43137"/>
                    </a:srgbClr>
                  </a:outerShdw>
                </a:effectLst>
              </a:rPr>
              <a:t>。僕</a:t>
            </a:r>
            <a:r>
              <a:rPr lang="ja-JP" altLang="en-US" sz="1400" b="1" dirty="0" smtClean="0">
                <a:effectLst>
                  <a:outerShdw blurRad="38100" dist="38100" dir="2700000" algn="tl">
                    <a:srgbClr val="000000">
                      <a:alpha val="43137"/>
                    </a:srgbClr>
                  </a:outerShdw>
                </a:effectLst>
              </a:rPr>
              <a:t>は今回</a:t>
            </a:r>
            <a:r>
              <a:rPr lang="ja-JP" altLang="en-US" sz="1400" b="1" dirty="0" smtClean="0">
                <a:solidFill>
                  <a:srgbClr val="FF0000"/>
                </a:solidFill>
                <a:effectLst>
                  <a:outerShdw blurRad="38100" dist="38100" dir="2700000" algn="tl">
                    <a:srgbClr val="000000">
                      <a:alpha val="43137"/>
                    </a:srgbClr>
                  </a:outerShdw>
                </a:effectLst>
              </a:rPr>
              <a:t>「ステートベース</a:t>
            </a:r>
            <a:r>
              <a:rPr lang="en-US" altLang="ja-JP" sz="1400" b="1" dirty="0" smtClean="0">
                <a:solidFill>
                  <a:srgbClr val="FF0000"/>
                </a:solidFill>
                <a:effectLst>
                  <a:outerShdw blurRad="38100" dist="38100" dir="2700000" algn="tl">
                    <a:srgbClr val="000000">
                      <a:alpha val="43137"/>
                    </a:srgbClr>
                  </a:outerShdw>
                </a:effectLst>
              </a:rPr>
              <a:t>AI</a:t>
            </a:r>
            <a:r>
              <a:rPr lang="ja-JP" altLang="en-US" sz="1400" b="1" dirty="0" smtClean="0">
                <a:solidFill>
                  <a:srgbClr val="FF0000"/>
                </a:solidFill>
                <a:effectLst>
                  <a:outerShdw blurRad="38100" dist="38100" dir="2700000" algn="tl">
                    <a:srgbClr val="000000">
                      <a:alpha val="43137"/>
                    </a:srgbClr>
                  </a:outerShdw>
                </a:effectLst>
              </a:rPr>
              <a:t>」</a:t>
            </a:r>
            <a:r>
              <a:rPr lang="ja-JP" altLang="en-US" sz="1400" b="1" dirty="0" smtClean="0">
                <a:effectLst>
                  <a:outerShdw blurRad="38100" dist="38100" dir="2700000" algn="tl">
                    <a:srgbClr val="000000">
                      <a:alpha val="43137"/>
                    </a:srgbClr>
                  </a:outerShdw>
                </a:effectLst>
              </a:rPr>
              <a:t>で作りました。</a:t>
            </a:r>
            <a:endParaRPr lang="en-US" altLang="ja-JP" sz="1400" b="1" dirty="0" smtClean="0">
              <a:effectLst>
                <a:outerShdw blurRad="38100" dist="38100" dir="2700000" algn="tl">
                  <a:srgbClr val="000000">
                    <a:alpha val="43137"/>
                  </a:srgbClr>
                </a:outerShdw>
              </a:effectLst>
            </a:endParaRPr>
          </a:p>
          <a:p>
            <a:r>
              <a:rPr lang="ja-JP" altLang="en-US" sz="1400" b="1" dirty="0">
                <a:effectLst>
                  <a:outerShdw blurRad="38100" dist="38100" dir="2700000" algn="tl">
                    <a:srgbClr val="000000">
                      <a:alpha val="43137"/>
                    </a:srgbClr>
                  </a:outerShdw>
                </a:effectLst>
              </a:rPr>
              <a:t>自分</a:t>
            </a:r>
            <a:r>
              <a:rPr lang="ja-JP" altLang="en-US" sz="1400" b="1" dirty="0" smtClean="0">
                <a:effectLst>
                  <a:outerShdw blurRad="38100" dist="38100" dir="2700000" algn="tl">
                    <a:srgbClr val="000000">
                      <a:alpha val="43137"/>
                    </a:srgbClr>
                  </a:outerShdw>
                </a:effectLst>
              </a:rPr>
              <a:t>たちが作るゲームに合った</a:t>
            </a:r>
            <a:r>
              <a:rPr lang="en-US" altLang="ja-JP" sz="1400" b="1" dirty="0" smtClean="0">
                <a:effectLst>
                  <a:outerShdw blurRad="38100" dist="38100" dir="2700000" algn="tl">
                    <a:srgbClr val="000000">
                      <a:alpha val="43137"/>
                    </a:srgbClr>
                  </a:outerShdw>
                </a:effectLst>
              </a:rPr>
              <a:t>AI</a:t>
            </a:r>
            <a:r>
              <a:rPr lang="ja-JP" altLang="en-US" sz="1400" b="1" dirty="0" smtClean="0">
                <a:effectLst>
                  <a:outerShdw blurRad="38100" dist="38100" dir="2700000" algn="tl">
                    <a:srgbClr val="000000">
                      <a:alpha val="43137"/>
                    </a:srgbClr>
                  </a:outerShdw>
                </a:effectLst>
              </a:rPr>
              <a:t>で</a:t>
            </a:r>
            <a:r>
              <a:rPr lang="ja-JP" altLang="en-US" sz="1400" b="1" dirty="0" smtClean="0">
                <a:effectLst>
                  <a:outerShdw blurRad="38100" dist="38100" dir="2700000" algn="tl">
                    <a:srgbClr val="000000">
                      <a:alpha val="43137"/>
                    </a:srgbClr>
                  </a:outerShdw>
                </a:effectLst>
              </a:rPr>
              <a:t>作りましょう！</a:t>
            </a:r>
            <a:endParaRPr lang="en-US" altLang="ja-JP" sz="1400" b="1" dirty="0" smtClean="0">
              <a:effectLst>
                <a:outerShdw blurRad="38100" dist="38100" dir="2700000" algn="tl">
                  <a:srgbClr val="000000">
                    <a:alpha val="43137"/>
                  </a:srgbClr>
                </a:outerShdw>
              </a:effectLst>
            </a:endParaRPr>
          </a:p>
        </p:txBody>
      </p:sp>
      <p:grpSp>
        <p:nvGrpSpPr>
          <p:cNvPr id="27" name="グループ化 26"/>
          <p:cNvGrpSpPr/>
          <p:nvPr/>
        </p:nvGrpSpPr>
        <p:grpSpPr>
          <a:xfrm>
            <a:off x="4291399" y="1336694"/>
            <a:ext cx="2413329" cy="503195"/>
            <a:chOff x="4337989" y="1283043"/>
            <a:chExt cx="2413329" cy="503195"/>
          </a:xfrm>
        </p:grpSpPr>
        <p:sp>
          <p:nvSpPr>
            <p:cNvPr id="6" name="テキスト ボックス 5"/>
            <p:cNvSpPr txBox="1"/>
            <p:nvPr/>
          </p:nvSpPr>
          <p:spPr>
            <a:xfrm>
              <a:off x="4337989" y="1283043"/>
              <a:ext cx="2413329" cy="261610"/>
            </a:xfrm>
            <a:prstGeom prst="rect">
              <a:avLst/>
            </a:prstGeom>
            <a:noFill/>
          </p:spPr>
          <p:txBody>
            <a:bodyPr wrap="square" rtlCol="0">
              <a:spAutoFit/>
            </a:bodyPr>
            <a:lstStyle/>
            <a:p>
              <a:pPr algn="r"/>
              <a:r>
                <a:rPr lang="en-US" altLang="ja-JP" sz="1050" b="1" dirty="0" smtClean="0">
                  <a:solidFill>
                    <a:schemeClr val="accent3">
                      <a:lumMod val="50000"/>
                    </a:schemeClr>
                  </a:solidFill>
                  <a:effectLst>
                    <a:outerShdw blurRad="38100" dist="38100" dir="2700000" algn="tl">
                      <a:srgbClr val="000000">
                        <a:alpha val="43137"/>
                      </a:srgbClr>
                    </a:outerShdw>
                  </a:effectLst>
                </a:rPr>
                <a:t>AI</a:t>
              </a:r>
              <a:r>
                <a:rPr lang="ja-JP" altLang="en-US" sz="1050" b="1" dirty="0" smtClean="0">
                  <a:solidFill>
                    <a:schemeClr val="accent3">
                      <a:lumMod val="50000"/>
                    </a:schemeClr>
                  </a:solidFill>
                  <a:effectLst>
                    <a:outerShdw blurRad="38100" dist="38100" dir="2700000" algn="tl">
                      <a:srgbClr val="000000">
                        <a:alpha val="43137"/>
                      </a:srgbClr>
                    </a:outerShdw>
                  </a:effectLst>
                </a:rPr>
                <a:t>を作る際に参考にしたページ</a:t>
              </a:r>
              <a:endParaRPr lang="en-US" altLang="ja-JP" sz="1050" b="1" dirty="0" smtClean="0">
                <a:solidFill>
                  <a:schemeClr val="accent3">
                    <a:lumMod val="50000"/>
                  </a:schemeClr>
                </a:solidFill>
                <a:effectLst>
                  <a:outerShdw blurRad="38100" dist="38100" dir="2700000" algn="tl">
                    <a:srgbClr val="000000">
                      <a:alpha val="43137"/>
                    </a:srgbClr>
                  </a:outerShdw>
                </a:effectLst>
              </a:endParaRPr>
            </a:p>
          </p:txBody>
        </p:sp>
        <p:sp>
          <p:nvSpPr>
            <p:cNvPr id="8" name="テキスト ボックス 7"/>
            <p:cNvSpPr txBox="1"/>
            <p:nvPr/>
          </p:nvSpPr>
          <p:spPr>
            <a:xfrm>
              <a:off x="4612309" y="1447684"/>
              <a:ext cx="2139009" cy="338554"/>
            </a:xfrm>
            <a:prstGeom prst="rect">
              <a:avLst/>
            </a:prstGeom>
            <a:noFill/>
          </p:spPr>
          <p:txBody>
            <a:bodyPr wrap="square" rtlCol="0">
              <a:spAutoFit/>
            </a:bodyPr>
            <a:lstStyle/>
            <a:p>
              <a:pPr algn="r"/>
              <a:r>
                <a:rPr lang="en-US" altLang="ja-JP" sz="800" b="1" dirty="0">
                  <a:solidFill>
                    <a:schemeClr val="accent3">
                      <a:lumMod val="50000"/>
                    </a:schemeClr>
                  </a:solidFill>
                  <a:effectLst>
                    <a:outerShdw blurRad="38100" dist="38100" dir="2700000" algn="tl">
                      <a:srgbClr val="000000">
                        <a:alpha val="43137"/>
                      </a:srgbClr>
                    </a:outerShdw>
                  </a:effectLst>
                </a:rPr>
                <a:t>YTTM-WORK </a:t>
              </a:r>
              <a:r>
                <a:rPr lang="ja-JP" altLang="en-US" sz="800" b="1" dirty="0">
                  <a:solidFill>
                    <a:schemeClr val="accent3">
                      <a:lumMod val="50000"/>
                    </a:schemeClr>
                  </a:solidFill>
                  <a:effectLst>
                    <a:outerShdw blurRad="38100" dist="38100" dir="2700000" algn="tl">
                      <a:srgbClr val="000000">
                        <a:alpha val="43137"/>
                      </a:srgbClr>
                    </a:outerShdw>
                  </a:effectLst>
                </a:rPr>
                <a:t>ゲーム</a:t>
              </a:r>
              <a:r>
                <a:rPr lang="en-US" altLang="ja-JP" sz="800" b="1" dirty="0">
                  <a:solidFill>
                    <a:schemeClr val="accent3">
                      <a:lumMod val="50000"/>
                    </a:schemeClr>
                  </a:solidFill>
                  <a:effectLst>
                    <a:outerShdw blurRad="38100" dist="38100" dir="2700000" algn="tl">
                      <a:srgbClr val="000000">
                        <a:alpha val="43137"/>
                      </a:srgbClr>
                    </a:outerShdw>
                  </a:effectLst>
                </a:rPr>
                <a:t>AI</a:t>
              </a:r>
              <a:r>
                <a:rPr lang="ja-JP" altLang="en-US" sz="800" b="1" dirty="0" smtClean="0">
                  <a:solidFill>
                    <a:schemeClr val="accent3">
                      <a:lumMod val="50000"/>
                    </a:schemeClr>
                  </a:solidFill>
                  <a:effectLst>
                    <a:outerShdw blurRad="38100" dist="38100" dir="2700000" algn="tl">
                      <a:srgbClr val="000000">
                        <a:alpha val="43137"/>
                      </a:srgbClr>
                    </a:outerShdw>
                  </a:effectLst>
                </a:rPr>
                <a:t>基礎</a:t>
              </a:r>
              <a:endParaRPr lang="en-US" altLang="ja-JP" sz="800" b="1" dirty="0" smtClean="0">
                <a:solidFill>
                  <a:schemeClr val="accent3">
                    <a:lumMod val="50000"/>
                  </a:schemeClr>
                </a:solidFill>
                <a:effectLst>
                  <a:outerShdw blurRad="38100" dist="38100" dir="2700000" algn="tl">
                    <a:srgbClr val="000000">
                      <a:alpha val="43137"/>
                    </a:srgbClr>
                  </a:outerShdw>
                </a:effectLst>
              </a:endParaRPr>
            </a:p>
            <a:p>
              <a:pPr algn="r"/>
              <a:r>
                <a:rPr lang="ja-JP" altLang="en-US" sz="800" b="1" dirty="0">
                  <a:solidFill>
                    <a:schemeClr val="accent3">
                      <a:lumMod val="50000"/>
                    </a:schemeClr>
                  </a:solidFill>
                  <a:effectLst>
                    <a:outerShdw blurRad="38100" dist="38100" dir="2700000" algn="tl">
                      <a:srgbClr val="000000">
                        <a:alpha val="43137"/>
                      </a:srgbClr>
                    </a:outerShdw>
                  </a:effectLst>
                </a:rPr>
                <a:t>電ファミ</a:t>
              </a:r>
              <a:r>
                <a:rPr lang="en-US" altLang="ja-JP" sz="800" b="1" dirty="0">
                  <a:solidFill>
                    <a:schemeClr val="accent3">
                      <a:lumMod val="50000"/>
                    </a:schemeClr>
                  </a:solidFill>
                  <a:effectLst>
                    <a:outerShdw blurRad="38100" dist="38100" dir="2700000" algn="tl">
                      <a:srgbClr val="000000">
                        <a:alpha val="43137"/>
                      </a:srgbClr>
                    </a:outerShdw>
                  </a:effectLst>
                </a:rPr>
                <a:t>wiki </a:t>
              </a:r>
              <a:r>
                <a:rPr lang="ja-JP" altLang="en-US" sz="800" b="1" dirty="0">
                  <a:solidFill>
                    <a:schemeClr val="accent3">
                      <a:lumMod val="50000"/>
                    </a:schemeClr>
                  </a:solidFill>
                  <a:effectLst>
                    <a:outerShdw blurRad="38100" dist="38100" dir="2700000" algn="tl">
                      <a:srgbClr val="000000">
                        <a:alpha val="43137"/>
                      </a:srgbClr>
                    </a:outerShdw>
                  </a:effectLst>
                </a:rPr>
                <a:t>意思決定アルゴリズム</a:t>
              </a:r>
              <a:endParaRPr lang="en-US" altLang="ja-JP" sz="800" b="1" dirty="0" smtClean="0">
                <a:solidFill>
                  <a:schemeClr val="accent3">
                    <a:lumMod val="50000"/>
                  </a:schemeClr>
                </a:solidFill>
                <a:effectLst>
                  <a:outerShdw blurRad="38100" dist="38100" dir="2700000" algn="tl">
                    <a:srgbClr val="000000">
                      <a:alpha val="43137"/>
                    </a:srgbClr>
                  </a:outerShdw>
                </a:effectLst>
              </a:endParaRPr>
            </a:p>
          </p:txBody>
        </p:sp>
      </p:grpSp>
      <p:grpSp>
        <p:nvGrpSpPr>
          <p:cNvPr id="14" name="グループ化 13"/>
          <p:cNvGrpSpPr/>
          <p:nvPr/>
        </p:nvGrpSpPr>
        <p:grpSpPr>
          <a:xfrm>
            <a:off x="4076667" y="2719842"/>
            <a:ext cx="2675122" cy="1875875"/>
            <a:chOff x="504274" y="2282370"/>
            <a:chExt cx="2791202" cy="1957274"/>
          </a:xfrm>
          <a:effectLst>
            <a:outerShdw blurRad="50800" dist="38100" dir="2700000" algn="tl" rotWithShape="0">
              <a:prstClr val="black">
                <a:alpha val="40000"/>
              </a:prstClr>
            </a:outerShdw>
          </a:effectLst>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274" y="2753283"/>
              <a:ext cx="2791202" cy="1486361"/>
            </a:xfrm>
            <a:prstGeom prst="rect">
              <a:avLst/>
            </a:prstGeom>
          </p:spPr>
        </p:pic>
        <p:sp>
          <p:nvSpPr>
            <p:cNvPr id="12" name="正方形/長方形 11"/>
            <p:cNvSpPr/>
            <p:nvPr/>
          </p:nvSpPr>
          <p:spPr>
            <a:xfrm>
              <a:off x="749397" y="2282370"/>
              <a:ext cx="1870966" cy="415498"/>
            </a:xfrm>
            <a:prstGeom prst="rect">
              <a:avLst/>
            </a:prstGeom>
          </p:spPr>
          <p:txBody>
            <a:bodyPr wrap="square">
              <a:spAutoFit/>
            </a:bodyPr>
            <a:lstStyle/>
            <a:p>
              <a:r>
                <a:rPr lang="ja-JP" altLang="en-US" sz="1000" b="1" dirty="0">
                  <a:effectLst>
                    <a:outerShdw blurRad="38100" dist="38100" dir="2700000" algn="tl">
                      <a:srgbClr val="000000">
                        <a:alpha val="43137"/>
                      </a:srgbClr>
                    </a:outerShdw>
                  </a:effectLst>
                  <a:latin typeface="+mn-ea"/>
                </a:rPr>
                <a:t>スクウェア・</a:t>
              </a:r>
              <a:r>
                <a:rPr lang="ja-JP" altLang="en-US" sz="1000" b="1" dirty="0" smtClean="0">
                  <a:effectLst>
                    <a:outerShdw blurRad="38100" dist="38100" dir="2700000" algn="tl">
                      <a:srgbClr val="000000">
                        <a:alpha val="43137"/>
                      </a:srgbClr>
                    </a:outerShdw>
                  </a:effectLst>
                  <a:latin typeface="+mn-ea"/>
                </a:rPr>
                <a:t>エニックス</a:t>
              </a:r>
              <a:endParaRPr lang="en-US" altLang="ja-JP" sz="1000" b="1" dirty="0" smtClean="0">
                <a:effectLst>
                  <a:outerShdw blurRad="38100" dist="38100" dir="2700000" algn="tl">
                    <a:srgbClr val="000000">
                      <a:alpha val="43137"/>
                    </a:srgbClr>
                  </a:outerShdw>
                </a:effectLst>
                <a:latin typeface="+mn-ea"/>
              </a:endParaRPr>
            </a:p>
            <a:p>
              <a:r>
                <a:rPr lang="ja-JP" altLang="en-US" sz="1000" b="1" dirty="0" smtClean="0">
                  <a:effectLst>
                    <a:outerShdw blurRad="38100" dist="38100" dir="2700000" algn="tl">
                      <a:srgbClr val="000000">
                        <a:alpha val="43137"/>
                      </a:srgbClr>
                    </a:outerShdw>
                  </a:effectLst>
                  <a:latin typeface="+mn-ea"/>
                </a:rPr>
                <a:t> </a:t>
              </a:r>
              <a:r>
                <a:rPr lang="en-US" altLang="ja-JP" sz="1000" b="1" dirty="0" smtClean="0">
                  <a:effectLst>
                    <a:outerShdw blurRad="38100" dist="38100" dir="2700000" algn="tl">
                      <a:srgbClr val="000000">
                        <a:alpha val="43137"/>
                      </a:srgbClr>
                    </a:outerShdw>
                  </a:effectLst>
                  <a:latin typeface="+mn-ea"/>
                </a:rPr>
                <a:t>FINAL </a:t>
              </a:r>
              <a:r>
                <a:rPr lang="en-US" altLang="ja-JP" sz="1000" b="1" dirty="0">
                  <a:effectLst>
                    <a:outerShdw blurRad="38100" dist="38100" dir="2700000" algn="tl">
                      <a:srgbClr val="000000">
                        <a:alpha val="43137"/>
                      </a:srgbClr>
                    </a:outerShdw>
                  </a:effectLst>
                  <a:latin typeface="+mn-ea"/>
                </a:rPr>
                <a:t>FANTASY </a:t>
              </a:r>
              <a:r>
                <a:rPr lang="en-US" altLang="ja-JP" sz="1000" b="1" dirty="0" smtClean="0">
                  <a:effectLst>
                    <a:outerShdw blurRad="38100" dist="38100" dir="2700000" algn="tl">
                      <a:srgbClr val="000000">
                        <a:alpha val="43137"/>
                      </a:srgbClr>
                    </a:outerShdw>
                  </a:effectLst>
                  <a:latin typeface="+mn-ea"/>
                </a:rPr>
                <a:t>XV</a:t>
              </a:r>
              <a:endParaRPr lang="en-US" altLang="ja-JP" sz="1000" b="1" dirty="0">
                <a:effectLst>
                  <a:outerShdw blurRad="38100" dist="38100" dir="2700000" algn="tl">
                    <a:srgbClr val="000000">
                      <a:alpha val="43137"/>
                    </a:srgbClr>
                  </a:outerShdw>
                </a:effectLst>
                <a:latin typeface="+mn-ea"/>
              </a:endParaRPr>
            </a:p>
          </p:txBody>
        </p:sp>
        <p:sp>
          <p:nvSpPr>
            <p:cNvPr id="13" name="正方形/長方形 12"/>
            <p:cNvSpPr/>
            <p:nvPr/>
          </p:nvSpPr>
          <p:spPr>
            <a:xfrm>
              <a:off x="2293882" y="2383453"/>
              <a:ext cx="919839" cy="256905"/>
            </a:xfrm>
            <a:prstGeom prst="rect">
              <a:avLst/>
            </a:prstGeom>
          </p:spPr>
          <p:txBody>
            <a:bodyPr wrap="square">
              <a:spAutoFit/>
            </a:bodyPr>
            <a:lstStyle/>
            <a:p>
              <a:r>
                <a:rPr lang="ja-JP" altLang="en-US" sz="1000" b="1" dirty="0" smtClean="0">
                  <a:effectLst>
                    <a:outerShdw blurRad="38100" dist="38100" dir="2700000" algn="tl">
                      <a:srgbClr val="000000">
                        <a:alpha val="43137"/>
                      </a:srgbClr>
                    </a:outerShdw>
                  </a:effectLst>
                  <a:latin typeface="+mn-ea"/>
                </a:rPr>
                <a:t>の参考画像</a:t>
              </a:r>
              <a:endParaRPr lang="en-US" altLang="ja-JP" sz="1000" b="1" dirty="0">
                <a:effectLst>
                  <a:outerShdw blurRad="38100" dist="38100" dir="2700000" algn="tl">
                    <a:srgbClr val="000000">
                      <a:alpha val="43137"/>
                    </a:srgbClr>
                  </a:outerShdw>
                </a:effectLst>
                <a:latin typeface="+mn-ea"/>
              </a:endParaRPr>
            </a:p>
          </p:txBody>
        </p:sp>
      </p:grpSp>
      <p:sp>
        <p:nvSpPr>
          <p:cNvPr id="16" name="テキスト ボックス 15"/>
          <p:cNvSpPr txBox="1"/>
          <p:nvPr/>
        </p:nvSpPr>
        <p:spPr>
          <a:xfrm>
            <a:off x="302081" y="2925227"/>
            <a:ext cx="4333569" cy="738664"/>
          </a:xfrm>
          <a:prstGeom prst="rect">
            <a:avLst/>
          </a:prstGeom>
          <a:noFill/>
        </p:spPr>
        <p:txBody>
          <a:bodyPr wrap="square" rtlCol="0">
            <a:spAutoFit/>
          </a:bodyPr>
          <a:lstStyle/>
          <a:p>
            <a:r>
              <a:rPr lang="ja-JP" altLang="en-US" sz="1400" b="1" dirty="0" smtClean="0">
                <a:effectLst>
                  <a:outerShdw blurRad="38100" dist="38100" dir="2700000" algn="tl">
                    <a:srgbClr val="000000">
                      <a:alpha val="43137"/>
                    </a:srgbClr>
                  </a:outerShdw>
                </a:effectLst>
              </a:rPr>
              <a:t>右の画像のような感じで自分たち</a:t>
            </a:r>
            <a:r>
              <a:rPr lang="ja-JP" altLang="en-US" sz="1400" b="1" dirty="0" smtClean="0">
                <a:effectLst>
                  <a:outerShdw blurRad="38100" dist="38100" dir="2700000" algn="tl">
                    <a:srgbClr val="000000">
                      <a:alpha val="43137"/>
                    </a:srgbClr>
                  </a:outerShdw>
                </a:effectLst>
              </a:rPr>
              <a:t>の</a:t>
            </a:r>
            <a:r>
              <a:rPr lang="en-US" altLang="ja-JP" sz="1400" b="1" dirty="0" smtClean="0">
                <a:effectLst>
                  <a:outerShdw blurRad="38100" dist="38100" dir="2700000" algn="tl">
                    <a:srgbClr val="000000">
                      <a:alpha val="43137"/>
                    </a:srgbClr>
                  </a:outerShdw>
                </a:effectLst>
              </a:rPr>
              <a:t>AI</a:t>
            </a:r>
            <a:r>
              <a:rPr lang="ja-JP" altLang="en-US" sz="1400" b="1" dirty="0" smtClean="0">
                <a:effectLst>
                  <a:outerShdw blurRad="38100" dist="38100" dir="2700000" algn="tl">
                    <a:srgbClr val="000000">
                      <a:alpha val="43137"/>
                    </a:srgbClr>
                  </a:outerShdw>
                </a:effectLst>
              </a:rPr>
              <a:t>は</a:t>
            </a:r>
            <a:endParaRPr lang="en-US" altLang="ja-JP" sz="1400" b="1" dirty="0" smtClean="0">
              <a:effectLst>
                <a:outerShdw blurRad="38100" dist="38100" dir="2700000" algn="tl">
                  <a:srgbClr val="000000">
                    <a:alpha val="43137"/>
                  </a:srgbClr>
                </a:outerShdw>
              </a:effectLst>
            </a:endParaRPr>
          </a:p>
          <a:p>
            <a:r>
              <a:rPr lang="ja-JP" altLang="en-US" sz="1400" b="1" dirty="0" smtClean="0">
                <a:effectLst>
                  <a:outerShdw blurRad="38100" dist="38100" dir="2700000" algn="tl">
                    <a:srgbClr val="000000">
                      <a:alpha val="43137"/>
                    </a:srgbClr>
                  </a:outerShdw>
                </a:effectLst>
              </a:rPr>
              <a:t>どんな</a:t>
            </a:r>
            <a:r>
              <a:rPr lang="ja-JP" altLang="en-US" sz="1400" b="1" dirty="0">
                <a:effectLst>
                  <a:outerShdw blurRad="38100" dist="38100" dir="2700000" algn="tl">
                    <a:srgbClr val="000000">
                      <a:alpha val="43137"/>
                    </a:srgbClr>
                  </a:outerShdw>
                </a:effectLst>
              </a:rPr>
              <a:t>状態</a:t>
            </a:r>
            <a:r>
              <a:rPr lang="ja-JP" altLang="en-US" sz="1400" b="1" dirty="0" smtClean="0">
                <a:effectLst>
                  <a:outerShdw blurRad="38100" dist="38100" dir="2700000" algn="tl">
                    <a:srgbClr val="000000">
                      <a:alpha val="43137"/>
                    </a:srgbClr>
                  </a:outerShdw>
                </a:effectLst>
              </a:rPr>
              <a:t>があり</a:t>
            </a:r>
            <a:r>
              <a:rPr lang="ja-JP" altLang="en-US" sz="1400" b="1" dirty="0" smtClean="0">
                <a:effectLst>
                  <a:outerShdw blurRad="38100" dist="38100" dir="2700000" algn="tl">
                    <a:srgbClr val="000000">
                      <a:alpha val="43137"/>
                    </a:srgbClr>
                  </a:outerShdw>
                </a:effectLst>
              </a:rPr>
              <a:t>、どう</a:t>
            </a:r>
            <a:r>
              <a:rPr lang="ja-JP" altLang="en-US" sz="1400" b="1" dirty="0" smtClean="0">
                <a:effectLst>
                  <a:outerShdw blurRad="38100" dist="38100" dir="2700000" algn="tl">
                    <a:srgbClr val="000000">
                      <a:alpha val="43137"/>
                    </a:srgbClr>
                  </a:outerShdw>
                </a:effectLst>
              </a:rPr>
              <a:t>遷移していくのかを</a:t>
            </a:r>
            <a:endParaRPr lang="en-US" altLang="ja-JP" sz="1400" b="1" dirty="0" smtClean="0">
              <a:effectLst>
                <a:outerShdw blurRad="38100" dist="38100" dir="2700000" algn="tl">
                  <a:srgbClr val="000000">
                    <a:alpha val="43137"/>
                  </a:srgbClr>
                </a:outerShdw>
              </a:effectLst>
            </a:endParaRPr>
          </a:p>
          <a:p>
            <a:r>
              <a:rPr lang="en-US" altLang="ja-JP" sz="1400" b="1" dirty="0" smtClean="0">
                <a:solidFill>
                  <a:srgbClr val="FF0000"/>
                </a:solidFill>
                <a:effectLst>
                  <a:outerShdw blurRad="38100" dist="38100" dir="2700000" algn="tl">
                    <a:srgbClr val="000000">
                      <a:alpha val="43137"/>
                    </a:srgbClr>
                  </a:outerShdw>
                </a:effectLst>
              </a:rPr>
              <a:t>Excel</a:t>
            </a:r>
            <a:r>
              <a:rPr lang="ja-JP" altLang="en-US" sz="1400" b="1" dirty="0" smtClean="0">
                <a:solidFill>
                  <a:srgbClr val="FF0000"/>
                </a:solidFill>
                <a:effectLst>
                  <a:outerShdw blurRad="38100" dist="38100" dir="2700000" algn="tl">
                    <a:srgbClr val="000000">
                      <a:alpha val="43137"/>
                    </a:srgbClr>
                  </a:outerShdw>
                </a:effectLst>
              </a:rPr>
              <a:t>などでまとめておく</a:t>
            </a:r>
            <a:r>
              <a:rPr lang="ja-JP" altLang="en-US" sz="1400" b="1" dirty="0" smtClean="0">
                <a:effectLst>
                  <a:outerShdw blurRad="38100" dist="38100" dir="2700000" algn="tl">
                    <a:srgbClr val="000000">
                      <a:alpha val="43137"/>
                    </a:srgbClr>
                  </a:outerShdw>
                </a:effectLst>
              </a:rPr>
              <a:t>と作りやすい</a:t>
            </a:r>
            <a:r>
              <a:rPr lang="ja-JP" altLang="en-US" sz="1400" b="1" dirty="0" smtClean="0">
                <a:effectLst>
                  <a:outerShdw blurRad="38100" dist="38100" dir="2700000" algn="tl">
                    <a:srgbClr val="000000">
                      <a:alpha val="43137"/>
                    </a:srgbClr>
                  </a:outerShdw>
                </a:effectLst>
              </a:rPr>
              <a:t>です！</a:t>
            </a:r>
            <a:endParaRPr lang="en-US" altLang="ja-JP" sz="1400" b="1" dirty="0" smtClean="0">
              <a:effectLst>
                <a:outerShdw blurRad="38100" dist="38100" dir="2700000" algn="tl">
                  <a:srgbClr val="000000">
                    <a:alpha val="43137"/>
                  </a:srgbClr>
                </a:outerShdw>
              </a:effectLst>
            </a:endParaRPr>
          </a:p>
        </p:txBody>
      </p:sp>
      <p:sp>
        <p:nvSpPr>
          <p:cNvPr id="20" name="フッター プレースホルダー 5"/>
          <p:cNvSpPr>
            <a:spLocks noGrp="1"/>
          </p:cNvSpPr>
          <p:nvPr>
            <p:ph type="ftr" sz="quarter" idx="11"/>
          </p:nvPr>
        </p:nvSpPr>
        <p:spPr>
          <a:xfrm>
            <a:off x="4909413" y="8043259"/>
            <a:ext cx="1518762" cy="115093"/>
          </a:xfrm>
        </p:spPr>
        <p:txBody>
          <a:bodyPr/>
          <a:lstStyle/>
          <a:p>
            <a:pPr algn="r"/>
            <a:r>
              <a:rPr lang="en-US" altLang="ja-JP" sz="500" dirty="0">
                <a:solidFill>
                  <a:prstClr val="black">
                    <a:tint val="75000"/>
                  </a:prstClr>
                </a:solidFill>
              </a:rPr>
              <a:t>Ⓒ2016 SQUARE ENIX CO., LTD. All Rights Reserved.</a:t>
            </a:r>
            <a:endParaRPr lang="ja-JP" altLang="en-US" sz="500" dirty="0">
              <a:solidFill>
                <a:prstClr val="black">
                  <a:tint val="75000"/>
                </a:prstClr>
              </a:solidFill>
            </a:endParaRPr>
          </a:p>
        </p:txBody>
      </p:sp>
      <p:grpSp>
        <p:nvGrpSpPr>
          <p:cNvPr id="11" name="グループ化 10"/>
          <p:cNvGrpSpPr/>
          <p:nvPr/>
        </p:nvGrpSpPr>
        <p:grpSpPr>
          <a:xfrm>
            <a:off x="2768329" y="8426785"/>
            <a:ext cx="3702794" cy="1015678"/>
            <a:chOff x="836123" y="4951424"/>
            <a:chExt cx="3702794" cy="519271"/>
          </a:xfrm>
        </p:grpSpPr>
        <p:sp>
          <p:nvSpPr>
            <p:cNvPr id="21" name="テキスト ボックス 20"/>
            <p:cNvSpPr txBox="1"/>
            <p:nvPr/>
          </p:nvSpPr>
          <p:spPr>
            <a:xfrm>
              <a:off x="1988664" y="4951424"/>
              <a:ext cx="2550253" cy="118014"/>
            </a:xfrm>
            <a:prstGeom prst="rect">
              <a:avLst/>
            </a:prstGeom>
            <a:noFill/>
          </p:spPr>
          <p:txBody>
            <a:bodyPr wrap="square" rtlCol="0">
              <a:spAutoFit/>
            </a:bodyPr>
            <a:lstStyle/>
            <a:p>
              <a:pPr algn="r"/>
              <a:r>
                <a:rPr lang="en-US" altLang="ja-JP" sz="900" b="1" dirty="0" smtClean="0">
                  <a:solidFill>
                    <a:schemeClr val="accent3">
                      <a:lumMod val="50000"/>
                    </a:schemeClr>
                  </a:solidFill>
                  <a:effectLst>
                    <a:outerShdw blurRad="38100" dist="38100" dir="2700000" algn="tl">
                      <a:srgbClr val="000000">
                        <a:alpha val="43137"/>
                      </a:srgbClr>
                    </a:outerShdw>
                  </a:effectLst>
                </a:rPr>
                <a:t>WAYPOINT</a:t>
              </a:r>
              <a:r>
                <a:rPr lang="ja-JP" altLang="en-US" sz="900" b="1" dirty="0" smtClean="0">
                  <a:solidFill>
                    <a:schemeClr val="accent3">
                      <a:lumMod val="50000"/>
                    </a:schemeClr>
                  </a:solidFill>
                  <a:effectLst>
                    <a:outerShdw blurRad="38100" dist="38100" dir="2700000" algn="tl">
                      <a:srgbClr val="000000">
                        <a:alpha val="43137"/>
                      </a:srgbClr>
                    </a:outerShdw>
                  </a:effectLst>
                </a:rPr>
                <a:t>を作る際に参考にしたページ</a:t>
              </a:r>
              <a:endParaRPr lang="en-US" altLang="ja-JP" sz="900" b="1" dirty="0" smtClean="0">
                <a:solidFill>
                  <a:schemeClr val="accent3">
                    <a:lumMod val="50000"/>
                  </a:schemeClr>
                </a:solidFill>
                <a:effectLst>
                  <a:outerShdw blurRad="38100" dist="38100" dir="2700000" algn="tl">
                    <a:srgbClr val="000000">
                      <a:alpha val="43137"/>
                    </a:srgbClr>
                  </a:outerShdw>
                </a:effectLst>
              </a:endParaRPr>
            </a:p>
          </p:txBody>
        </p:sp>
        <p:sp>
          <p:nvSpPr>
            <p:cNvPr id="22" name="テキスト ボックス 21"/>
            <p:cNvSpPr txBox="1"/>
            <p:nvPr/>
          </p:nvSpPr>
          <p:spPr>
            <a:xfrm>
              <a:off x="836123" y="5045843"/>
              <a:ext cx="3702794" cy="424852"/>
            </a:xfrm>
            <a:prstGeom prst="rect">
              <a:avLst/>
            </a:prstGeom>
            <a:noFill/>
          </p:spPr>
          <p:txBody>
            <a:bodyPr wrap="square" rtlCol="0">
              <a:spAutoFit/>
            </a:bodyPr>
            <a:lstStyle/>
            <a:p>
              <a:pPr algn="r"/>
              <a:r>
                <a:rPr lang="ja-JP" altLang="en-US" sz="800" b="1" dirty="0">
                  <a:solidFill>
                    <a:schemeClr val="accent3">
                      <a:lumMod val="50000"/>
                    </a:schemeClr>
                  </a:solidFill>
                  <a:effectLst>
                    <a:outerShdw blurRad="38100" dist="38100" dir="2700000" algn="tl">
                      <a:srgbClr val="000000">
                        <a:alpha val="43137"/>
                      </a:srgbClr>
                    </a:outerShdw>
                  </a:effectLst>
                </a:rPr>
                <a:t>キャラクターの人工知能のための戦術位置解析</a:t>
              </a:r>
              <a:r>
                <a:rPr lang="ja-JP" altLang="en-US" sz="800" b="1" dirty="0" smtClean="0">
                  <a:solidFill>
                    <a:schemeClr val="accent3">
                      <a:lumMod val="50000"/>
                    </a:schemeClr>
                  </a:solidFill>
                  <a:effectLst>
                    <a:outerShdw blurRad="38100" dist="38100" dir="2700000" algn="tl">
                      <a:srgbClr val="000000">
                        <a:alpha val="43137"/>
                      </a:srgbClr>
                    </a:outerShdw>
                  </a:effectLst>
                </a:rPr>
                <a:t>システム</a:t>
              </a:r>
              <a:endParaRPr lang="en-US" altLang="ja-JP" sz="800" b="1" dirty="0">
                <a:solidFill>
                  <a:schemeClr val="accent3">
                    <a:lumMod val="50000"/>
                  </a:schemeClr>
                </a:solidFill>
                <a:effectLst>
                  <a:outerShdw blurRad="38100" dist="38100" dir="2700000" algn="tl">
                    <a:srgbClr val="000000">
                      <a:alpha val="43137"/>
                    </a:srgbClr>
                  </a:outerShdw>
                </a:effectLst>
              </a:endParaRPr>
            </a:p>
            <a:p>
              <a:pPr algn="r"/>
              <a:r>
                <a:rPr lang="en-US" altLang="ja-JP" sz="800" dirty="0">
                  <a:hlinkClick r:id="rId3"/>
                </a:rPr>
                <a:t>https://</a:t>
              </a:r>
              <a:r>
                <a:rPr lang="en-US" altLang="ja-JP" sz="800" dirty="0" smtClean="0">
                  <a:hlinkClick r:id="rId3"/>
                </a:rPr>
                <a:t>cedil.cesa.or.jp/cedil_sessions/view/1760</a:t>
              </a:r>
              <a:endParaRPr lang="en-US" altLang="ja-JP" sz="800" dirty="0" smtClean="0"/>
            </a:p>
            <a:p>
              <a:pPr algn="r"/>
              <a:r>
                <a:rPr lang="ja-JP" altLang="en-US" sz="800" b="1" dirty="0" smtClean="0">
                  <a:solidFill>
                    <a:schemeClr val="accent3">
                      <a:lumMod val="50000"/>
                    </a:schemeClr>
                  </a:solidFill>
                  <a:effectLst>
                    <a:outerShdw blurRad="38100" dist="38100" dir="2700000" algn="tl">
                      <a:srgbClr val="000000">
                        <a:alpha val="43137"/>
                      </a:srgbClr>
                    </a:outerShdw>
                  </a:effectLst>
                </a:rPr>
                <a:t>ゲーム</a:t>
              </a:r>
              <a:r>
                <a:rPr lang="en-US" altLang="ja-JP" sz="800" b="1" dirty="0" smtClean="0">
                  <a:solidFill>
                    <a:schemeClr val="accent3">
                      <a:lumMod val="50000"/>
                    </a:schemeClr>
                  </a:solidFill>
                  <a:effectLst>
                    <a:outerShdw blurRad="38100" dist="38100" dir="2700000" algn="tl">
                      <a:srgbClr val="000000">
                        <a:alpha val="43137"/>
                      </a:srgbClr>
                    </a:outerShdw>
                  </a:effectLst>
                </a:rPr>
                <a:t>AI </a:t>
              </a:r>
              <a:r>
                <a:rPr lang="ja-JP" altLang="en-US" sz="800" b="1" dirty="0" smtClean="0">
                  <a:solidFill>
                    <a:schemeClr val="accent3">
                      <a:lumMod val="50000"/>
                    </a:schemeClr>
                  </a:solidFill>
                  <a:effectLst>
                    <a:outerShdw blurRad="38100" dist="38100" dir="2700000" algn="tl">
                      <a:srgbClr val="000000">
                        <a:alpha val="43137"/>
                      </a:srgbClr>
                    </a:outerShdw>
                  </a:effectLst>
                </a:rPr>
                <a:t>基礎編 </a:t>
              </a:r>
              <a:r>
                <a:rPr lang="en-US" altLang="ja-JP" sz="800" b="1" dirty="0" smtClean="0">
                  <a:solidFill>
                    <a:schemeClr val="accent3">
                      <a:lumMod val="50000"/>
                    </a:schemeClr>
                  </a:solidFill>
                  <a:effectLst>
                    <a:outerShdw blurRad="38100" dist="38100" dir="2700000" algn="tl">
                      <a:srgbClr val="000000">
                        <a:alpha val="43137"/>
                      </a:srgbClr>
                    </a:outerShdw>
                  </a:effectLst>
                </a:rPr>
                <a:t>『</a:t>
              </a:r>
              <a:r>
                <a:rPr lang="ja-JP" altLang="en-US" sz="800" b="1" dirty="0" smtClean="0">
                  <a:solidFill>
                    <a:schemeClr val="accent3">
                      <a:lumMod val="50000"/>
                    </a:schemeClr>
                  </a:solidFill>
                  <a:effectLst>
                    <a:outerShdw blurRad="38100" dist="38100" dir="2700000" algn="tl">
                      <a:srgbClr val="000000">
                        <a:alpha val="43137"/>
                      </a:srgbClr>
                    </a:outerShdw>
                  </a:effectLst>
                </a:rPr>
                <a:t>知識表現と影響マップ</a:t>
              </a:r>
              <a:r>
                <a:rPr lang="en-US" altLang="ja-JP" sz="800" b="1" dirty="0" smtClean="0">
                  <a:solidFill>
                    <a:schemeClr val="accent3">
                      <a:lumMod val="50000"/>
                    </a:schemeClr>
                  </a:solidFill>
                  <a:effectLst>
                    <a:outerShdw blurRad="38100" dist="38100" dir="2700000" algn="tl">
                      <a:srgbClr val="000000">
                        <a:alpha val="43137"/>
                      </a:srgbClr>
                    </a:outerShdw>
                  </a:effectLst>
                </a:rPr>
                <a:t>』</a:t>
              </a:r>
              <a:r>
                <a:rPr lang="en-US" altLang="ja-JP" sz="800" b="1" dirty="0" err="1" smtClean="0">
                  <a:solidFill>
                    <a:schemeClr val="accent3">
                      <a:lumMod val="50000"/>
                    </a:schemeClr>
                  </a:solidFill>
                  <a:effectLst>
                    <a:outerShdw blurRad="38100" dist="38100" dir="2700000" algn="tl">
                      <a:srgbClr val="000000">
                        <a:alpha val="43137"/>
                      </a:srgbClr>
                    </a:outerShdw>
                  </a:effectLst>
                </a:rPr>
                <a:t>Cygames</a:t>
              </a:r>
              <a:r>
                <a:rPr lang="en-US" altLang="ja-JP" sz="800" b="1" dirty="0" smtClean="0">
                  <a:solidFill>
                    <a:schemeClr val="accent3">
                      <a:lumMod val="50000"/>
                    </a:schemeClr>
                  </a:solidFill>
                  <a:effectLst>
                    <a:outerShdw blurRad="38100" dist="38100" dir="2700000" algn="tl">
                      <a:srgbClr val="000000">
                        <a:alpha val="43137"/>
                      </a:srgbClr>
                    </a:outerShdw>
                  </a:effectLst>
                </a:rPr>
                <a:t> Engineers' Blog</a:t>
              </a:r>
            </a:p>
            <a:p>
              <a:pPr algn="r"/>
              <a:r>
                <a:rPr lang="en-US" altLang="ja-JP" sz="800" dirty="0" smtClean="0">
                  <a:hlinkClick r:id="rId4"/>
                </a:rPr>
                <a:t>https</a:t>
              </a:r>
              <a:r>
                <a:rPr lang="en-US" altLang="ja-JP" sz="800" dirty="0">
                  <a:hlinkClick r:id="rId4"/>
                </a:rPr>
                <a:t>://tech.cygames.co.jp/archives/2272</a:t>
              </a:r>
              <a:r>
                <a:rPr lang="en-US" altLang="ja-JP" sz="800" dirty="0" smtClean="0">
                  <a:hlinkClick r:id="rId4"/>
                </a:rPr>
                <a:t>/</a:t>
              </a:r>
              <a:endParaRPr lang="en-US" altLang="ja-JP" sz="800" dirty="0" smtClean="0"/>
            </a:p>
            <a:p>
              <a:pPr algn="r"/>
              <a:r>
                <a:rPr lang="ja-JP" altLang="en-US" sz="800" b="1" dirty="0">
                  <a:solidFill>
                    <a:srgbClr val="525252"/>
                  </a:solidFill>
                  <a:effectLst>
                    <a:outerShdw blurRad="38100" dist="38100" dir="2700000" algn="tl">
                      <a:srgbClr val="000000">
                        <a:alpha val="43137"/>
                      </a:srgbClr>
                    </a:outerShdw>
                  </a:effectLst>
                </a:rPr>
                <a:t>ダイクストラ法 </a:t>
              </a:r>
              <a:r>
                <a:rPr lang="en-US" altLang="ja-JP" sz="800" b="1" dirty="0">
                  <a:solidFill>
                    <a:srgbClr val="525252"/>
                  </a:solidFill>
                  <a:effectLst>
                    <a:outerShdw blurRad="38100" dist="38100" dir="2700000" algn="tl">
                      <a:srgbClr val="000000">
                        <a:alpha val="43137"/>
                      </a:srgbClr>
                    </a:outerShdw>
                  </a:effectLst>
                </a:rPr>
                <a:t>- </a:t>
              </a:r>
              <a:r>
                <a:rPr lang="ja-JP" altLang="en-US" sz="800" b="1" dirty="0">
                  <a:solidFill>
                    <a:srgbClr val="525252"/>
                  </a:solidFill>
                  <a:effectLst>
                    <a:outerShdw blurRad="38100" dist="38100" dir="2700000" algn="tl">
                      <a:srgbClr val="000000">
                        <a:alpha val="43137"/>
                      </a:srgbClr>
                    </a:outerShdw>
                  </a:effectLst>
                </a:rPr>
                <a:t>技術者と非技術者のための技術系ブログ</a:t>
              </a:r>
              <a:endParaRPr lang="ja-JP" altLang="en-US" sz="800" b="1" dirty="0">
                <a:solidFill>
                  <a:srgbClr val="525252"/>
                </a:solidFill>
                <a:effectLst>
                  <a:outerShdw blurRad="38100" dist="38100" dir="2700000" algn="tl">
                    <a:srgbClr val="000000">
                      <a:alpha val="43137"/>
                    </a:srgbClr>
                  </a:outerShdw>
                </a:effectLst>
                <a:hlinkClick r:id="rId5"/>
              </a:endParaRPr>
            </a:p>
            <a:p>
              <a:pPr algn="r"/>
              <a:r>
                <a:rPr lang="en-US" altLang="ja-JP" sz="800" dirty="0">
                  <a:hlinkClick r:id="rId5"/>
                </a:rPr>
                <a:t>http://notame.hatenablog.com/entry/dijkstras-algorithm-sample</a:t>
              </a:r>
              <a:endParaRPr lang="en-US" altLang="ja-JP" sz="800" b="1" dirty="0" smtClean="0">
                <a:solidFill>
                  <a:schemeClr val="accent3">
                    <a:lumMod val="50000"/>
                  </a:schemeClr>
                </a:solidFill>
                <a:effectLst>
                  <a:outerShdw blurRad="38100" dist="38100" dir="2700000" algn="tl">
                    <a:srgbClr val="000000">
                      <a:alpha val="43137"/>
                    </a:srgbClr>
                  </a:outerShdw>
                </a:effectLst>
              </a:endParaRPr>
            </a:p>
          </p:txBody>
        </p:sp>
      </p:grpSp>
      <p:sp>
        <p:nvSpPr>
          <p:cNvPr id="17" name="テキスト ボックス 16"/>
          <p:cNvSpPr txBox="1"/>
          <p:nvPr/>
        </p:nvSpPr>
        <p:spPr>
          <a:xfrm>
            <a:off x="209484" y="4203832"/>
            <a:ext cx="5288581" cy="400110"/>
          </a:xfrm>
          <a:prstGeom prst="rect">
            <a:avLst/>
          </a:prstGeom>
          <a:noFill/>
        </p:spPr>
        <p:txBody>
          <a:bodyPr wrap="square" rtlCol="0">
            <a:spAutoFit/>
          </a:bodyPr>
          <a:lstStyle/>
          <a:p>
            <a:r>
              <a:rPr lang="en-US" altLang="ja-JP" sz="2000" b="1" dirty="0" smtClean="0">
                <a:solidFill>
                  <a:srgbClr val="002060"/>
                </a:solidFill>
                <a:effectLst>
                  <a:outerShdw blurRad="38100" dist="38100" dir="2700000" algn="tl">
                    <a:srgbClr val="000000">
                      <a:alpha val="43137"/>
                    </a:srgbClr>
                  </a:outerShdw>
                </a:effectLst>
              </a:rPr>
              <a:t>4.AI</a:t>
            </a:r>
            <a:r>
              <a:rPr lang="ja-JP" altLang="en-US" sz="2000" b="1" dirty="0" smtClean="0">
                <a:solidFill>
                  <a:srgbClr val="002060"/>
                </a:solidFill>
                <a:effectLst>
                  <a:outerShdw blurRad="38100" dist="38100" dir="2700000" algn="tl">
                    <a:srgbClr val="000000">
                      <a:alpha val="43137"/>
                    </a:srgbClr>
                  </a:outerShdw>
                </a:effectLst>
              </a:rPr>
              <a:t>が動くためのルート設定</a:t>
            </a:r>
            <a:endParaRPr kumimoji="1" lang="ja-JP" altLang="en-US" sz="2000" b="1" dirty="0">
              <a:solidFill>
                <a:srgbClr val="002060"/>
              </a:solidFill>
              <a:effectLst>
                <a:outerShdw blurRad="38100" dist="38100" dir="2700000" algn="tl">
                  <a:srgbClr val="000000">
                    <a:alpha val="43137"/>
                  </a:srgbClr>
                </a:outerShdw>
              </a:effectLst>
            </a:endParaRPr>
          </a:p>
        </p:txBody>
      </p:sp>
      <p:sp>
        <p:nvSpPr>
          <p:cNvPr id="18" name="テキスト ボックス 17"/>
          <p:cNvSpPr txBox="1"/>
          <p:nvPr/>
        </p:nvSpPr>
        <p:spPr>
          <a:xfrm>
            <a:off x="302081" y="4799089"/>
            <a:ext cx="5053395" cy="738664"/>
          </a:xfrm>
          <a:prstGeom prst="rect">
            <a:avLst/>
          </a:prstGeom>
          <a:noFill/>
        </p:spPr>
        <p:txBody>
          <a:bodyPr wrap="square" rtlCol="0">
            <a:spAutoFit/>
          </a:bodyPr>
          <a:lstStyle/>
          <a:p>
            <a:r>
              <a:rPr lang="ja-JP" altLang="en-US" sz="1400" b="1" dirty="0" smtClean="0">
                <a:effectLst>
                  <a:outerShdw blurRad="38100" dist="38100" dir="2700000" algn="tl">
                    <a:srgbClr val="000000">
                      <a:alpha val="43137"/>
                    </a:srgbClr>
                  </a:outerShdw>
                </a:effectLst>
              </a:rPr>
              <a:t>今回の制作では</a:t>
            </a:r>
            <a:r>
              <a:rPr lang="ja-JP" altLang="en-US" sz="1400" b="1" dirty="0" smtClean="0">
                <a:solidFill>
                  <a:srgbClr val="FF0000"/>
                </a:solidFill>
                <a:effectLst>
                  <a:outerShdw blurRad="38100" dist="38100" dir="2700000" algn="tl">
                    <a:srgbClr val="000000">
                      <a:alpha val="43137"/>
                    </a:srgbClr>
                  </a:outerShdw>
                </a:effectLst>
              </a:rPr>
              <a:t>「</a:t>
            </a:r>
            <a:r>
              <a:rPr lang="en-US" altLang="ja-JP" sz="1400" b="1" dirty="0" smtClean="0">
                <a:solidFill>
                  <a:srgbClr val="FF0000"/>
                </a:solidFill>
                <a:effectLst>
                  <a:outerShdw blurRad="38100" dist="38100" dir="2700000" algn="tl">
                    <a:srgbClr val="000000">
                      <a:alpha val="43137"/>
                    </a:srgbClr>
                  </a:outerShdw>
                </a:effectLst>
              </a:rPr>
              <a:t>WAYPOINT</a:t>
            </a:r>
            <a:r>
              <a:rPr lang="ja-JP" altLang="en-US" sz="1400" b="1" dirty="0" smtClean="0">
                <a:solidFill>
                  <a:srgbClr val="FF0000"/>
                </a:solidFill>
                <a:effectLst>
                  <a:outerShdw blurRad="38100" dist="38100" dir="2700000" algn="tl">
                    <a:srgbClr val="000000">
                      <a:alpha val="43137"/>
                    </a:srgbClr>
                  </a:outerShdw>
                </a:effectLst>
              </a:rPr>
              <a:t>」</a:t>
            </a:r>
            <a:r>
              <a:rPr lang="ja-JP" altLang="en-US" sz="1400" b="1" dirty="0" smtClean="0">
                <a:effectLst>
                  <a:outerShdw blurRad="38100" dist="38100" dir="2700000" algn="tl">
                    <a:srgbClr val="000000">
                      <a:alpha val="43137"/>
                    </a:srgbClr>
                  </a:outerShdw>
                </a:effectLst>
              </a:rPr>
              <a:t>というものを使いました</a:t>
            </a:r>
            <a:r>
              <a:rPr lang="ja-JP" altLang="en-US" sz="1400" b="1" dirty="0" smtClean="0">
                <a:effectLst>
                  <a:outerShdw blurRad="38100" dist="38100" dir="2700000" algn="tl">
                    <a:srgbClr val="000000">
                      <a:alpha val="43137"/>
                    </a:srgbClr>
                  </a:outerShdw>
                </a:effectLst>
              </a:rPr>
              <a:t>。</a:t>
            </a:r>
            <a:endParaRPr lang="en-US" altLang="ja-JP" sz="1400" b="1" dirty="0" smtClean="0">
              <a:effectLst>
                <a:outerShdw blurRad="38100" dist="38100" dir="2700000" algn="tl">
                  <a:srgbClr val="000000">
                    <a:alpha val="43137"/>
                  </a:srgbClr>
                </a:outerShdw>
              </a:effectLst>
            </a:endParaRPr>
          </a:p>
          <a:p>
            <a:r>
              <a:rPr lang="ja-JP" altLang="en-US" sz="1400" b="1" dirty="0">
                <a:effectLst>
                  <a:outerShdw blurRad="38100" dist="38100" dir="2700000" algn="tl">
                    <a:srgbClr val="000000">
                      <a:alpha val="43137"/>
                    </a:srgbClr>
                  </a:outerShdw>
                </a:effectLst>
              </a:rPr>
              <a:t>フィールド</a:t>
            </a:r>
            <a:r>
              <a:rPr lang="ja-JP" altLang="en-US" sz="1400" b="1" dirty="0" smtClean="0">
                <a:effectLst>
                  <a:outerShdw blurRad="38100" dist="38100" dir="2700000" algn="tl">
                    <a:srgbClr val="000000">
                      <a:alpha val="43137"/>
                    </a:srgbClr>
                  </a:outerShdw>
                </a:effectLst>
              </a:rPr>
              <a:t>に均等にポイントを置いて、</a:t>
            </a:r>
            <a:endParaRPr lang="en-US" altLang="ja-JP" sz="1400" b="1" dirty="0" smtClean="0">
              <a:effectLst>
                <a:outerShdw blurRad="38100" dist="38100" dir="2700000" algn="tl">
                  <a:srgbClr val="000000">
                    <a:alpha val="43137"/>
                  </a:srgbClr>
                </a:outerShdw>
              </a:effectLst>
            </a:endParaRPr>
          </a:p>
          <a:p>
            <a:r>
              <a:rPr lang="ja-JP" altLang="en-US" sz="1400" b="1" dirty="0" smtClean="0">
                <a:effectLst>
                  <a:outerShdw blurRad="38100" dist="38100" dir="2700000" algn="tl">
                    <a:srgbClr val="000000">
                      <a:alpha val="43137"/>
                    </a:srgbClr>
                  </a:outerShdw>
                </a:effectLst>
              </a:rPr>
              <a:t>その場所までのルートを設定しています。</a:t>
            </a:r>
            <a:endParaRPr lang="en-US" altLang="ja-JP" sz="1400" b="1" dirty="0" smtClean="0">
              <a:effectLst>
                <a:outerShdw blurRad="38100" dist="38100" dir="2700000" algn="tl">
                  <a:srgbClr val="000000">
                    <a:alpha val="43137"/>
                  </a:srgbClr>
                </a:outerShdw>
              </a:effectLst>
            </a:endParaRPr>
          </a:p>
        </p:txBody>
      </p:sp>
      <p:sp>
        <p:nvSpPr>
          <p:cNvPr id="26" name="正方形/長方形 25"/>
          <p:cNvSpPr/>
          <p:nvPr/>
        </p:nvSpPr>
        <p:spPr>
          <a:xfrm>
            <a:off x="302081" y="6026182"/>
            <a:ext cx="3547446" cy="523220"/>
          </a:xfrm>
          <a:prstGeom prst="rect">
            <a:avLst/>
          </a:prstGeom>
        </p:spPr>
        <p:txBody>
          <a:bodyPr wrap="square">
            <a:spAutoFit/>
          </a:bodyPr>
          <a:lstStyle/>
          <a:p>
            <a:r>
              <a:rPr lang="ja-JP" altLang="en-US" sz="1400" b="1" dirty="0" smtClean="0">
                <a:effectLst>
                  <a:outerShdw blurRad="38100" dist="38100" dir="2700000" algn="tl">
                    <a:srgbClr val="000000">
                      <a:alpha val="43137"/>
                    </a:srgbClr>
                  </a:outerShdw>
                </a:effectLst>
              </a:rPr>
              <a:t>文字や障害物の位置そこまでの距離を</a:t>
            </a:r>
            <a:endParaRPr lang="en-US" altLang="ja-JP" sz="1400" b="1" dirty="0" smtClean="0">
              <a:effectLst>
                <a:outerShdw blurRad="38100" dist="38100" dir="2700000" algn="tl">
                  <a:srgbClr val="000000">
                    <a:alpha val="43137"/>
                  </a:srgbClr>
                </a:outerShdw>
              </a:effectLst>
            </a:endParaRPr>
          </a:p>
          <a:p>
            <a:r>
              <a:rPr lang="ja-JP" altLang="en-US" sz="1400" b="1" dirty="0" smtClean="0">
                <a:solidFill>
                  <a:srgbClr val="FF0000"/>
                </a:solidFill>
                <a:effectLst>
                  <a:outerShdw blurRad="38100" dist="38100" dir="2700000" algn="tl">
                    <a:srgbClr val="000000">
                      <a:alpha val="43137"/>
                    </a:srgbClr>
                  </a:outerShdw>
                </a:effectLst>
              </a:rPr>
              <a:t>ダイクストラ法</a:t>
            </a:r>
            <a:r>
              <a:rPr lang="ja-JP" altLang="en-US" sz="1400" b="1" dirty="0" smtClean="0">
                <a:effectLst>
                  <a:outerShdw blurRad="38100" dist="38100" dir="2700000" algn="tl">
                    <a:srgbClr val="000000">
                      <a:alpha val="43137"/>
                    </a:srgbClr>
                  </a:outerShdw>
                </a:effectLst>
              </a:rPr>
              <a:t>で判定しています。</a:t>
            </a:r>
            <a:endParaRPr lang="en-US" altLang="ja-JP" sz="1400" b="1" dirty="0">
              <a:effectLst>
                <a:outerShdw blurRad="38100" dist="38100" dir="2700000" algn="tl">
                  <a:srgbClr val="000000">
                    <a:alpha val="43137"/>
                  </a:srgbClr>
                </a:outerShdw>
              </a:effectLst>
            </a:endParaRPr>
          </a:p>
        </p:txBody>
      </p:sp>
      <p:grpSp>
        <p:nvGrpSpPr>
          <p:cNvPr id="54" name="グループ化 53"/>
          <p:cNvGrpSpPr/>
          <p:nvPr/>
        </p:nvGrpSpPr>
        <p:grpSpPr>
          <a:xfrm>
            <a:off x="386429" y="6792508"/>
            <a:ext cx="2597386" cy="2301990"/>
            <a:chOff x="582375" y="5572151"/>
            <a:chExt cx="2597386" cy="2301990"/>
          </a:xfrm>
        </p:grpSpPr>
        <p:pic>
          <p:nvPicPr>
            <p:cNvPr id="25" name="図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2375" y="5572151"/>
              <a:ext cx="2597386" cy="1948040"/>
            </a:xfrm>
            <a:prstGeom prst="rect">
              <a:avLst/>
            </a:prstGeom>
            <a:ln>
              <a:solidFill>
                <a:schemeClr val="tx1"/>
              </a:solidFill>
            </a:ln>
            <a:effectLst>
              <a:outerShdw blurRad="50800" dist="38100" dir="2700000" algn="tl" rotWithShape="0">
                <a:prstClr val="black">
                  <a:alpha val="40000"/>
                </a:prstClr>
              </a:outerShdw>
            </a:effectLst>
          </p:spPr>
        </p:pic>
        <p:sp>
          <p:nvSpPr>
            <p:cNvPr id="29" name="正方形/長方形 28"/>
            <p:cNvSpPr/>
            <p:nvPr/>
          </p:nvSpPr>
          <p:spPr>
            <a:xfrm>
              <a:off x="1153946" y="7612531"/>
              <a:ext cx="1454244" cy="261610"/>
            </a:xfrm>
            <a:prstGeom prst="rect">
              <a:avLst/>
            </a:prstGeom>
          </p:spPr>
          <p:txBody>
            <a:bodyPr wrap="none">
              <a:spAutoFit/>
            </a:bodyPr>
            <a:lstStyle/>
            <a:p>
              <a:r>
                <a:rPr lang="ja-JP" altLang="en-US" sz="1100" b="1" dirty="0" smtClean="0">
                  <a:effectLst>
                    <a:outerShdw blurRad="38100" dist="38100" dir="2700000" algn="tl">
                      <a:srgbClr val="000000">
                        <a:alpha val="43137"/>
                      </a:srgbClr>
                    </a:outerShdw>
                  </a:effectLst>
                </a:rPr>
                <a:t>（ダイクストラ法）</a:t>
              </a:r>
              <a:endParaRPr lang="ja-JP" altLang="en-US" sz="1100" dirty="0"/>
            </a:p>
          </p:txBody>
        </p:sp>
      </p:grpSp>
      <p:grpSp>
        <p:nvGrpSpPr>
          <p:cNvPr id="55" name="グループ化 54"/>
          <p:cNvGrpSpPr/>
          <p:nvPr/>
        </p:nvGrpSpPr>
        <p:grpSpPr>
          <a:xfrm>
            <a:off x="3766648" y="5296865"/>
            <a:ext cx="2704475" cy="2804866"/>
            <a:chOff x="4248239" y="5498290"/>
            <a:chExt cx="2213166" cy="2295319"/>
          </a:xfrm>
        </p:grpSpPr>
        <p:grpSp>
          <p:nvGrpSpPr>
            <p:cNvPr id="9" name="グループ化 8"/>
            <p:cNvGrpSpPr/>
            <p:nvPr/>
          </p:nvGrpSpPr>
          <p:grpSpPr>
            <a:xfrm>
              <a:off x="4248239" y="5762542"/>
              <a:ext cx="2213166" cy="2031067"/>
              <a:chOff x="5166898" y="3478983"/>
              <a:chExt cx="2213166" cy="2031067"/>
            </a:xfrm>
          </p:grpSpPr>
          <p:pic>
            <p:nvPicPr>
              <p:cNvPr id="15" name="Picture 4" descr="D:\My Documents\IGDA\images\kz_AI._0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6898" y="3478983"/>
                <a:ext cx="2134661" cy="161393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Text Box 10"/>
              <p:cNvSpPr txBox="1">
                <a:spLocks noChangeArrowheads="1"/>
              </p:cNvSpPr>
              <p:nvPr/>
            </p:nvSpPr>
            <p:spPr bwMode="auto">
              <a:xfrm>
                <a:off x="5303614" y="5131485"/>
                <a:ext cx="2076450" cy="378565"/>
              </a:xfrm>
              <a:prstGeom prst="rect">
                <a:avLst/>
              </a:prstGeom>
              <a:noFill/>
              <a:ln w="9525">
                <a:noFill/>
                <a:miter lim="800000"/>
                <a:headEnd/>
                <a:tailEnd/>
              </a:ln>
              <a:effectLst/>
            </p:spPr>
            <p:txBody>
              <a:bodyPr wrap="square">
                <a:spAutoFit/>
              </a:bodyPr>
              <a:lstStyle/>
              <a:p>
                <a:pPr algn="r">
                  <a:lnSpc>
                    <a:spcPct val="90000"/>
                  </a:lnSpc>
                  <a:spcBef>
                    <a:spcPct val="20000"/>
                  </a:spcBef>
                </a:pPr>
                <a:r>
                  <a:rPr lang="en-US" altLang="ja-JP" sz="600" b="1" dirty="0">
                    <a:solidFill>
                      <a:prstClr val="black"/>
                    </a:solidFill>
                    <a:effectLst>
                      <a:outerShdw blurRad="38100" dist="38100" dir="2700000" algn="tl">
                        <a:srgbClr val="000000">
                          <a:alpha val="43137"/>
                        </a:srgbClr>
                      </a:outerShdw>
                    </a:effectLst>
                  </a:rPr>
                  <a:t>Figure from pages 31 of </a:t>
                </a:r>
                <a:r>
                  <a:rPr lang="en-US" altLang="ja-JP" sz="600" b="1" dirty="0">
                    <a:solidFill>
                      <a:srgbClr val="000000"/>
                    </a:solidFill>
                    <a:effectLst>
                      <a:outerShdw blurRad="38100" dist="38100" dir="2700000" algn="tl">
                        <a:srgbClr val="000000">
                          <a:alpha val="43137"/>
                        </a:srgbClr>
                      </a:outerShdw>
                    </a:effectLst>
                  </a:rPr>
                  <a:t>William van der </a:t>
                </a:r>
                <a:r>
                  <a:rPr lang="en-US" altLang="ja-JP" sz="600" b="1" dirty="0" err="1">
                    <a:solidFill>
                      <a:srgbClr val="000000"/>
                    </a:solidFill>
                    <a:effectLst>
                      <a:outerShdw blurRad="38100" dist="38100" dir="2700000" algn="tl">
                        <a:srgbClr val="000000">
                          <a:alpha val="43137"/>
                        </a:srgbClr>
                      </a:outerShdw>
                    </a:effectLst>
                  </a:rPr>
                  <a:t>Sterren</a:t>
                </a:r>
                <a:r>
                  <a:rPr lang="en-US" altLang="ja-JP" sz="600" b="1" dirty="0">
                    <a:solidFill>
                      <a:srgbClr val="000000"/>
                    </a:solidFill>
                    <a:effectLst>
                      <a:outerShdw blurRad="38100" dist="38100" dir="2700000" algn="tl">
                        <a:srgbClr val="000000">
                          <a:alpha val="43137"/>
                        </a:srgbClr>
                      </a:outerShdw>
                    </a:effectLst>
                  </a:rPr>
                  <a:t>(2001</a:t>
                </a:r>
                <a:r>
                  <a:rPr lang="en-US" altLang="ja-JP" sz="600" b="1" dirty="0" smtClean="0">
                    <a:solidFill>
                      <a:srgbClr val="000000"/>
                    </a:solidFill>
                    <a:effectLst>
                      <a:outerShdw blurRad="38100" dist="38100" dir="2700000" algn="tl">
                        <a:srgbClr val="000000">
                          <a:alpha val="43137"/>
                        </a:srgbClr>
                      </a:outerShdw>
                    </a:effectLst>
                  </a:rPr>
                  <a:t>)</a:t>
                </a:r>
              </a:p>
              <a:p>
                <a:pPr algn="r">
                  <a:lnSpc>
                    <a:spcPct val="90000"/>
                  </a:lnSpc>
                  <a:spcBef>
                    <a:spcPct val="20000"/>
                  </a:spcBef>
                </a:pPr>
                <a:r>
                  <a:rPr lang="en-US" altLang="ja-JP" sz="600" b="1" dirty="0" smtClean="0">
                    <a:solidFill>
                      <a:srgbClr val="000000"/>
                    </a:solidFill>
                    <a:effectLst>
                      <a:outerShdw blurRad="38100" dist="38100" dir="2700000" algn="tl">
                        <a:srgbClr val="000000">
                          <a:alpha val="43137"/>
                        </a:srgbClr>
                      </a:outerShdw>
                    </a:effectLst>
                  </a:rPr>
                  <a:t>"</a:t>
                </a:r>
                <a:r>
                  <a:rPr lang="en-US" altLang="ja-JP" sz="600" b="1" dirty="0">
                    <a:solidFill>
                      <a:srgbClr val="000000"/>
                    </a:solidFill>
                    <a:effectLst>
                      <a:outerShdw blurRad="38100" dist="38100" dir="2700000" algn="tl">
                        <a:srgbClr val="000000">
                          <a:alpha val="43137"/>
                        </a:srgbClr>
                      </a:outerShdw>
                    </a:effectLst>
                  </a:rPr>
                  <a:t>Terrain Reasoning for 3D Action Games(GDC2001 PPT</a:t>
                </a:r>
                <a:r>
                  <a:rPr lang="en-US" altLang="ja-JP" sz="600" b="1" dirty="0" smtClean="0">
                    <a:solidFill>
                      <a:srgbClr val="000000"/>
                    </a:solidFill>
                    <a:effectLst>
                      <a:outerShdw blurRad="38100" dist="38100" dir="2700000" algn="tl">
                        <a:srgbClr val="000000">
                          <a:alpha val="43137"/>
                        </a:srgbClr>
                      </a:outerShdw>
                    </a:effectLst>
                  </a:rPr>
                  <a:t>)“</a:t>
                </a:r>
              </a:p>
              <a:p>
                <a:pPr algn="r">
                  <a:lnSpc>
                    <a:spcPct val="90000"/>
                  </a:lnSpc>
                  <a:spcBef>
                    <a:spcPct val="20000"/>
                  </a:spcBef>
                </a:pPr>
                <a:r>
                  <a:rPr lang="en-US" altLang="ja-JP" sz="600" b="1" dirty="0" smtClean="0">
                    <a:solidFill>
                      <a:srgbClr val="000000"/>
                    </a:solidFill>
                    <a:effectLst>
                      <a:outerShdw blurRad="38100" dist="38100" dir="2700000" algn="tl">
                        <a:srgbClr val="000000">
                          <a:alpha val="43137"/>
                        </a:srgbClr>
                      </a:outerShdw>
                    </a:effectLst>
                  </a:rPr>
                  <a:t>http://www.cgf-ai.com/docs/gdc2001_slides.pdf </a:t>
                </a:r>
                <a:endParaRPr lang="en-US" altLang="ja-JP" sz="1200" dirty="0">
                  <a:solidFill>
                    <a:srgbClr val="000000"/>
                  </a:solidFill>
                  <a:effectLst>
                    <a:outerShdw blurRad="38100" dist="38100" dir="2700000" algn="tl">
                      <a:srgbClr val="000000">
                        <a:alpha val="43137"/>
                      </a:srgbClr>
                    </a:outerShdw>
                  </a:effectLst>
                </a:endParaRPr>
              </a:p>
            </p:txBody>
          </p:sp>
        </p:grpSp>
        <p:sp>
          <p:nvSpPr>
            <p:cNvPr id="31" name="正方形/長方形 30"/>
            <p:cNvSpPr/>
            <p:nvPr/>
          </p:nvSpPr>
          <p:spPr>
            <a:xfrm>
              <a:off x="5335776" y="5498290"/>
              <a:ext cx="1125629" cy="261610"/>
            </a:xfrm>
            <a:prstGeom prst="rect">
              <a:avLst/>
            </a:prstGeom>
          </p:spPr>
          <p:txBody>
            <a:bodyPr wrap="none">
              <a:spAutoFit/>
            </a:bodyPr>
            <a:lstStyle/>
            <a:p>
              <a:r>
                <a:rPr lang="ja-JP" altLang="en-US" sz="1100" b="1" dirty="0" smtClean="0">
                  <a:effectLst>
                    <a:outerShdw blurRad="38100" dist="38100" dir="2700000" algn="tl">
                      <a:srgbClr val="000000">
                        <a:alpha val="43137"/>
                      </a:srgbClr>
                    </a:outerShdw>
                  </a:effectLst>
                </a:rPr>
                <a:t>（</a:t>
              </a:r>
              <a:r>
                <a:rPr lang="en-US" altLang="ja-JP" sz="1100" b="1" dirty="0" smtClean="0">
                  <a:effectLst>
                    <a:outerShdw blurRad="38100" dist="38100" dir="2700000" algn="tl">
                      <a:srgbClr val="000000">
                        <a:alpha val="43137"/>
                      </a:srgbClr>
                    </a:outerShdw>
                  </a:effectLst>
                </a:rPr>
                <a:t>WAYPOINT</a:t>
              </a:r>
              <a:r>
                <a:rPr lang="ja-JP" altLang="en-US" sz="1100" b="1" dirty="0" smtClean="0">
                  <a:effectLst>
                    <a:outerShdw blurRad="38100" dist="38100" dir="2700000" algn="tl">
                      <a:srgbClr val="000000">
                        <a:alpha val="43137"/>
                      </a:srgbClr>
                    </a:outerShdw>
                  </a:effectLst>
                </a:rPr>
                <a:t>）</a:t>
              </a:r>
              <a:endParaRPr lang="ja-JP" altLang="en-US" sz="1100" dirty="0"/>
            </a:p>
          </p:txBody>
        </p:sp>
      </p:grpSp>
      <p:grpSp>
        <p:nvGrpSpPr>
          <p:cNvPr id="59" name="グループ化 58"/>
          <p:cNvGrpSpPr/>
          <p:nvPr/>
        </p:nvGrpSpPr>
        <p:grpSpPr>
          <a:xfrm>
            <a:off x="302081" y="881483"/>
            <a:ext cx="4557310" cy="1132571"/>
            <a:chOff x="662190" y="1816764"/>
            <a:chExt cx="4557310" cy="1132571"/>
          </a:xfrm>
        </p:grpSpPr>
        <p:grpSp>
          <p:nvGrpSpPr>
            <p:cNvPr id="57" name="グループ化 56"/>
            <p:cNvGrpSpPr/>
            <p:nvPr/>
          </p:nvGrpSpPr>
          <p:grpSpPr>
            <a:xfrm>
              <a:off x="662190" y="2118338"/>
              <a:ext cx="4557310" cy="830997"/>
              <a:chOff x="662190" y="1843487"/>
              <a:chExt cx="4557310" cy="830997"/>
            </a:xfrm>
          </p:grpSpPr>
          <p:sp>
            <p:nvSpPr>
              <p:cNvPr id="56" name="テキスト ボックス 55"/>
              <p:cNvSpPr txBox="1"/>
              <p:nvPr/>
            </p:nvSpPr>
            <p:spPr>
              <a:xfrm>
                <a:off x="662190" y="1843487"/>
                <a:ext cx="2094268" cy="830997"/>
              </a:xfrm>
              <a:prstGeom prst="rect">
                <a:avLst/>
              </a:prstGeom>
              <a:noFill/>
            </p:spPr>
            <p:txBody>
              <a:bodyPr wrap="square" rtlCol="0">
                <a:spAutoFit/>
              </a:bodyPr>
              <a:lstStyle/>
              <a:p>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1.</a:t>
                </a:r>
                <a:r>
                  <a:rPr kumimoji="1" lang="ja-JP" altLang="en-US" sz="1200" b="1" dirty="0" smtClean="0">
                    <a:solidFill>
                      <a:schemeClr val="accent2">
                        <a:lumMod val="50000"/>
                      </a:schemeClr>
                    </a:solidFill>
                    <a:effectLst>
                      <a:outerShdw blurRad="38100" dist="38100" dir="2700000" algn="tl">
                        <a:srgbClr val="000000">
                          <a:alpha val="43137"/>
                        </a:srgbClr>
                      </a:outerShdw>
                    </a:effectLst>
                    <a:latin typeface="+mn-ea"/>
                  </a:rPr>
                  <a:t>ルールベース</a:t>
                </a:r>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AI</a:t>
                </a:r>
              </a:p>
              <a:p>
                <a:r>
                  <a:rPr lang="en-US" altLang="ja-JP" sz="1200" b="1" dirty="0" smtClean="0">
                    <a:solidFill>
                      <a:schemeClr val="accent2">
                        <a:lumMod val="50000"/>
                      </a:schemeClr>
                    </a:solidFill>
                    <a:effectLst>
                      <a:outerShdw blurRad="38100" dist="38100" dir="2700000" algn="tl">
                        <a:srgbClr val="000000">
                          <a:alpha val="43137"/>
                        </a:srgbClr>
                      </a:outerShdw>
                    </a:effectLst>
                    <a:latin typeface="+mn-ea"/>
                  </a:rPr>
                  <a:t>2.</a:t>
                </a:r>
                <a:r>
                  <a:rPr lang="ja-JP" altLang="en-US" sz="1200" b="1" dirty="0" smtClean="0">
                    <a:solidFill>
                      <a:schemeClr val="accent2">
                        <a:lumMod val="50000"/>
                      </a:schemeClr>
                    </a:solidFill>
                    <a:effectLst>
                      <a:outerShdw blurRad="38100" dist="38100" dir="2700000" algn="tl">
                        <a:srgbClr val="000000">
                          <a:alpha val="43137"/>
                        </a:srgbClr>
                      </a:outerShdw>
                    </a:effectLst>
                    <a:latin typeface="+mn-ea"/>
                  </a:rPr>
                  <a:t>ステートベース</a:t>
                </a:r>
                <a:r>
                  <a:rPr lang="en-US" altLang="ja-JP" sz="1200" b="1" dirty="0" smtClean="0">
                    <a:solidFill>
                      <a:schemeClr val="accent2">
                        <a:lumMod val="50000"/>
                      </a:schemeClr>
                    </a:solidFill>
                    <a:effectLst>
                      <a:outerShdw blurRad="38100" dist="38100" dir="2700000" algn="tl">
                        <a:srgbClr val="000000">
                          <a:alpha val="43137"/>
                        </a:srgbClr>
                      </a:outerShdw>
                    </a:effectLst>
                    <a:latin typeface="+mn-ea"/>
                  </a:rPr>
                  <a:t>AI</a:t>
                </a:r>
              </a:p>
              <a:p>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3.</a:t>
                </a:r>
                <a:r>
                  <a:rPr kumimoji="1" lang="ja-JP" altLang="en-US" sz="1200" b="1" dirty="0" smtClean="0">
                    <a:solidFill>
                      <a:schemeClr val="accent2">
                        <a:lumMod val="50000"/>
                      </a:schemeClr>
                    </a:solidFill>
                    <a:effectLst>
                      <a:outerShdw blurRad="38100" dist="38100" dir="2700000" algn="tl">
                        <a:srgbClr val="000000">
                          <a:alpha val="43137"/>
                        </a:srgbClr>
                      </a:outerShdw>
                    </a:effectLst>
                    <a:latin typeface="+mn-ea"/>
                  </a:rPr>
                  <a:t>ビヘイビアベース</a:t>
                </a:r>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AI</a:t>
                </a:r>
              </a:p>
              <a:p>
                <a:r>
                  <a:rPr lang="en-US" altLang="ja-JP" sz="1200" b="1" dirty="0" smtClean="0">
                    <a:solidFill>
                      <a:schemeClr val="accent2">
                        <a:lumMod val="50000"/>
                      </a:schemeClr>
                    </a:solidFill>
                    <a:effectLst>
                      <a:outerShdw blurRad="38100" dist="38100" dir="2700000" algn="tl">
                        <a:srgbClr val="000000">
                          <a:alpha val="43137"/>
                        </a:srgbClr>
                      </a:outerShdw>
                    </a:effectLst>
                    <a:latin typeface="+mn-ea"/>
                  </a:rPr>
                  <a:t>4.</a:t>
                </a:r>
                <a:r>
                  <a:rPr lang="ja-JP" altLang="en-US" sz="1200" b="1" dirty="0" smtClean="0">
                    <a:solidFill>
                      <a:schemeClr val="accent2">
                        <a:lumMod val="50000"/>
                      </a:schemeClr>
                    </a:solidFill>
                    <a:effectLst>
                      <a:outerShdw blurRad="38100" dist="38100" dir="2700000" algn="tl">
                        <a:srgbClr val="000000">
                          <a:alpha val="43137"/>
                        </a:srgbClr>
                      </a:outerShdw>
                    </a:effectLst>
                    <a:latin typeface="+mn-ea"/>
                  </a:rPr>
                  <a:t>タスクベース</a:t>
                </a:r>
                <a:r>
                  <a:rPr lang="en-US" altLang="ja-JP" sz="1200" b="1" dirty="0" smtClean="0">
                    <a:solidFill>
                      <a:schemeClr val="accent2">
                        <a:lumMod val="50000"/>
                      </a:schemeClr>
                    </a:solidFill>
                    <a:effectLst>
                      <a:outerShdw blurRad="38100" dist="38100" dir="2700000" algn="tl">
                        <a:srgbClr val="000000">
                          <a:alpha val="43137"/>
                        </a:srgbClr>
                      </a:outerShdw>
                    </a:effectLst>
                    <a:latin typeface="+mn-ea"/>
                  </a:rPr>
                  <a:t>AI</a:t>
                </a:r>
                <a:endParaRPr kumimoji="1" lang="ja-JP" altLang="en-US" sz="1200" b="1" dirty="0">
                  <a:solidFill>
                    <a:schemeClr val="accent2">
                      <a:lumMod val="50000"/>
                    </a:schemeClr>
                  </a:solidFill>
                  <a:effectLst>
                    <a:outerShdw blurRad="38100" dist="38100" dir="2700000" algn="tl">
                      <a:srgbClr val="000000">
                        <a:alpha val="43137"/>
                      </a:srgbClr>
                    </a:outerShdw>
                  </a:effectLst>
                  <a:latin typeface="+mn-ea"/>
                </a:endParaRPr>
              </a:p>
            </p:txBody>
          </p:sp>
          <p:sp>
            <p:nvSpPr>
              <p:cNvPr id="58" name="テキスト ボックス 57"/>
              <p:cNvSpPr txBox="1"/>
              <p:nvPr/>
            </p:nvSpPr>
            <p:spPr>
              <a:xfrm>
                <a:off x="2321021" y="1843487"/>
                <a:ext cx="2898479" cy="646331"/>
              </a:xfrm>
              <a:prstGeom prst="rect">
                <a:avLst/>
              </a:prstGeom>
              <a:noFill/>
            </p:spPr>
            <p:txBody>
              <a:bodyPr wrap="square" rtlCol="0">
                <a:spAutoFit/>
              </a:bodyPr>
              <a:lstStyle/>
              <a:p>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5.</a:t>
                </a:r>
                <a:r>
                  <a:rPr kumimoji="1" lang="ja-JP" altLang="en-US" sz="1200" b="1" dirty="0" smtClean="0">
                    <a:solidFill>
                      <a:schemeClr val="accent2">
                        <a:lumMod val="50000"/>
                      </a:schemeClr>
                    </a:solidFill>
                    <a:effectLst>
                      <a:outerShdw blurRad="38100" dist="38100" dir="2700000" algn="tl">
                        <a:srgbClr val="000000">
                          <a:alpha val="43137"/>
                        </a:srgbClr>
                      </a:outerShdw>
                    </a:effectLst>
                    <a:latin typeface="+mn-ea"/>
                  </a:rPr>
                  <a:t>ゴールベース</a:t>
                </a:r>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AI</a:t>
                </a:r>
              </a:p>
              <a:p>
                <a:r>
                  <a:rPr lang="en-US" altLang="ja-JP" sz="1200" b="1" dirty="0" smtClean="0">
                    <a:solidFill>
                      <a:schemeClr val="accent2">
                        <a:lumMod val="50000"/>
                      </a:schemeClr>
                    </a:solidFill>
                    <a:effectLst>
                      <a:outerShdw blurRad="38100" dist="38100" dir="2700000" algn="tl">
                        <a:srgbClr val="000000">
                          <a:alpha val="43137"/>
                        </a:srgbClr>
                      </a:outerShdw>
                    </a:effectLst>
                    <a:latin typeface="+mn-ea"/>
                  </a:rPr>
                  <a:t>6.</a:t>
                </a:r>
                <a:r>
                  <a:rPr lang="ja-JP" altLang="en-US" sz="1200" b="1" dirty="0" smtClean="0">
                    <a:solidFill>
                      <a:schemeClr val="accent2">
                        <a:lumMod val="50000"/>
                      </a:schemeClr>
                    </a:solidFill>
                    <a:effectLst>
                      <a:outerShdw blurRad="38100" dist="38100" dir="2700000" algn="tl">
                        <a:srgbClr val="000000">
                          <a:alpha val="43137"/>
                        </a:srgbClr>
                      </a:outerShdw>
                    </a:effectLst>
                    <a:latin typeface="+mn-ea"/>
                  </a:rPr>
                  <a:t>ユーティリティベース</a:t>
                </a:r>
                <a:r>
                  <a:rPr lang="en-US" altLang="ja-JP" sz="1200" b="1" dirty="0" smtClean="0">
                    <a:solidFill>
                      <a:schemeClr val="accent2">
                        <a:lumMod val="50000"/>
                      </a:schemeClr>
                    </a:solidFill>
                    <a:effectLst>
                      <a:outerShdw blurRad="38100" dist="38100" dir="2700000" algn="tl">
                        <a:srgbClr val="000000">
                          <a:alpha val="43137"/>
                        </a:srgbClr>
                      </a:outerShdw>
                    </a:effectLst>
                    <a:latin typeface="+mn-ea"/>
                  </a:rPr>
                  <a:t>AI</a:t>
                </a:r>
              </a:p>
              <a:p>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7.</a:t>
                </a:r>
                <a:r>
                  <a:rPr kumimoji="1" lang="ja-JP" altLang="en-US" sz="1200" b="1" dirty="0" smtClean="0">
                    <a:solidFill>
                      <a:schemeClr val="accent2">
                        <a:lumMod val="50000"/>
                      </a:schemeClr>
                    </a:solidFill>
                    <a:effectLst>
                      <a:outerShdw blurRad="38100" dist="38100" dir="2700000" algn="tl">
                        <a:srgbClr val="000000">
                          <a:alpha val="43137"/>
                        </a:srgbClr>
                      </a:outerShdw>
                    </a:effectLst>
                    <a:latin typeface="+mn-ea"/>
                  </a:rPr>
                  <a:t>シュミレーションベース</a:t>
                </a:r>
                <a:r>
                  <a:rPr kumimoji="1" lang="en-US" altLang="ja-JP" sz="1200" b="1" dirty="0" smtClean="0">
                    <a:solidFill>
                      <a:schemeClr val="accent2">
                        <a:lumMod val="50000"/>
                      </a:schemeClr>
                    </a:solidFill>
                    <a:effectLst>
                      <a:outerShdw blurRad="38100" dist="38100" dir="2700000" algn="tl">
                        <a:srgbClr val="000000">
                          <a:alpha val="43137"/>
                        </a:srgbClr>
                      </a:outerShdw>
                    </a:effectLst>
                    <a:latin typeface="+mn-ea"/>
                  </a:rPr>
                  <a:t>AI</a:t>
                </a:r>
                <a:endParaRPr kumimoji="1" lang="ja-JP" altLang="en-US" sz="1200" b="1" dirty="0">
                  <a:solidFill>
                    <a:schemeClr val="accent2">
                      <a:lumMod val="50000"/>
                    </a:schemeClr>
                  </a:solidFill>
                  <a:effectLst>
                    <a:outerShdw blurRad="38100" dist="38100" dir="2700000" algn="tl">
                      <a:srgbClr val="000000">
                        <a:alpha val="43137"/>
                      </a:srgbClr>
                    </a:outerShdw>
                  </a:effectLst>
                  <a:latin typeface="+mn-ea"/>
                </a:endParaRPr>
              </a:p>
            </p:txBody>
          </p:sp>
        </p:grpSp>
        <p:sp>
          <p:nvSpPr>
            <p:cNvPr id="60" name="テキスト ボックス 59"/>
            <p:cNvSpPr txBox="1"/>
            <p:nvPr/>
          </p:nvSpPr>
          <p:spPr>
            <a:xfrm>
              <a:off x="662190" y="1816764"/>
              <a:ext cx="2898479" cy="307777"/>
            </a:xfrm>
            <a:prstGeom prst="rect">
              <a:avLst/>
            </a:prstGeom>
            <a:noFill/>
          </p:spPr>
          <p:txBody>
            <a:bodyPr wrap="square" rtlCol="0">
              <a:spAutoFit/>
            </a:bodyPr>
            <a:lstStyle/>
            <a:p>
              <a:r>
                <a:rPr lang="ja-JP" altLang="en-US" sz="1400" b="1" dirty="0" smtClean="0">
                  <a:solidFill>
                    <a:schemeClr val="accent2">
                      <a:lumMod val="50000"/>
                    </a:schemeClr>
                  </a:solidFill>
                  <a:effectLst>
                    <a:outerShdw blurRad="38100" dist="38100" dir="2700000" algn="tl">
                      <a:srgbClr val="000000">
                        <a:alpha val="43137"/>
                      </a:srgbClr>
                    </a:outerShdw>
                  </a:effectLst>
                  <a:latin typeface="+mn-ea"/>
                </a:rPr>
                <a:t>意思決定アルゴリズムの種類</a:t>
              </a:r>
              <a:endParaRPr kumimoji="1" lang="ja-JP" altLang="en-US" sz="1400" b="1" dirty="0">
                <a:solidFill>
                  <a:schemeClr val="accent2">
                    <a:lumMod val="50000"/>
                  </a:schemeClr>
                </a:solidFill>
                <a:effectLst>
                  <a:outerShdw blurRad="38100" dist="38100" dir="2700000" algn="tl">
                    <a:srgbClr val="000000">
                      <a:alpha val="43137"/>
                    </a:srgbClr>
                  </a:outerShdw>
                </a:effectLst>
                <a:latin typeface="+mn-ea"/>
              </a:endParaRPr>
            </a:p>
          </p:txBody>
        </p:sp>
      </p:grpSp>
    </p:spTree>
    <p:extLst>
      <p:ext uri="{BB962C8B-B14F-4D97-AF65-F5344CB8AC3E}">
        <p14:creationId xmlns:p14="http://schemas.microsoft.com/office/powerpoint/2010/main" val="103966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cstate="print">
            <a:extLst>
              <a:ext uri="{28A0092B-C50C-407E-A947-70E740481C1C}">
                <a14:useLocalDpi xmlns:a14="http://schemas.microsoft.com/office/drawing/2010/main" val="0"/>
              </a:ext>
            </a:extLst>
          </a:blip>
          <a:srcRect l="16166" t="324" r="5640" b="48187"/>
          <a:stretch/>
        </p:blipFill>
        <p:spPr>
          <a:xfrm>
            <a:off x="4387360" y="7610586"/>
            <a:ext cx="2131906" cy="1871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 name="グループ化 2"/>
          <p:cNvGrpSpPr/>
          <p:nvPr/>
        </p:nvGrpSpPr>
        <p:grpSpPr>
          <a:xfrm>
            <a:off x="139288" y="7596040"/>
            <a:ext cx="4652957" cy="1143730"/>
            <a:chOff x="154424" y="1149807"/>
            <a:chExt cx="4652957" cy="1143730"/>
          </a:xfrm>
        </p:grpSpPr>
        <p:sp>
          <p:nvSpPr>
            <p:cNvPr id="4" name="円形吹き出し 3"/>
            <p:cNvSpPr/>
            <p:nvPr/>
          </p:nvSpPr>
          <p:spPr>
            <a:xfrm>
              <a:off x="154424" y="1149807"/>
              <a:ext cx="4510031" cy="1143730"/>
            </a:xfrm>
            <a:prstGeom prst="wedgeEllipseCallout">
              <a:avLst>
                <a:gd name="adj1" fmla="val 61255"/>
                <a:gd name="adj2" fmla="val 43435"/>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ffectLst>
                  <a:outerShdw blurRad="38100" dist="38100" dir="2700000" algn="tl">
                    <a:srgbClr val="000000">
                      <a:alpha val="43137"/>
                    </a:srgbClr>
                  </a:outerShdw>
                </a:effectLst>
              </a:endParaRPr>
            </a:p>
          </p:txBody>
        </p:sp>
        <p:sp>
          <p:nvSpPr>
            <p:cNvPr id="5" name="テキスト ボックス 4"/>
            <p:cNvSpPr txBox="1"/>
            <p:nvPr/>
          </p:nvSpPr>
          <p:spPr>
            <a:xfrm>
              <a:off x="364921" y="1499311"/>
              <a:ext cx="4442460" cy="461665"/>
            </a:xfrm>
            <a:prstGeom prst="rect">
              <a:avLst/>
            </a:prstGeom>
            <a:noFill/>
          </p:spPr>
          <p:txBody>
            <a:bodyPr wrap="square" rtlCol="0">
              <a:spAutoFit/>
            </a:bodyPr>
            <a:lstStyle/>
            <a:p>
              <a:r>
                <a:rPr lang="ja-JP" altLang="en-US" sz="2400" b="1" dirty="0" smtClean="0">
                  <a:solidFill>
                    <a:srgbClr val="FF0000"/>
                  </a:solidFill>
                  <a:effectLst>
                    <a:outerShdw blurRad="38100" dist="38100" dir="2700000" algn="tl">
                      <a:srgbClr val="000000">
                        <a:alpha val="43137"/>
                      </a:srgbClr>
                    </a:outerShdw>
                  </a:effectLst>
                </a:rPr>
                <a:t>みんなも</a:t>
              </a:r>
              <a:r>
                <a:rPr lang="en-US" altLang="ja-JP" sz="2400" b="1" dirty="0" smtClean="0">
                  <a:solidFill>
                    <a:srgbClr val="FF0000"/>
                  </a:solidFill>
                  <a:effectLst>
                    <a:outerShdw blurRad="38100" dist="38100" dir="2700000" algn="tl">
                      <a:srgbClr val="000000">
                        <a:alpha val="43137"/>
                      </a:srgbClr>
                    </a:outerShdw>
                  </a:effectLst>
                </a:rPr>
                <a:t>AI</a:t>
              </a:r>
              <a:r>
                <a:rPr lang="ja-JP" altLang="en-US" sz="2400" b="1" dirty="0" smtClean="0">
                  <a:solidFill>
                    <a:srgbClr val="FF0000"/>
                  </a:solidFill>
                  <a:effectLst>
                    <a:outerShdw blurRad="38100" dist="38100" dir="2700000" algn="tl">
                      <a:srgbClr val="000000">
                        <a:alpha val="43137"/>
                      </a:srgbClr>
                    </a:outerShdw>
                  </a:effectLst>
                </a:rPr>
                <a:t>を作ってみよう！</a:t>
              </a:r>
              <a:endParaRPr lang="en-US" altLang="ja-JP" sz="2400" b="1" dirty="0" smtClean="0">
                <a:solidFill>
                  <a:srgbClr val="FF0000"/>
                </a:solidFill>
                <a:effectLst>
                  <a:outerShdw blurRad="38100" dist="38100" dir="2700000" algn="tl">
                    <a:srgbClr val="000000">
                      <a:alpha val="43137"/>
                    </a:srgbClr>
                  </a:outerShdw>
                </a:effectLst>
              </a:endParaRPr>
            </a:p>
          </p:txBody>
        </p:sp>
      </p:grpSp>
      <p:sp>
        <p:nvSpPr>
          <p:cNvPr id="7" name="テキスト ボックス 6"/>
          <p:cNvSpPr txBox="1"/>
          <p:nvPr/>
        </p:nvSpPr>
        <p:spPr>
          <a:xfrm>
            <a:off x="209484" y="482960"/>
            <a:ext cx="2410729" cy="400110"/>
          </a:xfrm>
          <a:prstGeom prst="rect">
            <a:avLst/>
          </a:prstGeom>
          <a:noFill/>
        </p:spPr>
        <p:txBody>
          <a:bodyPr wrap="square" rtlCol="0">
            <a:spAutoFit/>
          </a:bodyPr>
          <a:lstStyle/>
          <a:p>
            <a:r>
              <a:rPr lang="en-US" altLang="ja-JP" sz="2000" b="1" dirty="0" smtClean="0">
                <a:solidFill>
                  <a:srgbClr val="002060"/>
                </a:solidFill>
                <a:effectLst>
                  <a:outerShdw blurRad="38100" dist="38100" dir="2700000" algn="tl">
                    <a:srgbClr val="000000">
                      <a:alpha val="43137"/>
                    </a:srgbClr>
                  </a:outerShdw>
                </a:effectLst>
              </a:rPr>
              <a:t>5.</a:t>
            </a:r>
            <a:r>
              <a:rPr lang="ja-JP" altLang="en-US" sz="2000" b="1" dirty="0" smtClean="0">
                <a:solidFill>
                  <a:srgbClr val="002060"/>
                </a:solidFill>
                <a:effectLst>
                  <a:outerShdw blurRad="38100" dist="38100" dir="2700000" algn="tl">
                    <a:srgbClr val="000000">
                      <a:alpha val="43137"/>
                    </a:srgbClr>
                  </a:outerShdw>
                </a:effectLst>
              </a:rPr>
              <a:t>条件を実装</a:t>
            </a:r>
            <a:endParaRPr kumimoji="1" lang="ja-JP" altLang="en-US" sz="2000" b="1" dirty="0">
              <a:solidFill>
                <a:srgbClr val="002060"/>
              </a:solidFill>
              <a:effectLst>
                <a:outerShdw blurRad="38100" dist="38100" dir="2700000" algn="tl">
                  <a:srgbClr val="000000">
                    <a:alpha val="43137"/>
                  </a:srgbClr>
                </a:outerShdw>
              </a:effectLst>
            </a:endParaRPr>
          </a:p>
        </p:txBody>
      </p:sp>
      <p:sp>
        <p:nvSpPr>
          <p:cNvPr id="8" name="テキスト ボックス 7"/>
          <p:cNvSpPr txBox="1"/>
          <p:nvPr/>
        </p:nvSpPr>
        <p:spPr>
          <a:xfrm>
            <a:off x="255204" y="964406"/>
            <a:ext cx="6409756" cy="553998"/>
          </a:xfrm>
          <a:prstGeom prst="rect">
            <a:avLst/>
          </a:prstGeom>
          <a:noFill/>
        </p:spPr>
        <p:txBody>
          <a:bodyPr wrap="square" rtlCol="0">
            <a:spAutoFit/>
          </a:bodyPr>
          <a:lstStyle/>
          <a:p>
            <a:r>
              <a:rPr lang="ja-JP" altLang="en-US" sz="1400" b="1" dirty="0" smtClean="0">
                <a:effectLst>
                  <a:outerShdw blurRad="38100" dist="38100" dir="2700000" algn="tl">
                    <a:srgbClr val="000000">
                      <a:alpha val="43137"/>
                    </a:srgbClr>
                  </a:outerShdw>
                </a:effectLst>
              </a:rPr>
              <a:t>条件は</a:t>
            </a:r>
            <a:r>
              <a:rPr lang="ja-JP" altLang="en-US" sz="1600" b="1" dirty="0" smtClean="0">
                <a:solidFill>
                  <a:srgbClr val="FF0000"/>
                </a:solidFill>
                <a:effectLst>
                  <a:outerShdw blurRad="38100" dist="38100" dir="2700000" algn="tl">
                    <a:srgbClr val="000000">
                      <a:alpha val="43137"/>
                    </a:srgbClr>
                  </a:outerShdw>
                </a:effectLst>
              </a:rPr>
              <a:t>階層分け</a:t>
            </a:r>
            <a:r>
              <a:rPr lang="ja-JP" altLang="en-US" sz="1400" b="1" dirty="0" smtClean="0">
                <a:effectLst>
                  <a:outerShdw blurRad="38100" dist="38100" dir="2700000" algn="tl">
                    <a:srgbClr val="000000">
                      <a:alpha val="43137"/>
                    </a:srgbClr>
                  </a:outerShdw>
                </a:effectLst>
              </a:rPr>
              <a:t>して設定しましょう！</a:t>
            </a:r>
            <a:endParaRPr lang="en-US" altLang="ja-JP" sz="1400" b="1" dirty="0" smtClean="0">
              <a:effectLst>
                <a:outerShdw blurRad="38100" dist="38100" dir="2700000" algn="tl">
                  <a:srgbClr val="000000">
                    <a:alpha val="43137"/>
                  </a:srgbClr>
                </a:outerShdw>
              </a:effectLst>
            </a:endParaRPr>
          </a:p>
          <a:p>
            <a:r>
              <a:rPr lang="ja-JP" altLang="en-US" sz="1400" b="1" dirty="0" smtClean="0">
                <a:effectLst>
                  <a:outerShdw blurRad="38100" dist="38100" dir="2700000" algn="tl">
                    <a:srgbClr val="000000">
                      <a:alpha val="43137"/>
                    </a:srgbClr>
                  </a:outerShdw>
                </a:effectLst>
              </a:rPr>
              <a:t>階層分けすることでバグのチェックが楽になったり遷移を追いやすくなります。</a:t>
            </a:r>
            <a:endParaRPr lang="en-US" altLang="ja-JP" sz="1400" b="1" dirty="0" smtClean="0">
              <a:effectLst>
                <a:outerShdw blurRad="38100" dist="38100" dir="2700000" algn="tl">
                  <a:srgbClr val="000000">
                    <a:alpha val="43137"/>
                  </a:srgbClr>
                </a:outerShdw>
              </a:effectLst>
            </a:endParaRPr>
          </a:p>
        </p:txBody>
      </p:sp>
      <p:grpSp>
        <p:nvGrpSpPr>
          <p:cNvPr id="9" name="グループ化 8"/>
          <p:cNvGrpSpPr/>
          <p:nvPr/>
        </p:nvGrpSpPr>
        <p:grpSpPr>
          <a:xfrm>
            <a:off x="606430" y="1737148"/>
            <a:ext cx="5644072" cy="2587297"/>
            <a:chOff x="636979" y="7712910"/>
            <a:chExt cx="4433589" cy="2032400"/>
          </a:xfrm>
        </p:grpSpPr>
        <p:grpSp>
          <p:nvGrpSpPr>
            <p:cNvPr id="10" name="グループ化 9"/>
            <p:cNvGrpSpPr/>
            <p:nvPr/>
          </p:nvGrpSpPr>
          <p:grpSpPr>
            <a:xfrm>
              <a:off x="636979" y="7712910"/>
              <a:ext cx="4433589" cy="2032400"/>
              <a:chOff x="4221479" y="6871437"/>
              <a:chExt cx="4433589" cy="2032400"/>
            </a:xfrm>
          </p:grpSpPr>
          <p:sp>
            <p:nvSpPr>
              <p:cNvPr id="14" name="正方形/長方形 13"/>
              <p:cNvSpPr/>
              <p:nvPr/>
            </p:nvSpPr>
            <p:spPr>
              <a:xfrm>
                <a:off x="4221479" y="6871437"/>
                <a:ext cx="4433589" cy="2032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rotWithShape="1">
              <a:blip r:embed="rId3">
                <a:extLst>
                  <a:ext uri="{28A0092B-C50C-407E-A947-70E740481C1C}">
                    <a14:useLocalDpi xmlns:a14="http://schemas.microsoft.com/office/drawing/2010/main" val="0"/>
                  </a:ext>
                </a:extLst>
              </a:blip>
              <a:srcRect l="6916" t="5796" r="4156" b="37207"/>
              <a:stretch/>
            </p:blipFill>
            <p:spPr>
              <a:xfrm>
                <a:off x="4335370" y="7114891"/>
                <a:ext cx="2255030" cy="1769772"/>
              </a:xfrm>
              <a:prstGeom prst="rect">
                <a:avLst/>
              </a:prstGeom>
            </p:spPr>
          </p:pic>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6917" t="63712" r="22393" b="4729"/>
              <a:stretch/>
            </p:blipFill>
            <p:spPr>
              <a:xfrm>
                <a:off x="6803059" y="7152701"/>
                <a:ext cx="1595120" cy="871984"/>
              </a:xfrm>
              <a:prstGeom prst="rect">
                <a:avLst/>
              </a:prstGeom>
            </p:spPr>
          </p:pic>
          <p:sp>
            <p:nvSpPr>
              <p:cNvPr id="17" name="正方形/長方形 16"/>
              <p:cNvSpPr/>
              <p:nvPr/>
            </p:nvSpPr>
            <p:spPr>
              <a:xfrm>
                <a:off x="4261343" y="6925449"/>
                <a:ext cx="1454244" cy="261610"/>
              </a:xfrm>
              <a:prstGeom prst="rect">
                <a:avLst/>
              </a:prstGeom>
            </p:spPr>
            <p:txBody>
              <a:bodyPr wrap="none">
                <a:spAutoFit/>
              </a:bodyPr>
              <a:lstStyle/>
              <a:p>
                <a:r>
                  <a:rPr lang="ja-JP" altLang="en-US" sz="1100" b="1" dirty="0">
                    <a:effectLst>
                      <a:outerShdw blurRad="38100" dist="38100" dir="2700000" algn="tl">
                        <a:srgbClr val="000000">
                          <a:alpha val="43137"/>
                        </a:srgbClr>
                      </a:outerShdw>
                    </a:effectLst>
                  </a:rPr>
                  <a:t>階層</a:t>
                </a:r>
                <a:r>
                  <a:rPr lang="ja-JP" altLang="en-US" sz="1100" b="1" dirty="0" smtClean="0">
                    <a:effectLst>
                      <a:outerShdw blurRad="38100" dist="38100" dir="2700000" algn="tl">
                        <a:srgbClr val="000000">
                          <a:alpha val="43137"/>
                        </a:srgbClr>
                      </a:outerShdw>
                    </a:effectLst>
                  </a:rPr>
                  <a:t>ステートマシン</a:t>
                </a:r>
                <a:endParaRPr lang="ja-JP" altLang="en-US" sz="1100" dirty="0"/>
              </a:p>
            </p:txBody>
          </p:sp>
        </p:grpSp>
        <p:grpSp>
          <p:nvGrpSpPr>
            <p:cNvPr id="11" name="グループ化 10"/>
            <p:cNvGrpSpPr/>
            <p:nvPr/>
          </p:nvGrpSpPr>
          <p:grpSpPr>
            <a:xfrm>
              <a:off x="2400350" y="9294601"/>
              <a:ext cx="2413329" cy="380085"/>
              <a:chOff x="4337989" y="1283043"/>
              <a:chExt cx="2413329" cy="380085"/>
            </a:xfrm>
          </p:grpSpPr>
          <p:sp>
            <p:nvSpPr>
              <p:cNvPr id="12" name="テキスト ボックス 11"/>
              <p:cNvSpPr txBox="1"/>
              <p:nvPr/>
            </p:nvSpPr>
            <p:spPr>
              <a:xfrm>
                <a:off x="4337989" y="1283043"/>
                <a:ext cx="2413329" cy="261610"/>
              </a:xfrm>
              <a:prstGeom prst="rect">
                <a:avLst/>
              </a:prstGeom>
              <a:noFill/>
            </p:spPr>
            <p:txBody>
              <a:bodyPr wrap="square" rtlCol="0">
                <a:spAutoFit/>
              </a:bodyPr>
              <a:lstStyle/>
              <a:p>
                <a:pPr algn="r"/>
                <a:r>
                  <a:rPr lang="ja-JP" altLang="en-US" sz="1050" b="1" dirty="0" smtClean="0">
                    <a:solidFill>
                      <a:schemeClr val="accent3">
                        <a:lumMod val="50000"/>
                      </a:schemeClr>
                    </a:solidFill>
                    <a:effectLst>
                      <a:outerShdw blurRad="38100" dist="38100" dir="2700000" algn="tl">
                        <a:srgbClr val="000000">
                          <a:alpha val="43137"/>
                        </a:srgbClr>
                      </a:outerShdw>
                    </a:effectLst>
                  </a:rPr>
                  <a:t>参考</a:t>
                </a:r>
                <a:r>
                  <a:rPr lang="ja-JP" altLang="en-US" sz="1050" b="1" dirty="0" smtClean="0">
                    <a:solidFill>
                      <a:schemeClr val="accent3">
                        <a:lumMod val="50000"/>
                      </a:schemeClr>
                    </a:solidFill>
                    <a:effectLst>
                      <a:outerShdw blurRad="38100" dist="38100" dir="2700000" algn="tl">
                        <a:srgbClr val="000000">
                          <a:alpha val="43137"/>
                        </a:srgbClr>
                      </a:outerShdw>
                    </a:effectLst>
                  </a:rPr>
                  <a:t>にしたページ</a:t>
                </a:r>
                <a:endParaRPr lang="en-US" altLang="ja-JP" sz="1050" b="1" dirty="0" smtClean="0">
                  <a:solidFill>
                    <a:schemeClr val="accent3">
                      <a:lumMod val="50000"/>
                    </a:schemeClr>
                  </a:solidFill>
                  <a:effectLst>
                    <a:outerShdw blurRad="38100" dist="38100" dir="2700000" algn="tl">
                      <a:srgbClr val="000000">
                        <a:alpha val="43137"/>
                      </a:srgbClr>
                    </a:outerShdw>
                  </a:effectLst>
                </a:endParaRPr>
              </a:p>
            </p:txBody>
          </p:sp>
          <p:sp>
            <p:nvSpPr>
              <p:cNvPr id="13" name="テキスト ボックス 12"/>
              <p:cNvSpPr txBox="1"/>
              <p:nvPr/>
            </p:nvSpPr>
            <p:spPr>
              <a:xfrm>
                <a:off x="4612309" y="1447684"/>
                <a:ext cx="2139009" cy="215444"/>
              </a:xfrm>
              <a:prstGeom prst="rect">
                <a:avLst/>
              </a:prstGeom>
              <a:noFill/>
            </p:spPr>
            <p:txBody>
              <a:bodyPr wrap="square" rtlCol="0">
                <a:spAutoFit/>
              </a:bodyPr>
              <a:lstStyle/>
              <a:p>
                <a:pPr algn="r"/>
                <a:r>
                  <a:rPr lang="en-US" altLang="ja-JP" sz="800" b="1" dirty="0">
                    <a:solidFill>
                      <a:schemeClr val="accent3">
                        <a:lumMod val="50000"/>
                      </a:schemeClr>
                    </a:solidFill>
                    <a:effectLst>
                      <a:outerShdw blurRad="38100" dist="38100" dir="2700000" algn="tl">
                        <a:srgbClr val="000000">
                          <a:alpha val="43137"/>
                        </a:srgbClr>
                      </a:outerShdw>
                    </a:effectLst>
                  </a:rPr>
                  <a:t>YTTM-WORK </a:t>
                </a:r>
                <a:r>
                  <a:rPr lang="ja-JP" altLang="en-US" sz="800" b="1" dirty="0" smtClean="0">
                    <a:solidFill>
                      <a:schemeClr val="accent3">
                        <a:lumMod val="50000"/>
                      </a:schemeClr>
                    </a:solidFill>
                    <a:effectLst>
                      <a:outerShdw blurRad="38100" dist="38100" dir="2700000" algn="tl">
                        <a:srgbClr val="000000">
                          <a:alpha val="43137"/>
                        </a:srgbClr>
                      </a:outerShdw>
                    </a:effectLst>
                  </a:rPr>
                  <a:t>ステートベース</a:t>
                </a:r>
                <a:r>
                  <a:rPr lang="en-US" altLang="ja-JP" sz="800" b="1" dirty="0" smtClean="0">
                    <a:solidFill>
                      <a:schemeClr val="accent3">
                        <a:lumMod val="50000"/>
                      </a:schemeClr>
                    </a:solidFill>
                    <a:effectLst>
                      <a:outerShdw blurRad="38100" dist="38100" dir="2700000" algn="tl">
                        <a:srgbClr val="000000">
                          <a:alpha val="43137"/>
                        </a:srgbClr>
                      </a:outerShdw>
                    </a:effectLst>
                  </a:rPr>
                  <a:t>AI</a:t>
                </a:r>
                <a:endParaRPr lang="en-US" altLang="ja-JP" sz="800" b="1" dirty="0" smtClean="0">
                  <a:solidFill>
                    <a:schemeClr val="accent3">
                      <a:lumMod val="50000"/>
                    </a:schemeClr>
                  </a:solidFill>
                  <a:effectLst>
                    <a:outerShdw blurRad="38100" dist="38100" dir="2700000" algn="tl">
                      <a:srgbClr val="000000">
                        <a:alpha val="43137"/>
                      </a:srgbClr>
                    </a:outerShdw>
                  </a:effectLst>
                </a:endParaRPr>
              </a:p>
            </p:txBody>
          </p:sp>
        </p:grpSp>
      </p:grpSp>
      <p:sp>
        <p:nvSpPr>
          <p:cNvPr id="18" name="テキスト ボックス 17"/>
          <p:cNvSpPr txBox="1"/>
          <p:nvPr/>
        </p:nvSpPr>
        <p:spPr>
          <a:xfrm>
            <a:off x="209484" y="4591197"/>
            <a:ext cx="2410729" cy="400110"/>
          </a:xfrm>
          <a:prstGeom prst="rect">
            <a:avLst/>
          </a:prstGeom>
          <a:noFill/>
        </p:spPr>
        <p:txBody>
          <a:bodyPr wrap="square" rtlCol="0">
            <a:spAutoFit/>
          </a:bodyPr>
          <a:lstStyle/>
          <a:p>
            <a:r>
              <a:rPr lang="en-US" altLang="ja-JP" sz="2000" b="1" dirty="0" smtClean="0">
                <a:solidFill>
                  <a:srgbClr val="002060"/>
                </a:solidFill>
                <a:effectLst>
                  <a:outerShdw blurRad="38100" dist="38100" dir="2700000" algn="tl">
                    <a:srgbClr val="000000">
                      <a:alpha val="43137"/>
                    </a:srgbClr>
                  </a:outerShdw>
                </a:effectLst>
              </a:rPr>
              <a:t>6.</a:t>
            </a:r>
            <a:r>
              <a:rPr lang="ja-JP" altLang="en-US" sz="2000" b="1" dirty="0" smtClean="0">
                <a:solidFill>
                  <a:srgbClr val="002060"/>
                </a:solidFill>
                <a:effectLst>
                  <a:outerShdw blurRad="38100" dist="38100" dir="2700000" algn="tl">
                    <a:srgbClr val="000000">
                      <a:alpha val="43137"/>
                    </a:srgbClr>
                  </a:outerShdw>
                </a:effectLst>
              </a:rPr>
              <a:t>調整</a:t>
            </a:r>
            <a:endParaRPr kumimoji="1" lang="ja-JP" altLang="en-US" sz="2000" b="1" dirty="0">
              <a:solidFill>
                <a:srgbClr val="002060"/>
              </a:solidFill>
              <a:effectLst>
                <a:outerShdw blurRad="38100" dist="38100" dir="2700000" algn="tl">
                  <a:srgbClr val="000000">
                    <a:alpha val="43137"/>
                  </a:srgbClr>
                </a:outerShdw>
              </a:effectLst>
            </a:endParaRPr>
          </a:p>
        </p:txBody>
      </p:sp>
      <p:sp>
        <p:nvSpPr>
          <p:cNvPr id="19" name="テキスト ボックス 18"/>
          <p:cNvSpPr txBox="1"/>
          <p:nvPr/>
        </p:nvSpPr>
        <p:spPr>
          <a:xfrm>
            <a:off x="255204" y="4961265"/>
            <a:ext cx="6409756" cy="523220"/>
          </a:xfrm>
          <a:prstGeom prst="rect">
            <a:avLst/>
          </a:prstGeom>
          <a:noFill/>
        </p:spPr>
        <p:txBody>
          <a:bodyPr wrap="square" rtlCol="0">
            <a:spAutoFit/>
          </a:bodyPr>
          <a:lstStyle/>
          <a:p>
            <a:r>
              <a:rPr lang="ja-JP" altLang="en-US" sz="1400" b="1" dirty="0">
                <a:effectLst>
                  <a:outerShdw blurRad="38100" dist="38100" dir="2700000" algn="tl">
                    <a:srgbClr val="000000">
                      <a:alpha val="43137"/>
                    </a:srgbClr>
                  </a:outerShdw>
                </a:effectLst>
              </a:rPr>
              <a:t>最後は実際にゲームをプレイして敵</a:t>
            </a:r>
            <a:r>
              <a:rPr lang="en-US" altLang="ja-JP" sz="1400" b="1" dirty="0" smtClean="0">
                <a:effectLst>
                  <a:outerShdw blurRad="38100" dist="38100" dir="2700000" algn="tl">
                    <a:srgbClr val="000000">
                      <a:alpha val="43137"/>
                    </a:srgbClr>
                  </a:outerShdw>
                </a:effectLst>
              </a:rPr>
              <a:t>CPU</a:t>
            </a:r>
            <a:r>
              <a:rPr lang="ja-JP" altLang="en-US" sz="1400" b="1" dirty="0" smtClean="0">
                <a:effectLst>
                  <a:outerShdw blurRad="38100" dist="38100" dir="2700000" algn="tl">
                    <a:srgbClr val="000000">
                      <a:alpha val="43137"/>
                    </a:srgbClr>
                  </a:outerShdw>
                </a:effectLst>
              </a:rPr>
              <a:t>の強さや動きを調整して完成です</a:t>
            </a:r>
            <a:r>
              <a:rPr lang="ja-JP" altLang="en-US" sz="1400" b="1" dirty="0" smtClean="0">
                <a:effectLst>
                  <a:outerShdw blurRad="38100" dist="38100" dir="2700000" algn="tl">
                    <a:srgbClr val="000000">
                      <a:alpha val="43137"/>
                    </a:srgbClr>
                  </a:outerShdw>
                </a:effectLst>
              </a:rPr>
              <a:t>！</a:t>
            </a:r>
            <a:endParaRPr lang="en-US" altLang="ja-JP" sz="1400" b="1" dirty="0" smtClean="0">
              <a:effectLst>
                <a:outerShdw blurRad="38100" dist="38100" dir="2700000" algn="tl">
                  <a:srgbClr val="000000">
                    <a:alpha val="43137"/>
                  </a:srgbClr>
                </a:outerShdw>
              </a:effectLst>
            </a:endParaRPr>
          </a:p>
          <a:p>
            <a:r>
              <a:rPr lang="ja-JP" altLang="en-US" sz="1400" b="1" dirty="0" smtClean="0">
                <a:effectLst>
                  <a:outerShdw blurRad="38100" dist="38100" dir="2700000" algn="tl">
                    <a:srgbClr val="000000">
                      <a:alpha val="43137"/>
                    </a:srgbClr>
                  </a:outerShdw>
                </a:effectLst>
              </a:rPr>
              <a:t>コメントの確認や使っていない処理を消したりしましょう！</a:t>
            </a:r>
            <a:endParaRPr lang="en-US" altLang="ja-JP" sz="1400" b="1" dirty="0" smtClean="0">
              <a:effectLst>
                <a:outerShdw blurRad="38100" dist="38100" dir="2700000" algn="tl">
                  <a:srgbClr val="000000">
                    <a:alpha val="43137"/>
                  </a:srgbClr>
                </a:outerShdw>
              </a:effectLst>
            </a:endParaRPr>
          </a:p>
        </p:txBody>
      </p:sp>
      <p:sp>
        <p:nvSpPr>
          <p:cNvPr id="20" name="正方形/長方形 19"/>
          <p:cNvSpPr/>
          <p:nvPr/>
        </p:nvSpPr>
        <p:spPr>
          <a:xfrm>
            <a:off x="0" y="6040997"/>
            <a:ext cx="6858000" cy="1077218"/>
          </a:xfrm>
          <a:prstGeom prst="rect">
            <a:avLst/>
          </a:prstGeom>
        </p:spPr>
        <p:txBody>
          <a:bodyPr wrap="square">
            <a:spAutoFit/>
          </a:bodyPr>
          <a:lstStyle/>
          <a:p>
            <a:pPr algn="ctr"/>
            <a:r>
              <a:rPr lang="ja-JP" altLang="en-US" sz="2000" b="1" dirty="0" smtClean="0">
                <a:solidFill>
                  <a:srgbClr val="FF0000"/>
                </a:solidFill>
                <a:effectLst>
                  <a:outerShdw blurRad="38100" dist="38100" dir="2700000" algn="tl">
                    <a:srgbClr val="000000">
                      <a:alpha val="43137"/>
                    </a:srgbClr>
                  </a:outerShdw>
                </a:effectLst>
              </a:rPr>
              <a:t>敵</a:t>
            </a:r>
            <a:r>
              <a:rPr lang="en-US" altLang="ja-JP" sz="2000" b="1" dirty="0" smtClean="0">
                <a:solidFill>
                  <a:srgbClr val="FF0000"/>
                </a:solidFill>
                <a:effectLst>
                  <a:outerShdw blurRad="38100" dist="38100" dir="2700000" algn="tl">
                    <a:srgbClr val="000000">
                      <a:alpha val="43137"/>
                    </a:srgbClr>
                  </a:outerShdw>
                </a:effectLst>
              </a:rPr>
              <a:t>CPU</a:t>
            </a:r>
            <a:r>
              <a:rPr lang="ja-JP" altLang="en-US" sz="2000" b="1" dirty="0" smtClean="0">
                <a:solidFill>
                  <a:srgbClr val="FF0000"/>
                </a:solidFill>
                <a:effectLst>
                  <a:outerShdw blurRad="38100" dist="38100" dir="2700000" algn="tl">
                    <a:srgbClr val="000000">
                      <a:alpha val="43137"/>
                    </a:srgbClr>
                  </a:outerShdw>
                </a:effectLst>
              </a:rPr>
              <a:t>のプログラムは最初</a:t>
            </a:r>
            <a:r>
              <a:rPr lang="ja-JP" altLang="en-US" sz="2000" b="1" dirty="0">
                <a:solidFill>
                  <a:srgbClr val="FF0000"/>
                </a:solidFill>
                <a:effectLst>
                  <a:outerShdw blurRad="38100" dist="38100" dir="2700000" algn="tl">
                    <a:srgbClr val="000000">
                      <a:alpha val="43137"/>
                    </a:srgbClr>
                  </a:outerShdw>
                </a:effectLst>
              </a:rPr>
              <a:t>の目標</a:t>
            </a:r>
            <a:r>
              <a:rPr lang="ja-JP" altLang="en-US" sz="2000" b="1" dirty="0" smtClean="0">
                <a:solidFill>
                  <a:srgbClr val="FF0000"/>
                </a:solidFill>
                <a:effectLst>
                  <a:outerShdw blurRad="38100" dist="38100" dir="2700000" algn="tl">
                    <a:srgbClr val="000000">
                      <a:alpha val="43137"/>
                    </a:srgbClr>
                  </a:outerShdw>
                </a:effectLst>
              </a:rPr>
              <a:t>が</a:t>
            </a:r>
            <a:endParaRPr lang="en-US" altLang="ja-JP" sz="2000" b="1" dirty="0" smtClean="0">
              <a:solidFill>
                <a:srgbClr val="FF0000"/>
              </a:solidFill>
              <a:effectLst>
                <a:outerShdw blurRad="38100" dist="38100" dir="2700000" algn="tl">
                  <a:srgbClr val="000000">
                    <a:alpha val="43137"/>
                  </a:srgbClr>
                </a:outerShdw>
              </a:effectLst>
            </a:endParaRPr>
          </a:p>
          <a:p>
            <a:pPr algn="ctr"/>
            <a:r>
              <a:rPr lang="ja-JP" altLang="en-US" sz="2000" b="1" dirty="0" smtClean="0">
                <a:solidFill>
                  <a:srgbClr val="FF0000"/>
                </a:solidFill>
                <a:effectLst>
                  <a:outerShdw blurRad="38100" dist="38100" dir="2700000" algn="tl">
                    <a:srgbClr val="000000">
                      <a:alpha val="43137"/>
                    </a:srgbClr>
                  </a:outerShdw>
                </a:effectLst>
              </a:rPr>
              <a:t>高すぎる</a:t>
            </a:r>
            <a:r>
              <a:rPr lang="ja-JP" altLang="en-US" sz="2000" b="1" dirty="0">
                <a:solidFill>
                  <a:srgbClr val="FF0000"/>
                </a:solidFill>
                <a:effectLst>
                  <a:outerShdw blurRad="38100" dist="38100" dir="2700000" algn="tl">
                    <a:srgbClr val="000000">
                      <a:alpha val="43137"/>
                    </a:srgbClr>
                  </a:outerShdw>
                </a:effectLst>
              </a:rPr>
              <a:t>といつまでたっても完成しません！</a:t>
            </a:r>
            <a:endParaRPr lang="en-US" altLang="ja-JP" sz="2000" b="1" dirty="0">
              <a:solidFill>
                <a:srgbClr val="FF0000"/>
              </a:solidFill>
              <a:effectLst>
                <a:outerShdw blurRad="38100" dist="38100" dir="2700000" algn="tl">
                  <a:srgbClr val="000000">
                    <a:alpha val="43137"/>
                  </a:srgbClr>
                </a:outerShdw>
              </a:effectLst>
            </a:endParaRPr>
          </a:p>
          <a:p>
            <a:pPr algn="ctr"/>
            <a:r>
              <a:rPr lang="ja-JP" altLang="en-US" sz="2400" b="1" dirty="0">
                <a:solidFill>
                  <a:srgbClr val="FF0000"/>
                </a:solidFill>
                <a:effectLst>
                  <a:outerShdw blurRad="38100" dist="38100" dir="2700000" algn="tl">
                    <a:srgbClr val="000000">
                      <a:alpha val="43137"/>
                    </a:srgbClr>
                  </a:outerShdw>
                </a:effectLst>
              </a:rPr>
              <a:t>最低限の目標で最高の仕上がりにしましょう！</a:t>
            </a:r>
            <a:endParaRPr lang="en-US" altLang="ja-JP"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238632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TotalTime>
  <Words>572</Words>
  <Application>Microsoft Office PowerPoint</Application>
  <PresentationFormat>A4 210 x 297 mm</PresentationFormat>
  <Paragraphs>78</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game130</dc:creator>
  <cp:lastModifiedBy>game130</cp:lastModifiedBy>
  <cp:revision>39</cp:revision>
  <dcterms:created xsi:type="dcterms:W3CDTF">2020-01-28T00:23:46Z</dcterms:created>
  <dcterms:modified xsi:type="dcterms:W3CDTF">2020-01-29T02:55:30Z</dcterms:modified>
</cp:coreProperties>
</file>