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71" r:id="rId5"/>
  </p:sldMasterIdLst>
  <p:notesMasterIdLst>
    <p:notesMasterId r:id="rId18"/>
  </p:notesMasterIdLst>
  <p:handoutMasterIdLst>
    <p:handoutMasterId r:id="rId19"/>
  </p:handoutMasterIdLst>
  <p:sldIdLst>
    <p:sldId id="256" r:id="rId6"/>
    <p:sldId id="2142534250" r:id="rId7"/>
    <p:sldId id="2142534150" r:id="rId8"/>
    <p:sldId id="2142534251" r:id="rId9"/>
    <p:sldId id="260" r:id="rId10"/>
    <p:sldId id="2142534256" r:id="rId11"/>
    <p:sldId id="2142534257" r:id="rId12"/>
    <p:sldId id="2142534258" r:id="rId13"/>
    <p:sldId id="2142534259" r:id="rId14"/>
    <p:sldId id="2142534260" r:id="rId15"/>
    <p:sldId id="2142534255" r:id="rId16"/>
    <p:sldId id="214253425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732"/>
    <a:srgbClr val="15264A"/>
    <a:srgbClr val="ECECEC"/>
    <a:srgbClr val="163460"/>
    <a:srgbClr val="00AA9E"/>
    <a:srgbClr val="193B66"/>
    <a:srgbClr val="13315C"/>
    <a:srgbClr val="000000"/>
    <a:srgbClr val="E6E6E6"/>
    <a:srgbClr val="C0C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F7339-2B99-024B-95BA-AAF496923DE9}" v="10" dt="2021-11-09T19:08:03.381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72850"/>
  </p:normalViewPr>
  <p:slideViewPr>
    <p:cSldViewPr snapToGrid="0" snapToObjects="1">
      <p:cViewPr varScale="1">
        <p:scale>
          <a:sx n="130" d="100"/>
          <a:sy n="130" d="100"/>
        </p:scale>
        <p:origin x="1480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8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o </a:t>
            </a:r>
            <a:r>
              <a:rPr lang="en-US" dirty="0" err="1"/>
              <a:t>těch</a:t>
            </a:r>
            <a:r>
              <a:rPr lang="en-US" dirty="0"/>
              <a:t> </a:t>
            </a:r>
            <a:r>
              <a:rPr lang="en-US" dirty="0" err="1"/>
              <a:t>frameworcích</a:t>
            </a:r>
            <a:r>
              <a:rPr lang="en-US" dirty="0"/>
              <a:t> a </a:t>
            </a:r>
            <a:r>
              <a:rPr lang="en-US" dirty="0" err="1"/>
              <a:t>jazycích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my </a:t>
            </a:r>
            <a:r>
              <a:rPr lang="en-US" dirty="0" err="1"/>
              <a:t>používáme</a:t>
            </a:r>
            <a:r>
              <a:rPr lang="en-US" dirty="0"/>
              <a:t> framework Playwright.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samozřejmě</a:t>
            </a:r>
            <a:r>
              <a:rPr lang="en-US" dirty="0"/>
              <a:t> </a:t>
            </a:r>
            <a:r>
              <a:rPr lang="en-US" dirty="0" err="1"/>
              <a:t>jediný</a:t>
            </a:r>
            <a:r>
              <a:rPr lang="en-US" dirty="0"/>
              <a:t>, </a:t>
            </a:r>
            <a:r>
              <a:rPr lang="en-US" dirty="0" err="1"/>
              <a:t>možná</a:t>
            </a:r>
            <a:r>
              <a:rPr lang="en-US" dirty="0"/>
              <a:t> </a:t>
            </a:r>
            <a:r>
              <a:rPr lang="en-US" dirty="0" err="1"/>
              <a:t>budete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Selenium, Cypress </a:t>
            </a:r>
            <a:r>
              <a:rPr lang="en-US" dirty="0" err="1"/>
              <a:t>nebu</a:t>
            </a:r>
            <a:r>
              <a:rPr lang="en-US" dirty="0"/>
              <a:t> Puppeteer.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psaní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Playwrightu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použít</a:t>
            </a:r>
            <a:r>
              <a:rPr lang="en-US" dirty="0"/>
              <a:t> TS/JS, Python, </a:t>
            </a:r>
            <a:r>
              <a:rPr lang="en-US" dirty="0" err="1"/>
              <a:t>Javu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C#. V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říkáte</a:t>
            </a:r>
            <a:r>
              <a:rPr lang="en-US" dirty="0"/>
              <a:t>, co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prohlížeč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,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klikat</a:t>
            </a:r>
            <a:r>
              <a:rPr lang="en-US" dirty="0"/>
              <a:t>, co </a:t>
            </a:r>
            <a:r>
              <a:rPr lang="en-US" dirty="0" err="1"/>
              <a:t>psát</a:t>
            </a:r>
            <a:r>
              <a:rPr lang="en-US" dirty="0"/>
              <a:t> </a:t>
            </a:r>
            <a:r>
              <a:rPr lang="en-US" dirty="0" err="1"/>
              <a:t>atp</a:t>
            </a:r>
            <a:r>
              <a:rPr lang="en-US" dirty="0"/>
              <a:t>.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demonstrace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teď</a:t>
            </a:r>
            <a:r>
              <a:rPr lang="en-US" dirty="0"/>
              <a:t> </a:t>
            </a:r>
            <a:r>
              <a:rPr lang="en-US" dirty="0" err="1"/>
              <a:t>ukážu</a:t>
            </a:r>
            <a:r>
              <a:rPr lang="en-US" dirty="0"/>
              <a:t> 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test pro </a:t>
            </a:r>
            <a:r>
              <a:rPr lang="en-US" dirty="0" err="1"/>
              <a:t>ukázku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 WordPress.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mám</a:t>
            </a:r>
            <a:r>
              <a:rPr lang="en-US" dirty="0"/>
              <a:t> </a:t>
            </a:r>
            <a:r>
              <a:rPr lang="en-US" dirty="0" err="1"/>
              <a:t>napsaný</a:t>
            </a:r>
            <a:r>
              <a:rPr lang="en-US" dirty="0"/>
              <a:t> v TS, ale WordPress je v PHP,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uvidíte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opravdu</a:t>
            </a:r>
            <a:r>
              <a:rPr lang="en-US" dirty="0"/>
              <a:t> </a:t>
            </a:r>
            <a:r>
              <a:rPr lang="en-US" dirty="0" err="1"/>
              <a:t>nezáleží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– report, video, trace, </a:t>
            </a:r>
            <a:r>
              <a:rPr lang="en-US" dirty="0" err="1"/>
              <a:t>PageObjectModel</a:t>
            </a:r>
            <a:r>
              <a:rPr lang="en-US" dirty="0"/>
              <a:t> pattern.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čas</a:t>
            </a:r>
            <a:r>
              <a:rPr lang="en-US" dirty="0"/>
              <a:t>, </a:t>
            </a:r>
            <a:r>
              <a:rPr lang="en-US" dirty="0" err="1"/>
              <a:t>nasimulovat</a:t>
            </a:r>
            <a:r>
              <a:rPr lang="en-US" dirty="0"/>
              <a:t> </a:t>
            </a:r>
            <a:r>
              <a:rPr lang="en-US" dirty="0" err="1"/>
              <a:t>chybu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5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Co bych chtěl, abyste si z dneška ode mě odnesli…</a:t>
            </a:r>
          </a:p>
          <a:p>
            <a:endParaRPr lang="en-C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Dozvědět se </a:t>
            </a:r>
            <a:r>
              <a:rPr lang="en-CZ" b="1" dirty="0"/>
              <a:t>dříve než zákazník nebo uživatel/návštěvník, že něco nefunguje</a:t>
            </a:r>
            <a:r>
              <a:rPr lang="en-CZ" dirty="0"/>
              <a:t>, a vědět, co nefunguje, a moci to řešit. Ideálně takové situaci vůbec předejít, tzn. přijít na to ještě ve fázi vývoje.</a:t>
            </a:r>
            <a:br>
              <a:rPr lang="en-CZ" dirty="0"/>
            </a:br>
            <a:r>
              <a:rPr lang="en-CZ" dirty="0"/>
              <a:t>Hahaha, testy mi překáží a zdržují, pořád je musím opravovat, ale to většinou znamená, že jsou testy napsané špatně (pomalé, netestují, co mají, nebo netestují skutečně, co může nastat), a nebo je webová aplikace skutečně rozbitá. Neopak testy by vám měli ušetřit čas a nervy, protože nemusíte nic ručně zkoušet. A když už se něco rozbije, z dobře napsaného a pojmenovaného testu většinou hned poznáte, kde hledat chybu.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tedy musí </a:t>
            </a:r>
            <a:r>
              <a:rPr lang="en-CZ" b="1" dirty="0"/>
              <a:t>testovat skutečně, co v aplikaci může nastat a běžně nastává</a:t>
            </a:r>
            <a:r>
              <a:rPr lang="en-CZ" dirty="0"/>
              <a:t>. U jednotkových testů je dobré pokrýt hraniční případy (nejvyšší, nejnižší, nejdelší, nejkratší, žádná hodnota atd.). U end-to-end testů ty nejvíce prominentní a používané funkce, že fungují v běžných situacích.</a:t>
            </a:r>
            <a:br>
              <a:rPr lang="en-CZ" dirty="0"/>
            </a:br>
            <a:r>
              <a:rPr lang="en-CZ" dirty="0"/>
              <a:t>Testy musí být dostatečně </a:t>
            </a:r>
            <a:r>
              <a:rPr lang="en-CZ" b="1" dirty="0"/>
              <a:t>rychlé</a:t>
            </a:r>
            <a:r>
              <a:rPr lang="en-CZ" dirty="0"/>
              <a:t>. I když testují, co mají, tak je potřeba, aby běžely rozumně dlouho – nenutily vás fyzicky sedět a čekat, než budete moci dál pracovat – takže je budete moci pouštět často a zvyknete se na ně.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Testujte všechno, na čem vám opravdu záleží. Např. </a:t>
            </a:r>
            <a:r>
              <a:rPr lang="en-GB" dirty="0"/>
              <a:t>c</a:t>
            </a:r>
            <a:r>
              <a:rPr lang="en-CZ" dirty="0"/>
              <a:t>o zákazníci nebo návštěvníci webu nejvíce používají, nebo co by vás stále nejvíc peněz nebo práce, kdyby přestalo fungovat, nebo kde je největší riziko, že to přestane fungovat – co se často mění nebo se v minulosti rozbíjelo.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pište </a:t>
            </a:r>
            <a:r>
              <a:rPr lang="en-CZ" b="1" dirty="0"/>
              <a:t>před nebo při samotné implementaci</a:t>
            </a:r>
            <a:r>
              <a:rPr lang="en-CZ" dirty="0"/>
              <a:t>. A pouštějte je </a:t>
            </a:r>
            <a:r>
              <a:rPr lang="en-CZ" b="1" dirty="0"/>
              <a:t>tak často, jak jen to jde</a:t>
            </a:r>
            <a:r>
              <a:rPr lang="en-CZ" dirty="0"/>
              <a:t>. Minimálně před označením změny za hotovou a jejím začeleněním do repositáře, ideálně také před každým nasazením a v případě smoke/end-to-end testů pravidelně třeba jednou denně nebo jednou týdně (záleží, jak moc se danému webu věnujete a jak často na něm pracujete).</a:t>
            </a:r>
          </a:p>
        </p:txBody>
      </p:sp>
    </p:spTree>
    <p:extLst>
      <p:ext uri="{BB962C8B-B14F-4D97-AF65-F5344CB8AC3E}">
        <p14:creationId xmlns:p14="http://schemas.microsoft.com/office/powerpoint/2010/main" val="199799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je </a:t>
            </a:r>
            <a:r>
              <a:rPr lang="en-US" dirty="0" err="1"/>
              <a:t>čas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dotazy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nějaké</a:t>
            </a:r>
            <a:r>
              <a:rPr lang="en-US" dirty="0"/>
              <a:t> </a:t>
            </a:r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odložil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5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Cisco asi 7 let (včetně part-time ještě během studia).</a:t>
            </a:r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</a:t>
            </a:r>
            <a:r>
              <a:rPr lang="en-CZ" dirty="0"/>
              <a:t>řičuchnul jsem si co se inženýringu týče k mnoha věcem o detečkního enginu, přes API po webové rozhraní pro zákazníky, na které pracuji nyní primárně. V našem týmu v rámci Cisca se jako softwarový inženýři </a:t>
            </a:r>
            <a:r>
              <a:rPr lang="en-CZ" b="1" dirty="0"/>
              <a:t>staráme nejenom o programování</a:t>
            </a:r>
            <a:r>
              <a:rPr lang="en-CZ" dirty="0"/>
              <a:t> nebo vývoj nějakých funkcí produktu, který nabízíme, ale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CZ" dirty="0"/>
              <a:t> o návrh architektury, nasazování, následný provoz a samozřejmě </a:t>
            </a:r>
            <a:r>
              <a:rPr lang="en-GB" dirty="0" err="1"/>
              <a:t>i</a:t>
            </a:r>
            <a:r>
              <a:rPr lang="en-CZ" dirty="0"/>
              <a:t> testování.</a:t>
            </a:r>
          </a:p>
          <a:p>
            <a:endParaRPr lang="en-CZ" dirty="0"/>
          </a:p>
          <a:p>
            <a:r>
              <a:rPr lang="en-CZ" dirty="0"/>
              <a:t>Můj úplně první jazyk bylo PHP, které jsem zkoušel ze zvědavosti. V práci teď nejvíce uplatňuji TypeScript/JavaScript, a dřív hodně </a:t>
            </a:r>
            <a:r>
              <a:rPr lang="en-GB" dirty="0" err="1"/>
              <a:t>i</a:t>
            </a:r>
            <a:r>
              <a:rPr lang="en-CZ" dirty="0"/>
              <a:t> Javu.</a:t>
            </a:r>
          </a:p>
        </p:txBody>
      </p:sp>
    </p:spTree>
    <p:extLst>
      <p:ext uri="{BB962C8B-B14F-4D97-AF65-F5344CB8AC3E}">
        <p14:creationId xmlns:p14="http://schemas.microsoft.com/office/powerpoint/2010/main" val="359141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b="1" dirty="0"/>
              <a:t>Motivace</a:t>
            </a:r>
            <a:r>
              <a:rPr lang="en-CZ" dirty="0"/>
              <a:t>, proč testovat. K čemu je to dobré.</a:t>
            </a:r>
          </a:p>
          <a:p>
            <a:endParaRPr lang="en-CZ" dirty="0"/>
          </a:p>
          <a:p>
            <a:r>
              <a:rPr lang="en-CZ" dirty="0"/>
              <a:t>Jaké testy využíváme pro naše UI drobné osvěžení teorie o typech testů.</a:t>
            </a:r>
          </a:p>
          <a:p>
            <a:endParaRPr lang="en-CZ" dirty="0"/>
          </a:p>
          <a:p>
            <a:r>
              <a:rPr lang="en-CZ" dirty="0"/>
              <a:t>Nakonec end-to-end testy nebo mi jim říkáme smoke testy. A konkrétnější framework Playwright, který pro ně používáme.</a:t>
            </a:r>
          </a:p>
          <a:p>
            <a:endParaRPr lang="en-CZ" dirty="0"/>
          </a:p>
          <a:p>
            <a:r>
              <a:rPr lang="en-CZ" dirty="0"/>
              <a:t>Když cokoliv nejasné – budu moc rychlý nebo pomalý, </a:t>
            </a:r>
            <a:r>
              <a:rPr lang="en-CZ" b="1" dirty="0"/>
              <a:t>ptejte se</a:t>
            </a:r>
            <a:r>
              <a:rPr lang="en-CZ" dirty="0"/>
              <a:t> prosím. Co půjde odpovědět snadno odpovím hned, jinak bude prostor </a:t>
            </a:r>
            <a:r>
              <a:rPr lang="en-GB" dirty="0" err="1"/>
              <a:t>i</a:t>
            </a:r>
            <a:r>
              <a:rPr lang="en-CZ" dirty="0"/>
              <a:t> na konci.</a:t>
            </a:r>
          </a:p>
        </p:txBody>
      </p:sp>
    </p:spTree>
    <p:extLst>
      <p:ext uri="{BB962C8B-B14F-4D97-AF65-F5344CB8AC3E}">
        <p14:creationId xmlns:p14="http://schemas.microsoft.com/office/powerpoint/2010/main" val="165999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Obecná motivace je zvýšit kvalitu vaší aplikace, abyste ideálně předešli problémům vašich zákazníků/uživatelů nebo návštěvníků.</a:t>
            </a:r>
          </a:p>
          <a:p>
            <a:endParaRPr lang="en-CZ" dirty="0"/>
          </a:p>
          <a:p>
            <a:r>
              <a:rPr lang="en-CZ" dirty="0"/>
              <a:t>Co se týče cloudového prostředí – my jsme se do něj přesunuli přibližně v roce 2018, a to do veřejného cloudu AWS (Amazon). Od té doby rychlejší růst a dynamičtěji se měnící potřeby zázkazníků, co a jak jim potřebujeme detekovat a prezentovat. Webové UI jsme od migrace do cloudu napsali a přepsali v rámci integrací s ostatními produkty z portfolia dvakrát.</a:t>
            </a:r>
          </a:p>
          <a:p>
            <a:endParaRPr lang="en-CZ" dirty="0"/>
          </a:p>
          <a:p>
            <a:r>
              <a:rPr lang="en-CZ" dirty="0"/>
              <a:t>Potřebujeme nasazovat změny často, a tím pádem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rychle</a:t>
            </a:r>
            <a:r>
              <a:rPr lang="en-GB" dirty="0"/>
              <a:t>. </a:t>
            </a:r>
            <a:r>
              <a:rPr lang="en-GB" dirty="0" err="1"/>
              <a:t>Pokud</a:t>
            </a:r>
            <a:r>
              <a:rPr lang="en-GB" dirty="0"/>
              <a:t> by </a:t>
            </a:r>
            <a:r>
              <a:rPr lang="en-GB" dirty="0" err="1"/>
              <a:t>nasazení</a:t>
            </a:r>
            <a:r>
              <a:rPr lang="en-GB" dirty="0"/>
              <a:t> </a:t>
            </a:r>
            <a:r>
              <a:rPr lang="en-GB" dirty="0" err="1"/>
              <a:t>včetně</a:t>
            </a:r>
            <a:r>
              <a:rPr lang="en-GB" dirty="0"/>
              <a:t> </a:t>
            </a:r>
            <a:r>
              <a:rPr lang="en-GB" dirty="0" err="1"/>
              <a:t>testů</a:t>
            </a:r>
            <a:r>
              <a:rPr lang="en-GB" dirty="0"/>
              <a:t> </a:t>
            </a:r>
            <a:r>
              <a:rPr lang="en-GB" dirty="0" err="1"/>
              <a:t>trvalo</a:t>
            </a:r>
            <a:r>
              <a:rPr lang="en-GB" dirty="0"/>
              <a:t> 3 </a:t>
            </a:r>
            <a:r>
              <a:rPr lang="en-GB" dirty="0" err="1"/>
              <a:t>hodiny</a:t>
            </a:r>
            <a:r>
              <a:rPr lang="en-GB" dirty="0"/>
              <a:t>, </a:t>
            </a:r>
            <a:r>
              <a:rPr lang="en-GB" dirty="0" err="1"/>
              <a:t>víc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</a:t>
            </a:r>
            <a:r>
              <a:rPr lang="en-GB" dirty="0" err="1"/>
              <a:t>dvakrát</a:t>
            </a:r>
            <a:r>
              <a:rPr lang="en-GB" dirty="0"/>
              <a:t> za den </a:t>
            </a:r>
            <a:r>
              <a:rPr lang="en-GB" dirty="0" err="1"/>
              <a:t>ho</a:t>
            </a:r>
            <a:r>
              <a:rPr lang="en-GB" dirty="0"/>
              <a:t> </a:t>
            </a:r>
            <a:r>
              <a:rPr lang="en-GB" dirty="0" err="1"/>
              <a:t>nejspíš</a:t>
            </a:r>
            <a:r>
              <a:rPr lang="en-GB" dirty="0"/>
              <a:t> </a:t>
            </a:r>
            <a:r>
              <a:rPr lang="en-GB" dirty="0" err="1"/>
              <a:t>nestihnete</a:t>
            </a:r>
            <a:r>
              <a:rPr lang="en-GB" dirty="0"/>
              <a:t>. I </a:t>
            </a:r>
            <a:r>
              <a:rPr lang="en-GB" dirty="0" err="1"/>
              <a:t>hodina</a:t>
            </a:r>
            <a:r>
              <a:rPr lang="en-GB" dirty="0"/>
              <a:t> je </a:t>
            </a:r>
            <a:r>
              <a:rPr lang="en-GB" dirty="0" err="1"/>
              <a:t>pořád</a:t>
            </a:r>
            <a:r>
              <a:rPr lang="en-GB" dirty="0"/>
              <a:t> </a:t>
            </a:r>
            <a:r>
              <a:rPr lang="en-GB" dirty="0" err="1"/>
              <a:t>moc</a:t>
            </a:r>
            <a:r>
              <a:rPr lang="en-GB" dirty="0"/>
              <a:t> </a:t>
            </a:r>
            <a:r>
              <a:rPr lang="en-GB" dirty="0" err="1"/>
              <a:t>pomalé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Zároveň</a:t>
            </a:r>
            <a:r>
              <a:rPr lang="en-GB" dirty="0"/>
              <a:t> cloud </a:t>
            </a:r>
            <a:r>
              <a:rPr lang="en-GB" dirty="0" err="1"/>
              <a:t>nabízí</a:t>
            </a:r>
            <a:r>
              <a:rPr lang="en-GB" dirty="0"/>
              <a:t> </a:t>
            </a:r>
            <a:r>
              <a:rPr lang="en-GB" dirty="0" err="1"/>
              <a:t>bambilion</a:t>
            </a:r>
            <a:r>
              <a:rPr lang="en-GB" dirty="0"/>
              <a:t> </a:t>
            </a:r>
            <a:r>
              <a:rPr lang="en-GB" dirty="0" err="1"/>
              <a:t>velmi</a:t>
            </a:r>
            <a:r>
              <a:rPr lang="en-GB" dirty="0"/>
              <a:t> </a:t>
            </a:r>
            <a:r>
              <a:rPr lang="en-GB" dirty="0" err="1"/>
              <a:t>flexibilních</a:t>
            </a:r>
            <a:r>
              <a:rPr lang="en-GB" dirty="0"/>
              <a:t> </a:t>
            </a:r>
            <a:r>
              <a:rPr lang="en-GB" dirty="0" err="1"/>
              <a:t>možností</a:t>
            </a:r>
            <a:r>
              <a:rPr lang="en-GB" dirty="0"/>
              <a:t>, o </a:t>
            </a:r>
            <a:r>
              <a:rPr lang="en-GB" dirty="0" err="1"/>
              <a:t>nich</a:t>
            </a:r>
            <a:r>
              <a:rPr lang="en-GB" dirty="0"/>
              <a:t> vice Bogdan v </a:t>
            </a:r>
            <a:r>
              <a:rPr lang="en-GB" dirty="0" err="1"/>
              <a:t>následující</a:t>
            </a:r>
            <a:r>
              <a:rPr lang="en-GB" dirty="0"/>
              <a:t> </a:t>
            </a:r>
            <a:r>
              <a:rPr lang="en-GB" dirty="0" err="1"/>
              <a:t>části</a:t>
            </a:r>
            <a:r>
              <a:rPr lang="en-GB" dirty="0"/>
              <a:t> za </a:t>
            </a:r>
            <a:r>
              <a:rPr lang="en-GB" dirty="0" err="1"/>
              <a:t>necelou</a:t>
            </a:r>
            <a:r>
              <a:rPr lang="en-GB" dirty="0"/>
              <a:t> </a:t>
            </a:r>
            <a:r>
              <a:rPr lang="en-GB" dirty="0" err="1"/>
              <a:t>hodinu</a:t>
            </a:r>
            <a:r>
              <a:rPr lang="en-GB" dirty="0"/>
              <a:t>. A co </a:t>
            </a:r>
            <a:r>
              <a:rPr lang="en-GB" dirty="0" err="1"/>
              <a:t>třeba</a:t>
            </a:r>
            <a:r>
              <a:rPr lang="en-GB" dirty="0"/>
              <a:t> </a:t>
            </a:r>
            <a:r>
              <a:rPr lang="en-GB" dirty="0" err="1"/>
              <a:t>platilo</a:t>
            </a:r>
            <a:r>
              <a:rPr lang="en-GB" dirty="0"/>
              <a:t> o </a:t>
            </a:r>
            <a:r>
              <a:rPr lang="en-GB" dirty="0" err="1"/>
              <a:t>využití</a:t>
            </a:r>
            <a:r>
              <a:rPr lang="en-GB" dirty="0"/>
              <a:t> </a:t>
            </a:r>
            <a:r>
              <a:rPr lang="en-GB" dirty="0" err="1"/>
              <a:t>cloudu</a:t>
            </a:r>
            <a:r>
              <a:rPr lang="en-GB" dirty="0"/>
              <a:t> pro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původní</a:t>
            </a:r>
            <a:r>
              <a:rPr lang="en-GB" dirty="0"/>
              <a:t> UI </a:t>
            </a:r>
            <a:r>
              <a:rPr lang="en-GB" dirty="0" err="1"/>
              <a:t>už</a:t>
            </a:r>
            <a:r>
              <a:rPr lang="en-GB" dirty="0"/>
              <a:t> </a:t>
            </a:r>
            <a:r>
              <a:rPr lang="en-GB" dirty="0" err="1"/>
              <a:t>vůbec</a:t>
            </a:r>
            <a:r>
              <a:rPr lang="en-GB" dirty="0"/>
              <a:t> </a:t>
            </a:r>
            <a:r>
              <a:rPr lang="en-GB" dirty="0" err="1"/>
              <a:t>neplatí</a:t>
            </a:r>
            <a:r>
              <a:rPr lang="en-GB" dirty="0"/>
              <a:t> pro to </a:t>
            </a:r>
            <a:r>
              <a:rPr lang="en-GB" dirty="0" err="1"/>
              <a:t>současné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cs-CZ" dirty="0"/>
              <a:t>Tyto všechny aspekty pak neovlivňují jenom naše UI jako takové, ale i ostatní týmy a komponenty, ze kterých UI čerpá data pro zobrazení </a:t>
            </a:r>
            <a:r>
              <a:rPr lang="cs-CZ"/>
              <a:t>uživatelům.</a:t>
            </a:r>
            <a:endParaRPr lang="cs-CZ" dirty="0"/>
          </a:p>
          <a:p>
            <a:endParaRPr lang="cs-CZ" dirty="0"/>
          </a:p>
          <a:p>
            <a:r>
              <a:rPr lang="cs-CZ" dirty="0"/>
              <a:t>Těch kombinací a míst pro změny je tedy velmi mnoho, a proto potřebujeme zajistit, že nové funkce fungují podle očekávání, a staré se nerozbíjí.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75746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Pro připomenutí tady obrázek z úvodu. My se budeme bavit a UI tady dole a zámerně jsem vyznačil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okraje</a:t>
            </a:r>
            <a:r>
              <a:rPr lang="en-GB" dirty="0"/>
              <a:t> </a:t>
            </a:r>
            <a:r>
              <a:rPr lang="en-GB" dirty="0" err="1"/>
              <a:t>sousedících</a:t>
            </a:r>
            <a:r>
              <a:rPr lang="en-GB" dirty="0"/>
              <a:t> </a:t>
            </a:r>
            <a:r>
              <a:rPr lang="en-GB" dirty="0" err="1"/>
              <a:t>částí</a:t>
            </a:r>
            <a:r>
              <a:rPr lang="en-GB" dirty="0"/>
              <a:t>, se </a:t>
            </a:r>
            <a:r>
              <a:rPr lang="en-GB" dirty="0" err="1"/>
              <a:t>kterými</a:t>
            </a:r>
            <a:r>
              <a:rPr lang="en-GB" dirty="0"/>
              <a:t> UI </a:t>
            </a:r>
            <a:r>
              <a:rPr lang="en-GB" dirty="0" err="1"/>
              <a:t>přímo</a:t>
            </a:r>
            <a:r>
              <a:rPr lang="en-GB" dirty="0"/>
              <a:t> </a:t>
            </a:r>
            <a:r>
              <a:rPr lang="en-GB" dirty="0" err="1"/>
              <a:t>integraguje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teď</a:t>
            </a:r>
            <a:r>
              <a:rPr lang="en-GB" dirty="0"/>
              <a:t> </a:t>
            </a:r>
            <a:r>
              <a:rPr lang="en-GB" dirty="0" err="1"/>
              <a:t>ukážu</a:t>
            </a:r>
            <a:r>
              <a:rPr lang="en-GB" dirty="0"/>
              <a:t> </a:t>
            </a:r>
            <a:r>
              <a:rPr lang="en-GB" dirty="0" err="1"/>
              <a:t>během</a:t>
            </a:r>
            <a:r>
              <a:rPr lang="en-GB" dirty="0"/>
              <a:t> </a:t>
            </a:r>
            <a:r>
              <a:rPr lang="en-GB" dirty="0" err="1"/>
              <a:t>chvilky</a:t>
            </a:r>
            <a:r>
              <a:rPr lang="en-GB" dirty="0"/>
              <a:t>, jak </a:t>
            </a:r>
            <a:r>
              <a:rPr lang="en-GB" dirty="0" err="1"/>
              <a:t>vlastně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UI </a:t>
            </a:r>
            <a:r>
              <a:rPr lang="en-GB" dirty="0" err="1"/>
              <a:t>vypadá</a:t>
            </a:r>
            <a:r>
              <a:rPr lang="en-GB" dirty="0"/>
              <a:t>, a </a:t>
            </a:r>
            <a:r>
              <a:rPr lang="en-GB" dirty="0" err="1"/>
              <a:t>jaká</a:t>
            </a:r>
            <a:r>
              <a:rPr lang="en-GB" dirty="0"/>
              <a:t> data se tam </a:t>
            </a:r>
            <a:r>
              <a:rPr lang="en-GB" dirty="0" err="1"/>
              <a:t>objevují</a:t>
            </a:r>
            <a:r>
              <a:rPr lang="en-GB" dirty="0"/>
              <a:t>.</a:t>
            </a:r>
            <a:endParaRPr lang="en-CZ" dirty="0"/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Z" b="1" dirty="0"/>
              <a:t>UKÁZAT NAŠE UI pro představu a při tom popovídat, co odkud pochází atd. – demo malvertising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55023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případě</a:t>
            </a:r>
            <a:r>
              <a:rPr lang="en-US" dirty="0"/>
              <a:t> </a:t>
            </a:r>
            <a:r>
              <a:rPr lang="en-US" dirty="0" err="1"/>
              <a:t>časového</a:t>
            </a:r>
            <a:r>
              <a:rPr lang="en-US" dirty="0"/>
              <a:t> </a:t>
            </a:r>
            <a:r>
              <a:rPr lang="en-US" dirty="0" err="1"/>
              <a:t>presu</a:t>
            </a:r>
            <a:r>
              <a:rPr lang="en-US" dirty="0"/>
              <a:t> </a:t>
            </a:r>
            <a:r>
              <a:rPr lang="en-US" dirty="0" err="1"/>
              <a:t>přeskočit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39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Samostatně testovaní dílčí funkcionalita. Ale důkladně včetně všech hraničních případů a chování v </a:t>
            </a:r>
            <a:r>
              <a:rPr lang="cs-CZ" dirty="0" err="1"/>
              <a:t>nečakaných</a:t>
            </a:r>
            <a:r>
              <a:rPr lang="cs-CZ" dirty="0"/>
              <a:t>, ale potenciálně možných situacích.</a:t>
            </a:r>
          </a:p>
          <a:p>
            <a:endParaRPr lang="cs-CZ" dirty="0"/>
          </a:p>
          <a:p>
            <a:r>
              <a:rPr lang="cs-CZ" dirty="0"/>
              <a:t>Integrační testy testují vzájemné chování více jednotek dohromady.</a:t>
            </a:r>
          </a:p>
          <a:p>
            <a:endParaRPr lang="cs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Jednotkové</a:t>
            </a:r>
            <a:r>
              <a:rPr lang="en-US" b="1" dirty="0"/>
              <a:t> a </a:t>
            </a:r>
            <a:r>
              <a:rPr lang="en-US" b="1" dirty="0" err="1"/>
              <a:t>integrační</a:t>
            </a:r>
            <a:r>
              <a:rPr lang="en-US" b="1" dirty="0"/>
              <a:t> testy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systémové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, </a:t>
            </a: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 err="1"/>
              <a:t>samotného</a:t>
            </a:r>
            <a:r>
              <a:rPr lang="en-US" dirty="0"/>
              <a:t> UI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API </a:t>
            </a:r>
            <a:r>
              <a:rPr lang="en-US" dirty="0" err="1"/>
              <a:t>rozhraní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Využívají</a:t>
            </a:r>
            <a:r>
              <a:rPr lang="en-US" dirty="0"/>
              <a:t> </a:t>
            </a:r>
            <a:r>
              <a:rPr lang="en-US" b="1" dirty="0" err="1"/>
              <a:t>mocky</a:t>
            </a:r>
            <a:r>
              <a:rPr lang="en-US" dirty="0"/>
              <a:t> – </a:t>
            </a:r>
            <a:r>
              <a:rPr lang="en-US" dirty="0" err="1"/>
              <a:t>objekty</a:t>
            </a:r>
            <a:r>
              <a:rPr lang="en-US" dirty="0"/>
              <a:t>,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napodobují</a:t>
            </a:r>
            <a:r>
              <a:rPr lang="en-US" dirty="0"/>
              <a:t> </a:t>
            </a:r>
            <a:r>
              <a:rPr lang="en-US" dirty="0" err="1"/>
              <a:t>skutečné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nějakých</a:t>
            </a:r>
            <a:r>
              <a:rPr lang="en-US" dirty="0"/>
              <a:t> </a:t>
            </a:r>
            <a:r>
              <a:rPr lang="en-US" dirty="0" err="1"/>
              <a:t>složitějších</a:t>
            </a:r>
            <a:r>
              <a:rPr lang="en-US" dirty="0"/>
              <a:t> </a:t>
            </a:r>
            <a:r>
              <a:rPr lang="en-US" dirty="0" err="1"/>
              <a:t>reálných</a:t>
            </a:r>
            <a:r>
              <a:rPr lang="en-US" dirty="0"/>
              <a:t> </a:t>
            </a:r>
            <a:r>
              <a:rPr lang="en-US" dirty="0" err="1"/>
              <a:t>objektů</a:t>
            </a:r>
            <a:r>
              <a:rPr lang="en-US" dirty="0"/>
              <a:t>, </a:t>
            </a:r>
            <a:r>
              <a:rPr lang="en-US" dirty="0" err="1"/>
              <a:t>funkcí</a:t>
            </a:r>
            <a:r>
              <a:rPr lang="en-US" dirty="0"/>
              <a:t>,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čehokoliv</a:t>
            </a:r>
            <a:r>
              <a:rPr lang="en-US" dirty="0"/>
              <a:t>, co je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složité</a:t>
            </a:r>
            <a:r>
              <a:rPr lang="en-US" dirty="0"/>
              <a:t>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získat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spustit</a:t>
            </a:r>
            <a:r>
              <a:rPr lang="en-US" dirty="0"/>
              <a:t>. </a:t>
            </a:r>
            <a:r>
              <a:rPr lang="en-US" dirty="0" err="1"/>
              <a:t>Mocky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napodobovat</a:t>
            </a:r>
            <a:r>
              <a:rPr lang="en-US" dirty="0"/>
              <a:t> </a:t>
            </a:r>
            <a:r>
              <a:rPr lang="en-US" dirty="0" err="1"/>
              <a:t>požadované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pro </a:t>
            </a:r>
            <a:r>
              <a:rPr lang="en-US" dirty="0" err="1"/>
              <a:t>určité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situace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i="1" dirty="0"/>
              <a:t>/unit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6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vygenerovat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 API </a:t>
            </a:r>
            <a:r>
              <a:rPr lang="en-US" dirty="0" err="1"/>
              <a:t>povídá</a:t>
            </a:r>
            <a:r>
              <a:rPr lang="en-US" dirty="0"/>
              <a:t>. A </a:t>
            </a:r>
            <a:r>
              <a:rPr lang="en-US" dirty="0" err="1"/>
              <a:t>zároveň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ověřit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je </a:t>
            </a:r>
            <a:r>
              <a:rPr lang="en-US" dirty="0" err="1"/>
              <a:t>použitá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en-US" dirty="0" err="1"/>
              <a:t>kompatibilní</a:t>
            </a:r>
            <a:r>
              <a:rPr lang="en-US" dirty="0"/>
              <a:t> s </a:t>
            </a:r>
            <a:r>
              <a:rPr lang="en-US" dirty="0" err="1"/>
              <a:t>tou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nabízí</a:t>
            </a:r>
            <a:r>
              <a:rPr lang="en-US" dirty="0"/>
              <a:t> API server.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dostupné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odpovědi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stejném</a:t>
            </a:r>
            <a:r>
              <a:rPr lang="en-US" dirty="0"/>
              <a:t> </a:t>
            </a:r>
            <a:r>
              <a:rPr lang="en-US" dirty="0" err="1"/>
              <a:t>tvaru</a:t>
            </a:r>
            <a:r>
              <a:rPr lang="en-US" dirty="0"/>
              <a:t>, </a:t>
            </a:r>
            <a:r>
              <a:rPr lang="en-US" dirty="0" err="1"/>
              <a:t>kterému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rozumět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jde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/>
              <a:t>automaticky</a:t>
            </a:r>
            <a:r>
              <a:rPr lang="en-US" dirty="0"/>
              <a:t> a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UI ani API </a:t>
            </a:r>
            <a:r>
              <a:rPr lang="en-US" dirty="0" err="1"/>
              <a:t>nikde</a:t>
            </a:r>
            <a:r>
              <a:rPr lang="en-US" dirty="0"/>
              <a:t> </a:t>
            </a:r>
            <a:r>
              <a:rPr lang="en-US" dirty="0" err="1"/>
              <a:t>spouštět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swagger.json</a:t>
            </a:r>
            <a:r>
              <a:rPr lang="en-US" i="1" dirty="0"/>
              <a:t>/</a:t>
            </a:r>
            <a:r>
              <a:rPr lang="en-US" i="1" dirty="0" err="1"/>
              <a:t>swagger.yaml</a:t>
            </a:r>
            <a:r>
              <a:rPr lang="en-US" i="1" dirty="0"/>
              <a:t> + </a:t>
            </a:r>
            <a:r>
              <a:rPr lang="en-US" i="1" dirty="0" err="1"/>
              <a:t>webový</a:t>
            </a:r>
            <a:r>
              <a:rPr lang="en-US" i="1" dirty="0"/>
              <a:t> </a:t>
            </a:r>
            <a:r>
              <a:rPr lang="en-US" i="1" dirty="0" err="1"/>
              <a:t>ksicht</a:t>
            </a:r>
            <a:endParaRPr lang="en-US" i="1" dirty="0"/>
          </a:p>
          <a:p>
            <a:r>
              <a:rPr lang="en-US" dirty="0"/>
              <a:t>+ </a:t>
            </a:r>
            <a:r>
              <a:rPr lang="en-US" dirty="0" err="1"/>
              <a:t>zmínit</a:t>
            </a:r>
            <a:r>
              <a:rPr lang="en-US" dirty="0"/>
              <a:t> </a:t>
            </a:r>
            <a:r>
              <a:rPr lang="en-US" b="1" dirty="0"/>
              <a:t>co by </a:t>
            </a:r>
            <a:r>
              <a:rPr lang="en-US" b="1" dirty="0" err="1"/>
              <a:t>byla</a:t>
            </a:r>
            <a:r>
              <a:rPr lang="en-US" b="1" dirty="0"/>
              <a:t> </a:t>
            </a:r>
            <a:r>
              <a:rPr lang="en-US" b="1" dirty="0" err="1"/>
              <a:t>nekompatibilní</a:t>
            </a:r>
            <a:r>
              <a:rPr lang="en-US" b="1" dirty="0"/>
              <a:t> </a:t>
            </a:r>
            <a:r>
              <a:rPr lang="en-US" b="1" dirty="0" err="1"/>
              <a:t>změna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Testy </a:t>
            </a:r>
            <a:r>
              <a:rPr lang="en-US" dirty="0" err="1"/>
              <a:t>nemusí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, ale </a:t>
            </a:r>
            <a:r>
              <a:rPr lang="en-US" dirty="0" err="1"/>
              <a:t>mohou</a:t>
            </a:r>
            <a:r>
              <a:rPr lang="en-US" dirty="0"/>
              <a:t> a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samostatné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jednotkovým</a:t>
            </a:r>
            <a:r>
              <a:rPr lang="en-US" dirty="0"/>
              <a:t> a </a:t>
            </a:r>
            <a:r>
              <a:rPr lang="en-US" dirty="0" err="1"/>
              <a:t>integračním</a:t>
            </a:r>
            <a:r>
              <a:rPr lang="en-US" dirty="0"/>
              <a:t> </a:t>
            </a:r>
            <a:r>
              <a:rPr lang="en-US" dirty="0" err="1"/>
              <a:t>testům</a:t>
            </a:r>
            <a:r>
              <a:rPr lang="en-US" dirty="0"/>
              <a:t>, pro smoke testy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nemusíte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ani </a:t>
            </a:r>
            <a:r>
              <a:rPr lang="en-US" dirty="0" err="1"/>
              <a:t>mít</a:t>
            </a:r>
            <a:r>
              <a:rPr lang="en-US" dirty="0"/>
              <a:t>. </a:t>
            </a:r>
            <a:r>
              <a:rPr lang="en-US" dirty="0" err="1"/>
              <a:t>Nezáleží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frameworku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.</a:t>
            </a:r>
          </a:p>
          <a:p>
            <a:r>
              <a:rPr lang="en-US" dirty="0"/>
              <a:t>Testy se </a:t>
            </a:r>
            <a:r>
              <a:rPr lang="en-US" dirty="0" err="1"/>
              <a:t>snaží</a:t>
            </a:r>
            <a:r>
              <a:rPr lang="en-US" dirty="0"/>
              <a:t> </a:t>
            </a:r>
            <a:r>
              <a:rPr lang="en-US" dirty="0" err="1"/>
              <a:t>chovat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skutečný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4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CAB60C-2C58-6440-A349-B7307C4B1E08}"/>
              </a:ext>
            </a:extLst>
          </p:cNvPr>
          <p:cNvGrpSpPr/>
          <p:nvPr userDrawn="1"/>
        </p:nvGrpSpPr>
        <p:grpSpPr>
          <a:xfrm>
            <a:off x="470023" y="379709"/>
            <a:ext cx="8168968" cy="547730"/>
            <a:chOff x="470023" y="379709"/>
            <a:chExt cx="8168968" cy="54773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B95A238-F37A-DA45-B698-680547605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8525"/>
              <a:ext cx="921665" cy="155093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6B36735-AFAF-654C-9CD9-70ED5FC067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0023" y="379709"/>
              <a:ext cx="2064833" cy="547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E2BB996-5864-E047-AB74-F40C8CE33067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100"/>
            <a:chOff x="2035684" y="1662154"/>
            <a:chExt cx="6603307" cy="310710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A008BCA-C065-274B-8685-6D0CA2E7F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14161"/>
              <a:ext cx="921665" cy="155093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2DE4B7F-9BBC-4F4F-971C-1FAC4584C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5684" y="1662154"/>
              <a:ext cx="5072633" cy="1345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01037D-23E2-0847-B1E0-80200D47F70D}"/>
              </a:ext>
            </a:extLst>
          </p:cNvPr>
          <p:cNvGrpSpPr/>
          <p:nvPr userDrawn="1"/>
        </p:nvGrpSpPr>
        <p:grpSpPr>
          <a:xfrm>
            <a:off x="470023" y="379709"/>
            <a:ext cx="8168968" cy="547729"/>
            <a:chOff x="470023" y="379709"/>
            <a:chExt cx="8168968" cy="5477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0ADC612-DF85-B745-B798-8776BA9E9D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6" y="468525"/>
              <a:ext cx="923775" cy="155448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7143360-F91F-464D-B2B0-1FF81B7DD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0023" y="379709"/>
              <a:ext cx="2064833" cy="547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2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1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2D00-C041-704D-AE62-5F2E147C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8348472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First level (use “Indent More” or “Indent Less” to format sub-bullets)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2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69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564" y="339634"/>
            <a:ext cx="4112925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1741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356463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3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7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FC9891-B0ED-1E47-8742-3E35ADD61BD3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455"/>
            <a:chOff x="2035684" y="1662154"/>
            <a:chExt cx="6603307" cy="310745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37EB541-B01D-5248-8336-4780A04E6D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4" y="4614161"/>
              <a:ext cx="923777" cy="155448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93293A6-B6DE-AC44-B7D3-F73ACF314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035684" y="1662154"/>
              <a:ext cx="5072633" cy="134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3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8351838" cy="33284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5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251" y="339634"/>
            <a:ext cx="4113238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37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14580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70B9-1DD7-734D-8F51-E2C57013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2745"/>
            <a:ext cx="8348472" cy="3328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8BF6AD-9992-2F48-A24B-0DC3181D13B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62" y="4758434"/>
            <a:ext cx="921665" cy="155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111" r:id="rId2"/>
    <p:sldLayoutId id="2147483879" r:id="rId3"/>
    <p:sldLayoutId id="2147484113" r:id="rId4"/>
    <p:sldLayoutId id="2147484115" r:id="rId5"/>
    <p:sldLayoutId id="2147483885" r:id="rId6"/>
    <p:sldLayoutId id="2147484058" r:id="rId7"/>
    <p:sldLayoutId id="2147484011" r:id="rId8"/>
    <p:sldLayoutId id="2147484021" r:id="rId9"/>
    <p:sldLayoutId id="2147483897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19456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10312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171450" algn="l"/>
        </a:tabLst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panose="020B0604020202020204" pitchFamily="34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4672" indent="-18288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69264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330F-B908-6346-B31E-2887F4B7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4532"/>
            <a:ext cx="8348472" cy="331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D06996-3B20-B946-86A3-ED52628C50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28762" y="475178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112" r:id="rId2"/>
    <p:sldLayoutId id="2147484110" r:id="rId3"/>
    <p:sldLayoutId id="2147484114" r:id="rId4"/>
    <p:sldLayoutId id="2147484116" r:id="rId5"/>
    <p:sldLayoutId id="2147484094" r:id="rId6"/>
    <p:sldLayoutId id="2147484059" r:id="rId7"/>
    <p:sldLayoutId id="2147484095" r:id="rId8"/>
    <p:sldLayoutId id="2147484096" r:id="rId9"/>
    <p:sldLayoutId id="2147484109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rgbClr val="0D274D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0663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095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227013" algn="l"/>
        </a:tabLst>
        <a:defRPr lang="en-US" sz="1600" kern="1200" dirty="0" smtClean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0100" indent="-185738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71550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A61A2B-971E-584F-AE20-12F508778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1DD3-F35C-3D49-A62B-FC808254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6EC1-3771-3846-9263-7FB794F1C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října</a:t>
            </a:r>
            <a:r>
              <a:rPr lang="en-US" dirty="0"/>
              <a:t>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DDC4B-BEAE-4E40-A0AA-B67320A94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9C0517-F162-F14C-A37A-5EECFDB2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Flexibilní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webových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Playwright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TypeScript/JavaScript, Python, Java, C#</a:t>
            </a:r>
          </a:p>
          <a:p>
            <a:r>
              <a:rPr lang="cs-CZ" dirty="0"/>
              <a:t>skutečný prohlížeč (</a:t>
            </a:r>
            <a:r>
              <a:rPr lang="cs-CZ" dirty="0" err="1"/>
              <a:t>Chromium</a:t>
            </a:r>
            <a:r>
              <a:rPr lang="cs-CZ" dirty="0"/>
              <a:t>, Firefox, Safari)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2907065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4" name="Picture 3" descr="repositář s ukázkami">
            <a:extLst>
              <a:ext uri="{FF2B5EF4-FFF2-40B4-BE49-F238E27FC236}">
                <a16:creationId xmlns:a16="http://schemas.microsoft.com/office/drawing/2014/main" id="{0E1607E7-45AA-6982-C2DA-9A4827E5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Proč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musí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splňovat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Jaké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jsou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důležité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psát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pouštět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ZÁVĚREM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F0B7ED-7E6F-304D-8549-86F259963954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84CFAD09-C69E-7248-B11B-B96A7F745C1E}"/>
              </a:ext>
            </a:extLst>
          </p:cNvPr>
          <p:cNvSpPr/>
          <p:nvPr/>
        </p:nvSpPr>
        <p:spPr>
          <a:xfrm>
            <a:off x="455478" y="1574484"/>
            <a:ext cx="3689630" cy="669392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4400" dirty="0" err="1">
                <a:solidFill>
                  <a:schemeClr val="tx2"/>
                </a:solidFill>
                <a:latin typeface="+mn-lt"/>
                <a:ea typeface="Source Sans Pro Light" pitchFamily="34" charset="-122"/>
                <a:cs typeface="Source Sans Pro Light" pitchFamily="34" charset="-120"/>
              </a:rPr>
              <a:t>Dotazy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DA82E1-7296-7D49-A3CB-534BFD07FCD8}"/>
              </a:ext>
            </a:extLst>
          </p:cNvPr>
          <p:cNvGrpSpPr/>
          <p:nvPr/>
        </p:nvGrpSpPr>
        <p:grpSpPr>
          <a:xfrm>
            <a:off x="0" y="1578582"/>
            <a:ext cx="9144000" cy="2181959"/>
            <a:chOff x="0" y="1578582"/>
            <a:chExt cx="9144000" cy="218195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9EA927-A95B-EE45-9244-C50B6A064DB0}"/>
                </a:ext>
              </a:extLst>
            </p:cNvPr>
            <p:cNvSpPr/>
            <p:nvPr/>
          </p:nvSpPr>
          <p:spPr>
            <a:xfrm>
              <a:off x="5860869" y="2425338"/>
              <a:ext cx="379599" cy="3795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8EBBE4-A32C-A047-B5C8-5DFF092452E9}"/>
                </a:ext>
              </a:extLst>
            </p:cNvPr>
            <p:cNvSpPr/>
            <p:nvPr/>
          </p:nvSpPr>
          <p:spPr>
            <a:xfrm>
              <a:off x="2214154" y="2639900"/>
              <a:ext cx="478545" cy="4785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6D6FAD-A8FB-D140-91FF-88A7A4889993}"/>
                </a:ext>
              </a:extLst>
            </p:cNvPr>
            <p:cNvSpPr/>
            <p:nvPr/>
          </p:nvSpPr>
          <p:spPr>
            <a:xfrm>
              <a:off x="8351930" y="2099969"/>
              <a:ext cx="478545" cy="4785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5D562B-D1FF-694F-A96F-E3966010468E}"/>
                </a:ext>
              </a:extLst>
            </p:cNvPr>
            <p:cNvSpPr/>
            <p:nvPr/>
          </p:nvSpPr>
          <p:spPr>
            <a:xfrm>
              <a:off x="4181814" y="2252628"/>
              <a:ext cx="694986" cy="694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tyrannid, bird, dark&#10;&#10;Description automatically generated">
              <a:extLst>
                <a:ext uri="{FF2B5EF4-FFF2-40B4-BE49-F238E27FC236}">
                  <a16:creationId xmlns:a16="http://schemas.microsoft.com/office/drawing/2014/main" id="{51FE84D0-24AA-0746-A1F2-FA168EA3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354016"/>
              <a:ext cx="9144000" cy="1406525"/>
            </a:xfrm>
            <a:prstGeom prst="rect">
              <a:avLst/>
            </a:prstGeom>
          </p:spPr>
        </p:pic>
        <p:grpSp>
          <p:nvGrpSpPr>
            <p:cNvPr id="2" name="Graphic 4">
              <a:extLst>
                <a:ext uri="{FF2B5EF4-FFF2-40B4-BE49-F238E27FC236}">
                  <a16:creationId xmlns:a16="http://schemas.microsoft.com/office/drawing/2014/main" id="{77792EA1-E191-C947-9908-67126E2455D4}"/>
                </a:ext>
              </a:extLst>
            </p:cNvPr>
            <p:cNvGrpSpPr/>
            <p:nvPr/>
          </p:nvGrpSpPr>
          <p:grpSpPr>
            <a:xfrm>
              <a:off x="6541935" y="1578582"/>
              <a:ext cx="1212124" cy="770577"/>
              <a:chOff x="5831312" y="1639542"/>
              <a:chExt cx="1212124" cy="770577"/>
            </a:xfrm>
            <a:solidFill>
              <a:schemeClr val="accent4">
                <a:alpha val="40000"/>
              </a:schemeClr>
            </a:solidFill>
          </p:grpSpPr>
          <p:sp>
            <p:nvSpPr>
              <p:cNvPr id="3" name="Graphic 4">
                <a:extLst>
                  <a:ext uri="{FF2B5EF4-FFF2-40B4-BE49-F238E27FC236}">
                    <a16:creationId xmlns:a16="http://schemas.microsoft.com/office/drawing/2014/main" id="{B165B27C-5822-8845-8C08-8EC1EC4FDB28}"/>
                  </a:ext>
                </a:extLst>
              </p:cNvPr>
              <p:cNvSpPr/>
              <p:nvPr/>
            </p:nvSpPr>
            <p:spPr>
              <a:xfrm>
                <a:off x="6296147" y="1767234"/>
                <a:ext cx="747289" cy="642886"/>
              </a:xfrm>
              <a:custGeom>
                <a:avLst/>
                <a:gdLst>
                  <a:gd name="connsiteX0" fmla="*/ 508604 w 747289"/>
                  <a:gd name="connsiteY0" fmla="*/ 0 h 642886"/>
                  <a:gd name="connsiteX1" fmla="*/ 420691 w 747289"/>
                  <a:gd name="connsiteY1" fmla="*/ 0 h 642886"/>
                  <a:gd name="connsiteX2" fmla="*/ 396135 w 747289"/>
                  <a:gd name="connsiteY2" fmla="*/ 24556 h 642886"/>
                  <a:gd name="connsiteX3" fmla="*/ 420691 w 747289"/>
                  <a:gd name="connsiteY3" fmla="*/ 49113 h 642886"/>
                  <a:gd name="connsiteX4" fmla="*/ 508604 w 747289"/>
                  <a:gd name="connsiteY4" fmla="*/ 49113 h 642886"/>
                  <a:gd name="connsiteX5" fmla="*/ 698180 w 747289"/>
                  <a:gd name="connsiteY5" fmla="*/ 238198 h 642886"/>
                  <a:gd name="connsiteX6" fmla="*/ 508604 w 747289"/>
                  <a:gd name="connsiteY6" fmla="*/ 427283 h 642886"/>
                  <a:gd name="connsiteX7" fmla="*/ 416762 w 747289"/>
                  <a:gd name="connsiteY7" fmla="*/ 427283 h 642886"/>
                  <a:gd name="connsiteX8" fmla="*/ 391714 w 747289"/>
                  <a:gd name="connsiteY8" fmla="*/ 451840 h 642886"/>
                  <a:gd name="connsiteX9" fmla="*/ 391714 w 747289"/>
                  <a:gd name="connsiteY9" fmla="*/ 557433 h 642886"/>
                  <a:gd name="connsiteX10" fmla="*/ 274579 w 747289"/>
                  <a:gd name="connsiteY10" fmla="*/ 434895 h 642886"/>
                  <a:gd name="connsiteX11" fmla="*/ 257144 w 747289"/>
                  <a:gd name="connsiteY11" fmla="*/ 427282 h 642886"/>
                  <a:gd name="connsiteX12" fmla="*/ 141483 w 747289"/>
                  <a:gd name="connsiteY12" fmla="*/ 427282 h 642886"/>
                  <a:gd name="connsiteX13" fmla="*/ 37854 w 747289"/>
                  <a:gd name="connsiteY13" fmla="*/ 396341 h 642886"/>
                  <a:gd name="connsiteX14" fmla="*/ 3966 w 747289"/>
                  <a:gd name="connsiteY14" fmla="*/ 403463 h 642886"/>
                  <a:gd name="connsiteX15" fmla="*/ 11087 w 747289"/>
                  <a:gd name="connsiteY15" fmla="*/ 437351 h 642886"/>
                  <a:gd name="connsiteX16" fmla="*/ 141733 w 747289"/>
                  <a:gd name="connsiteY16" fmla="*/ 476150 h 642886"/>
                  <a:gd name="connsiteX17" fmla="*/ 246836 w 747289"/>
                  <a:gd name="connsiteY17" fmla="*/ 476150 h 642886"/>
                  <a:gd name="connsiteX18" fmla="*/ 399082 w 747289"/>
                  <a:gd name="connsiteY18" fmla="*/ 635274 h 642886"/>
                  <a:gd name="connsiteX19" fmla="*/ 416762 w 747289"/>
                  <a:gd name="connsiteY19" fmla="*/ 642886 h 642886"/>
                  <a:gd name="connsiteX20" fmla="*/ 425603 w 747289"/>
                  <a:gd name="connsiteY20" fmla="*/ 641168 h 642886"/>
                  <a:gd name="connsiteX21" fmla="*/ 440827 w 747289"/>
                  <a:gd name="connsiteY21" fmla="*/ 618330 h 642886"/>
                  <a:gd name="connsiteX22" fmla="*/ 440827 w 747289"/>
                  <a:gd name="connsiteY22" fmla="*/ 476393 h 642886"/>
                  <a:gd name="connsiteX23" fmla="*/ 508603 w 747289"/>
                  <a:gd name="connsiteY23" fmla="*/ 476393 h 642886"/>
                  <a:gd name="connsiteX24" fmla="*/ 747289 w 747289"/>
                  <a:gd name="connsiteY24" fmla="*/ 238198 h 642886"/>
                  <a:gd name="connsiteX25" fmla="*/ 508603 w 747289"/>
                  <a:gd name="connsiteY25" fmla="*/ 3 h 64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7289" h="642886">
                    <a:moveTo>
                      <a:pt x="508604" y="0"/>
                    </a:moveTo>
                    <a:lnTo>
                      <a:pt x="420691" y="0"/>
                    </a:lnTo>
                    <a:cubicBezTo>
                      <a:pt x="407186" y="0"/>
                      <a:pt x="396135" y="11050"/>
                      <a:pt x="396135" y="24556"/>
                    </a:cubicBezTo>
                    <a:cubicBezTo>
                      <a:pt x="396135" y="38062"/>
                      <a:pt x="407186" y="49113"/>
                      <a:pt x="420691" y="49113"/>
                    </a:cubicBezTo>
                    <a:lnTo>
                      <a:pt x="508604" y="49113"/>
                    </a:lnTo>
                    <a:cubicBezTo>
                      <a:pt x="612970" y="49113"/>
                      <a:pt x="698180" y="133833"/>
                      <a:pt x="698180" y="238198"/>
                    </a:cubicBezTo>
                    <a:cubicBezTo>
                      <a:pt x="698180" y="342563"/>
                      <a:pt x="612969" y="427283"/>
                      <a:pt x="508604" y="427283"/>
                    </a:cubicBezTo>
                    <a:lnTo>
                      <a:pt x="416762" y="427283"/>
                    </a:lnTo>
                    <a:cubicBezTo>
                      <a:pt x="403257" y="427283"/>
                      <a:pt x="391714" y="438334"/>
                      <a:pt x="391714" y="451840"/>
                    </a:cubicBezTo>
                    <a:lnTo>
                      <a:pt x="391714" y="557433"/>
                    </a:lnTo>
                    <a:lnTo>
                      <a:pt x="274579" y="434895"/>
                    </a:lnTo>
                    <a:cubicBezTo>
                      <a:pt x="269914" y="429984"/>
                      <a:pt x="263774" y="427282"/>
                      <a:pt x="257144" y="427282"/>
                    </a:cubicBezTo>
                    <a:lnTo>
                      <a:pt x="141483" y="427282"/>
                    </a:lnTo>
                    <a:cubicBezTo>
                      <a:pt x="104403" y="427282"/>
                      <a:pt x="68549" y="416723"/>
                      <a:pt x="37854" y="396341"/>
                    </a:cubicBezTo>
                    <a:cubicBezTo>
                      <a:pt x="26558" y="388975"/>
                      <a:pt x="11332" y="392167"/>
                      <a:pt x="3966" y="403463"/>
                    </a:cubicBezTo>
                    <a:cubicBezTo>
                      <a:pt x="-3401" y="414759"/>
                      <a:pt x="-209" y="429984"/>
                      <a:pt x="11087" y="437351"/>
                    </a:cubicBezTo>
                    <a:cubicBezTo>
                      <a:pt x="49886" y="462889"/>
                      <a:pt x="95071" y="476150"/>
                      <a:pt x="141733" y="476150"/>
                    </a:cubicBezTo>
                    <a:lnTo>
                      <a:pt x="246836" y="476150"/>
                    </a:lnTo>
                    <a:lnTo>
                      <a:pt x="399082" y="635274"/>
                    </a:lnTo>
                    <a:cubicBezTo>
                      <a:pt x="403748" y="640186"/>
                      <a:pt x="410378" y="642886"/>
                      <a:pt x="416762" y="642886"/>
                    </a:cubicBezTo>
                    <a:cubicBezTo>
                      <a:pt x="419955" y="642886"/>
                      <a:pt x="422657" y="642395"/>
                      <a:pt x="425603" y="641168"/>
                    </a:cubicBezTo>
                    <a:cubicBezTo>
                      <a:pt x="434934" y="637484"/>
                      <a:pt x="440827" y="628399"/>
                      <a:pt x="440827" y="618330"/>
                    </a:cubicBezTo>
                    <a:lnTo>
                      <a:pt x="440827" y="476393"/>
                    </a:lnTo>
                    <a:lnTo>
                      <a:pt x="508603" y="476393"/>
                    </a:lnTo>
                    <a:cubicBezTo>
                      <a:pt x="640230" y="476393"/>
                      <a:pt x="747289" y="369817"/>
                      <a:pt x="747289" y="238198"/>
                    </a:cubicBezTo>
                    <a:cubicBezTo>
                      <a:pt x="747289" y="106579"/>
                      <a:pt x="640222" y="3"/>
                      <a:pt x="508603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Graphic 4">
                <a:extLst>
                  <a:ext uri="{FF2B5EF4-FFF2-40B4-BE49-F238E27FC236}">
                    <a16:creationId xmlns:a16="http://schemas.microsoft.com/office/drawing/2014/main" id="{DBF56525-C8FA-684D-9AC7-757A177517E1}"/>
                  </a:ext>
                </a:extLst>
              </p:cNvPr>
              <p:cNvSpPr/>
              <p:nvPr/>
            </p:nvSpPr>
            <p:spPr>
              <a:xfrm>
                <a:off x="5831312" y="1639542"/>
                <a:ext cx="844503" cy="644116"/>
              </a:xfrm>
              <a:custGeom>
                <a:avLst/>
                <a:gdLst>
                  <a:gd name="connsiteX0" fmla="*/ 605817 w 844503"/>
                  <a:gd name="connsiteY0" fmla="*/ 476391 h 644116"/>
                  <a:gd name="connsiteX1" fmla="*/ 844503 w 844503"/>
                  <a:gd name="connsiteY1" fmla="*/ 238195 h 644116"/>
                  <a:gd name="connsiteX2" fmla="*/ 605566 w 844503"/>
                  <a:gd name="connsiteY2" fmla="*/ 0 h 644116"/>
                  <a:gd name="connsiteX3" fmla="*/ 238686 w 844503"/>
                  <a:gd name="connsiteY3" fmla="*/ 0 h 644116"/>
                  <a:gd name="connsiteX4" fmla="*/ 0 w 844503"/>
                  <a:gd name="connsiteY4" fmla="*/ 238195 h 644116"/>
                  <a:gd name="connsiteX5" fmla="*/ 238686 w 844503"/>
                  <a:gd name="connsiteY5" fmla="*/ 476391 h 644116"/>
                  <a:gd name="connsiteX6" fmla="*/ 306462 w 844503"/>
                  <a:gd name="connsiteY6" fmla="*/ 476391 h 644116"/>
                  <a:gd name="connsiteX7" fmla="*/ 306462 w 844503"/>
                  <a:gd name="connsiteY7" fmla="*/ 619560 h 644116"/>
                  <a:gd name="connsiteX8" fmla="*/ 321687 w 844503"/>
                  <a:gd name="connsiteY8" fmla="*/ 642397 h 644116"/>
                  <a:gd name="connsiteX9" fmla="*/ 330773 w 844503"/>
                  <a:gd name="connsiteY9" fmla="*/ 644116 h 644116"/>
                  <a:gd name="connsiteX10" fmla="*/ 348453 w 844503"/>
                  <a:gd name="connsiteY10" fmla="*/ 636013 h 644116"/>
                  <a:gd name="connsiteX11" fmla="*/ 500700 w 844503"/>
                  <a:gd name="connsiteY11" fmla="*/ 476399 h 644116"/>
                  <a:gd name="connsiteX12" fmla="*/ 472481 w 844503"/>
                  <a:gd name="connsiteY12" fmla="*/ 435382 h 644116"/>
                  <a:gd name="connsiteX13" fmla="*/ 355591 w 844503"/>
                  <a:gd name="connsiteY13" fmla="*/ 558411 h 644116"/>
                  <a:gd name="connsiteX14" fmla="*/ 355591 w 844503"/>
                  <a:gd name="connsiteY14" fmla="*/ 452818 h 644116"/>
                  <a:gd name="connsiteX15" fmla="*/ 330543 w 844503"/>
                  <a:gd name="connsiteY15" fmla="*/ 427280 h 644116"/>
                  <a:gd name="connsiteX16" fmla="*/ 238701 w 844503"/>
                  <a:gd name="connsiteY16" fmla="*/ 427280 h 644116"/>
                  <a:gd name="connsiteX17" fmla="*/ 49125 w 844503"/>
                  <a:gd name="connsiteY17" fmla="*/ 238194 h 644116"/>
                  <a:gd name="connsiteX18" fmla="*/ 238701 w 844503"/>
                  <a:gd name="connsiteY18" fmla="*/ 49109 h 644116"/>
                  <a:gd name="connsiteX19" fmla="*/ 605581 w 844503"/>
                  <a:gd name="connsiteY19" fmla="*/ 49109 h 644116"/>
                  <a:gd name="connsiteX20" fmla="*/ 795157 w 844503"/>
                  <a:gd name="connsiteY20" fmla="*/ 238194 h 644116"/>
                  <a:gd name="connsiteX21" fmla="*/ 605581 w 844503"/>
                  <a:gd name="connsiteY21" fmla="*/ 427280 h 644116"/>
                  <a:gd name="connsiteX22" fmla="*/ 489920 w 844503"/>
                  <a:gd name="connsiteY22" fmla="*/ 427280 h 644116"/>
                  <a:gd name="connsiteX23" fmla="*/ 472485 w 844503"/>
                  <a:gd name="connsiteY23" fmla="*/ 435383 h 64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503" h="644116">
                    <a:moveTo>
                      <a:pt x="605817" y="476391"/>
                    </a:moveTo>
                    <a:cubicBezTo>
                      <a:pt x="737444" y="476391"/>
                      <a:pt x="844503" y="369815"/>
                      <a:pt x="844503" y="238195"/>
                    </a:cubicBezTo>
                    <a:cubicBezTo>
                      <a:pt x="844503" y="106576"/>
                      <a:pt x="737190" y="0"/>
                      <a:pt x="605566" y="0"/>
                    </a:cubicBezTo>
                    <a:lnTo>
                      <a:pt x="238686" y="0"/>
                    </a:lnTo>
                    <a:cubicBezTo>
                      <a:pt x="107059" y="0"/>
                      <a:pt x="0" y="106576"/>
                      <a:pt x="0" y="238195"/>
                    </a:cubicBezTo>
                    <a:cubicBezTo>
                      <a:pt x="0" y="369815"/>
                      <a:pt x="107067" y="476391"/>
                      <a:pt x="238686" y="476391"/>
                    </a:cubicBezTo>
                    <a:lnTo>
                      <a:pt x="306462" y="476391"/>
                    </a:lnTo>
                    <a:lnTo>
                      <a:pt x="306462" y="619560"/>
                    </a:lnTo>
                    <a:cubicBezTo>
                      <a:pt x="306462" y="629628"/>
                      <a:pt x="312356" y="638713"/>
                      <a:pt x="321687" y="642397"/>
                    </a:cubicBezTo>
                    <a:cubicBezTo>
                      <a:pt x="324634" y="643626"/>
                      <a:pt x="327581" y="644116"/>
                      <a:pt x="330773" y="644116"/>
                    </a:cubicBezTo>
                    <a:cubicBezTo>
                      <a:pt x="337403" y="644116"/>
                      <a:pt x="343789" y="640924"/>
                      <a:pt x="348453" y="636013"/>
                    </a:cubicBezTo>
                    <a:lnTo>
                      <a:pt x="500700" y="476399"/>
                    </a:lnTo>
                    <a:close/>
                    <a:moveTo>
                      <a:pt x="472481" y="435382"/>
                    </a:moveTo>
                    <a:lnTo>
                      <a:pt x="355591" y="558411"/>
                    </a:lnTo>
                    <a:lnTo>
                      <a:pt x="355591" y="452818"/>
                    </a:lnTo>
                    <a:cubicBezTo>
                      <a:pt x="355591" y="439312"/>
                      <a:pt x="344049" y="427280"/>
                      <a:pt x="330543" y="427280"/>
                    </a:cubicBezTo>
                    <a:lnTo>
                      <a:pt x="238701" y="427280"/>
                    </a:lnTo>
                    <a:cubicBezTo>
                      <a:pt x="134335" y="427280"/>
                      <a:pt x="49125" y="342559"/>
                      <a:pt x="49125" y="238194"/>
                    </a:cubicBezTo>
                    <a:cubicBezTo>
                      <a:pt x="49125" y="133830"/>
                      <a:pt x="134091" y="49109"/>
                      <a:pt x="238701" y="49109"/>
                    </a:cubicBezTo>
                    <a:lnTo>
                      <a:pt x="605581" y="49109"/>
                    </a:lnTo>
                    <a:cubicBezTo>
                      <a:pt x="709947" y="49109"/>
                      <a:pt x="795157" y="133830"/>
                      <a:pt x="795157" y="238194"/>
                    </a:cubicBezTo>
                    <a:cubicBezTo>
                      <a:pt x="795157" y="342559"/>
                      <a:pt x="710191" y="427280"/>
                      <a:pt x="605581" y="427280"/>
                    </a:cubicBezTo>
                    <a:lnTo>
                      <a:pt x="489920" y="427280"/>
                    </a:lnTo>
                    <a:cubicBezTo>
                      <a:pt x="483290" y="427280"/>
                      <a:pt x="477150" y="430472"/>
                      <a:pt x="472485" y="435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1F55ABEE-400A-A247-8F2C-D304099E2D73}"/>
                  </a:ext>
                </a:extLst>
              </p:cNvPr>
              <p:cNvSpPr/>
              <p:nvPr/>
            </p:nvSpPr>
            <p:spPr>
              <a:xfrm>
                <a:off x="6228645" y="1955339"/>
                <a:ext cx="45675" cy="45430"/>
              </a:xfrm>
              <a:custGeom>
                <a:avLst/>
                <a:gdLst>
                  <a:gd name="connsiteX0" fmla="*/ 23083 w 45675"/>
                  <a:gd name="connsiteY0" fmla="*/ 0 h 45430"/>
                  <a:gd name="connsiteX1" fmla="*/ 6630 w 45675"/>
                  <a:gd name="connsiteY1" fmla="*/ 6630 h 45430"/>
                  <a:gd name="connsiteX2" fmla="*/ 0 w 45675"/>
                  <a:gd name="connsiteY2" fmla="*/ 22838 h 45430"/>
                  <a:gd name="connsiteX3" fmla="*/ 6875 w 45675"/>
                  <a:gd name="connsiteY3" fmla="*/ 39536 h 45430"/>
                  <a:gd name="connsiteX4" fmla="*/ 23083 w 45675"/>
                  <a:gd name="connsiteY4" fmla="*/ 45430 h 45430"/>
                  <a:gd name="connsiteX5" fmla="*/ 38799 w 45675"/>
                  <a:gd name="connsiteY5" fmla="*/ 39291 h 45430"/>
                  <a:gd name="connsiteX6" fmla="*/ 45675 w 45675"/>
                  <a:gd name="connsiteY6" fmla="*/ 22592 h 45430"/>
                  <a:gd name="connsiteX7" fmla="*/ 39045 w 45675"/>
                  <a:gd name="connsiteY7" fmla="*/ 6385 h 45430"/>
                  <a:gd name="connsiteX8" fmla="*/ 23084 w 45675"/>
                  <a:gd name="connsiteY8" fmla="*/ 0 h 4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75" h="45430">
                    <a:moveTo>
                      <a:pt x="23083" y="0"/>
                    </a:moveTo>
                    <a:cubicBezTo>
                      <a:pt x="16698" y="0"/>
                      <a:pt x="11050" y="2210"/>
                      <a:pt x="6630" y="6630"/>
                    </a:cubicBezTo>
                    <a:cubicBezTo>
                      <a:pt x="2209" y="11050"/>
                      <a:pt x="0" y="16453"/>
                      <a:pt x="0" y="22838"/>
                    </a:cubicBezTo>
                    <a:cubicBezTo>
                      <a:pt x="0" y="29960"/>
                      <a:pt x="2209" y="35607"/>
                      <a:pt x="6875" y="39536"/>
                    </a:cubicBezTo>
                    <a:cubicBezTo>
                      <a:pt x="11541" y="43465"/>
                      <a:pt x="16943" y="45430"/>
                      <a:pt x="23083" y="45430"/>
                    </a:cubicBezTo>
                    <a:cubicBezTo>
                      <a:pt x="28977" y="45430"/>
                      <a:pt x="34380" y="43465"/>
                      <a:pt x="38799" y="39291"/>
                    </a:cubicBezTo>
                    <a:cubicBezTo>
                      <a:pt x="43220" y="35116"/>
                      <a:pt x="45675" y="29714"/>
                      <a:pt x="45675" y="22592"/>
                    </a:cubicBezTo>
                    <a:cubicBezTo>
                      <a:pt x="45675" y="16208"/>
                      <a:pt x="43465" y="10805"/>
                      <a:pt x="39045" y="6385"/>
                    </a:cubicBezTo>
                    <a:cubicBezTo>
                      <a:pt x="34870" y="2210"/>
                      <a:pt x="29469" y="0"/>
                      <a:pt x="230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CEC140AD-235C-E043-AE10-DFF0C91C291D}"/>
                  </a:ext>
                </a:extLst>
              </p:cNvPr>
              <p:cNvSpPr/>
              <p:nvPr/>
            </p:nvSpPr>
            <p:spPr>
              <a:xfrm>
                <a:off x="6177322" y="1770421"/>
                <a:ext cx="152496" cy="170912"/>
              </a:xfrm>
              <a:custGeom>
                <a:avLst/>
                <a:gdLst>
                  <a:gd name="connsiteX0" fmla="*/ 116890 w 152496"/>
                  <a:gd name="connsiteY0" fmla="*/ 8103 h 170912"/>
                  <a:gd name="connsiteX1" fmla="*/ 77844 w 152496"/>
                  <a:gd name="connsiteY1" fmla="*/ 0 h 170912"/>
                  <a:gd name="connsiteX2" fmla="*/ 36344 w 152496"/>
                  <a:gd name="connsiteY2" fmla="*/ 9822 h 170912"/>
                  <a:gd name="connsiteX3" fmla="*/ 9332 w 152496"/>
                  <a:gd name="connsiteY3" fmla="*/ 34378 h 170912"/>
                  <a:gd name="connsiteX4" fmla="*/ 0 w 152496"/>
                  <a:gd name="connsiteY4" fmla="*/ 63601 h 170912"/>
                  <a:gd name="connsiteX5" fmla="*/ 5894 w 152496"/>
                  <a:gd name="connsiteY5" fmla="*/ 76616 h 170912"/>
                  <a:gd name="connsiteX6" fmla="*/ 20382 w 152496"/>
                  <a:gd name="connsiteY6" fmla="*/ 82510 h 170912"/>
                  <a:gd name="connsiteX7" fmla="*/ 40027 w 152496"/>
                  <a:gd name="connsiteY7" fmla="*/ 65321 h 170912"/>
                  <a:gd name="connsiteX8" fmla="*/ 53533 w 152496"/>
                  <a:gd name="connsiteY8" fmla="*/ 40518 h 170912"/>
                  <a:gd name="connsiteX9" fmla="*/ 78090 w 152496"/>
                  <a:gd name="connsiteY9" fmla="*/ 32168 h 170912"/>
                  <a:gd name="connsiteX10" fmla="*/ 101419 w 152496"/>
                  <a:gd name="connsiteY10" fmla="*/ 40518 h 170912"/>
                  <a:gd name="connsiteX11" fmla="*/ 110504 w 152496"/>
                  <a:gd name="connsiteY11" fmla="*/ 61145 h 170912"/>
                  <a:gd name="connsiteX12" fmla="*/ 107557 w 152496"/>
                  <a:gd name="connsiteY12" fmla="*/ 72686 h 170912"/>
                  <a:gd name="connsiteX13" fmla="*/ 100190 w 152496"/>
                  <a:gd name="connsiteY13" fmla="*/ 82264 h 170912"/>
                  <a:gd name="connsiteX14" fmla="*/ 86193 w 152496"/>
                  <a:gd name="connsiteY14" fmla="*/ 95033 h 170912"/>
                  <a:gd name="connsiteX15" fmla="*/ 68513 w 152496"/>
                  <a:gd name="connsiteY15" fmla="*/ 111731 h 170912"/>
                  <a:gd name="connsiteX16" fmla="*/ 57954 w 152496"/>
                  <a:gd name="connsiteY16" fmla="*/ 128184 h 170912"/>
                  <a:gd name="connsiteX17" fmla="*/ 54025 w 152496"/>
                  <a:gd name="connsiteY17" fmla="*/ 150285 h 170912"/>
                  <a:gd name="connsiteX18" fmla="*/ 59426 w 152496"/>
                  <a:gd name="connsiteY18" fmla="*/ 165756 h 170912"/>
                  <a:gd name="connsiteX19" fmla="*/ 72688 w 152496"/>
                  <a:gd name="connsiteY19" fmla="*/ 170912 h 170912"/>
                  <a:gd name="connsiteX20" fmla="*/ 90859 w 152496"/>
                  <a:gd name="connsiteY20" fmla="*/ 155196 h 170912"/>
                  <a:gd name="connsiteX21" fmla="*/ 93316 w 152496"/>
                  <a:gd name="connsiteY21" fmla="*/ 144882 h 170912"/>
                  <a:gd name="connsiteX22" fmla="*/ 95771 w 152496"/>
                  <a:gd name="connsiteY22" fmla="*/ 138989 h 170912"/>
                  <a:gd name="connsiteX23" fmla="*/ 100437 w 152496"/>
                  <a:gd name="connsiteY23" fmla="*/ 132359 h 170912"/>
                  <a:gd name="connsiteX24" fmla="*/ 108785 w 152496"/>
                  <a:gd name="connsiteY24" fmla="*/ 124010 h 170912"/>
                  <a:gd name="connsiteX25" fmla="*/ 134815 w 152496"/>
                  <a:gd name="connsiteY25" fmla="*/ 100190 h 170912"/>
                  <a:gd name="connsiteX26" fmla="*/ 147339 w 152496"/>
                  <a:gd name="connsiteY26" fmla="*/ 83492 h 170912"/>
                  <a:gd name="connsiteX27" fmla="*/ 152497 w 152496"/>
                  <a:gd name="connsiteY27" fmla="*/ 60900 h 170912"/>
                  <a:gd name="connsiteX28" fmla="*/ 143410 w 152496"/>
                  <a:gd name="connsiteY28" fmla="*/ 30449 h 170912"/>
                  <a:gd name="connsiteX29" fmla="*/ 116889 w 152496"/>
                  <a:gd name="connsiteY29" fmla="*/ 8103 h 170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2496" h="170912">
                    <a:moveTo>
                      <a:pt x="116890" y="8103"/>
                    </a:moveTo>
                    <a:cubicBezTo>
                      <a:pt x="105594" y="2701"/>
                      <a:pt x="92579" y="0"/>
                      <a:pt x="77844" y="0"/>
                    </a:cubicBezTo>
                    <a:cubicBezTo>
                      <a:pt x="62128" y="0"/>
                      <a:pt x="48131" y="3192"/>
                      <a:pt x="36344" y="9822"/>
                    </a:cubicBezTo>
                    <a:cubicBezTo>
                      <a:pt x="24556" y="16207"/>
                      <a:pt x="15470" y="24556"/>
                      <a:pt x="9332" y="34378"/>
                    </a:cubicBezTo>
                    <a:cubicBezTo>
                      <a:pt x="3192" y="44202"/>
                      <a:pt x="0" y="54024"/>
                      <a:pt x="0" y="63601"/>
                    </a:cubicBezTo>
                    <a:cubicBezTo>
                      <a:pt x="0" y="68266"/>
                      <a:pt x="1965" y="72687"/>
                      <a:pt x="5894" y="76616"/>
                    </a:cubicBezTo>
                    <a:cubicBezTo>
                      <a:pt x="9823" y="80546"/>
                      <a:pt x="14489" y="82510"/>
                      <a:pt x="20382" y="82510"/>
                    </a:cubicBezTo>
                    <a:cubicBezTo>
                      <a:pt x="29959" y="82510"/>
                      <a:pt x="36590" y="76861"/>
                      <a:pt x="40027" y="65321"/>
                    </a:cubicBezTo>
                    <a:cubicBezTo>
                      <a:pt x="43710" y="54270"/>
                      <a:pt x="48131" y="46167"/>
                      <a:pt x="53533" y="40518"/>
                    </a:cubicBezTo>
                    <a:cubicBezTo>
                      <a:pt x="58690" y="34869"/>
                      <a:pt x="67039" y="32168"/>
                      <a:pt x="78090" y="32168"/>
                    </a:cubicBezTo>
                    <a:cubicBezTo>
                      <a:pt x="87667" y="32168"/>
                      <a:pt x="95525" y="34869"/>
                      <a:pt x="101419" y="40518"/>
                    </a:cubicBezTo>
                    <a:cubicBezTo>
                      <a:pt x="107557" y="46166"/>
                      <a:pt x="110504" y="53042"/>
                      <a:pt x="110504" y="61145"/>
                    </a:cubicBezTo>
                    <a:cubicBezTo>
                      <a:pt x="110504" y="65319"/>
                      <a:pt x="109522" y="69248"/>
                      <a:pt x="107557" y="72686"/>
                    </a:cubicBezTo>
                    <a:cubicBezTo>
                      <a:pt x="105593" y="76124"/>
                      <a:pt x="103138" y="79562"/>
                      <a:pt x="100190" y="82264"/>
                    </a:cubicBezTo>
                    <a:cubicBezTo>
                      <a:pt x="97243" y="84965"/>
                      <a:pt x="92578" y="89385"/>
                      <a:pt x="86193" y="95033"/>
                    </a:cubicBezTo>
                    <a:cubicBezTo>
                      <a:pt x="78826" y="101418"/>
                      <a:pt x="72932" y="107065"/>
                      <a:pt x="68513" y="111731"/>
                    </a:cubicBezTo>
                    <a:cubicBezTo>
                      <a:pt x="64093" y="116396"/>
                      <a:pt x="60655" y="122045"/>
                      <a:pt x="57954" y="128184"/>
                    </a:cubicBezTo>
                    <a:cubicBezTo>
                      <a:pt x="55252" y="134322"/>
                      <a:pt x="54025" y="141690"/>
                      <a:pt x="54025" y="150285"/>
                    </a:cubicBezTo>
                    <a:cubicBezTo>
                      <a:pt x="54025" y="157160"/>
                      <a:pt x="55744" y="162317"/>
                      <a:pt x="59426" y="165756"/>
                    </a:cubicBezTo>
                    <a:cubicBezTo>
                      <a:pt x="63110" y="169194"/>
                      <a:pt x="67531" y="170912"/>
                      <a:pt x="72688" y="170912"/>
                    </a:cubicBezTo>
                    <a:cubicBezTo>
                      <a:pt x="82756" y="170912"/>
                      <a:pt x="88896" y="165756"/>
                      <a:pt x="90859" y="155196"/>
                    </a:cubicBezTo>
                    <a:cubicBezTo>
                      <a:pt x="92087" y="150285"/>
                      <a:pt x="92824" y="146848"/>
                      <a:pt x="93316" y="144882"/>
                    </a:cubicBezTo>
                    <a:cubicBezTo>
                      <a:pt x="93806" y="142919"/>
                      <a:pt x="94543" y="140953"/>
                      <a:pt x="95771" y="138989"/>
                    </a:cubicBezTo>
                    <a:cubicBezTo>
                      <a:pt x="96998" y="137024"/>
                      <a:pt x="98227" y="134814"/>
                      <a:pt x="100437" y="132359"/>
                    </a:cubicBezTo>
                    <a:cubicBezTo>
                      <a:pt x="102401" y="129903"/>
                      <a:pt x="105348" y="127202"/>
                      <a:pt x="108785" y="124010"/>
                    </a:cubicBezTo>
                    <a:cubicBezTo>
                      <a:pt x="121309" y="112958"/>
                      <a:pt x="129904" y="104856"/>
                      <a:pt x="134815" y="100190"/>
                    </a:cubicBezTo>
                    <a:cubicBezTo>
                      <a:pt x="139728" y="95525"/>
                      <a:pt x="143902" y="89876"/>
                      <a:pt x="147339" y="83492"/>
                    </a:cubicBezTo>
                    <a:cubicBezTo>
                      <a:pt x="150778" y="77108"/>
                      <a:pt x="152497" y="69495"/>
                      <a:pt x="152497" y="60900"/>
                    </a:cubicBezTo>
                    <a:cubicBezTo>
                      <a:pt x="152497" y="49849"/>
                      <a:pt x="149550" y="39781"/>
                      <a:pt x="143410" y="30449"/>
                    </a:cubicBezTo>
                    <a:cubicBezTo>
                      <a:pt x="137026" y="20871"/>
                      <a:pt x="128186" y="13505"/>
                      <a:pt x="116889" y="810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9" name="Picture 8" descr="repositář s ukázkami">
            <a:extLst>
              <a:ext uri="{FF2B5EF4-FFF2-40B4-BE49-F238E27FC236}">
                <a16:creationId xmlns:a16="http://schemas.microsoft.com/office/drawing/2014/main" id="{E7C08F54-C5FD-4D35-2648-FF821C60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306" y="3329479"/>
            <a:ext cx="1682502" cy="16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FEL ČVUT</a:t>
            </a:r>
          </a:p>
          <a:p>
            <a:r>
              <a:rPr lang="cs-CZ" dirty="0"/>
              <a:t>Cisco Systems</a:t>
            </a:r>
            <a:endParaRPr lang="en-US" dirty="0"/>
          </a:p>
          <a:p>
            <a:r>
              <a:rPr lang="en-US" dirty="0"/>
              <a:t>backend pro </a:t>
            </a:r>
            <a:r>
              <a:rPr lang="en-US" dirty="0" err="1"/>
              <a:t>webové</a:t>
            </a:r>
            <a:r>
              <a:rPr lang="en-US" dirty="0"/>
              <a:t> UI, frontend, API, </a:t>
            </a:r>
            <a:r>
              <a:rPr lang="en-US" dirty="0" err="1"/>
              <a:t>databáze</a:t>
            </a:r>
            <a:r>
              <a:rPr lang="en-US" dirty="0"/>
              <a:t>, </a:t>
            </a:r>
            <a:r>
              <a:rPr lang="en-US" dirty="0" err="1"/>
              <a:t>klasifikační</a:t>
            </a:r>
            <a:r>
              <a:rPr lang="en-US" dirty="0"/>
              <a:t> a </a:t>
            </a:r>
            <a:r>
              <a:rPr lang="en-US" dirty="0" err="1"/>
              <a:t>detekční</a:t>
            </a:r>
            <a:r>
              <a:rPr lang="en-US" dirty="0"/>
              <a:t> engine</a:t>
            </a:r>
          </a:p>
          <a:p>
            <a:r>
              <a:rPr lang="en-US" dirty="0" err="1"/>
              <a:t>převážně</a:t>
            </a:r>
            <a:r>
              <a:rPr lang="en-US" dirty="0"/>
              <a:t> TypeScript, React, Java, Kotlin</a:t>
            </a:r>
          </a:p>
          <a:p>
            <a:r>
              <a:rPr lang="en-US" dirty="0" err="1"/>
              <a:t>fanoušek</a:t>
            </a:r>
            <a:r>
              <a:rPr lang="en-US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0564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B5CBCB88-97A0-8A41-BCDB-9923F3B572B9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30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9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17000"/>
                </a:srgbClr>
              </a:gs>
              <a:gs pos="100000">
                <a:schemeClr val="accent4">
                  <a:alpha val="74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Motivace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Jak </a:t>
            </a:r>
            <a:r>
              <a:rPr lang="en-US" sz="1600" dirty="0" err="1">
                <a:latin typeface="+mn-lt"/>
              </a:rPr>
              <a:t>testujeme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naše</a:t>
            </a:r>
            <a:r>
              <a:rPr lang="en-US" sz="1600" dirty="0">
                <a:latin typeface="+mn-lt"/>
              </a:rPr>
              <a:t> web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Jednotkové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integrační</a:t>
            </a:r>
            <a:r>
              <a:rPr lang="en-US" sz="1600" dirty="0">
                <a:latin typeface="+mn-lt"/>
              </a:rPr>
              <a:t> testy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Smoke ”end-to-end” testy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Playwright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AGENDA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často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rychle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V </a:t>
            </a:r>
            <a:r>
              <a:rPr lang="en-US" sz="1600" dirty="0" err="1">
                <a:latin typeface="+mn-lt"/>
              </a:rPr>
              <a:t>cloudu</a:t>
            </a:r>
            <a:r>
              <a:rPr lang="en-US" sz="1600" dirty="0">
                <a:latin typeface="+mn-lt"/>
              </a:rPr>
              <a:t> se </a:t>
            </a:r>
            <a:r>
              <a:rPr lang="en-US" sz="1600" dirty="0" err="1">
                <a:latin typeface="+mn-lt"/>
              </a:rPr>
              <a:t>vše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mění</a:t>
            </a:r>
            <a:endParaRPr lang="en-US" sz="16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77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Totéž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další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týmy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komponenty</a:t>
            </a:r>
            <a:endParaRPr lang="en-US" sz="1600" dirty="0">
              <a:latin typeface="+mn-lt"/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4135052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MOTIVACE -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B0A63-3056-FBD2-0372-006B9A1677FC}"/>
              </a:ext>
            </a:extLst>
          </p:cNvPr>
          <p:cNvGrpSpPr/>
          <p:nvPr/>
        </p:nvGrpSpPr>
        <p:grpSpPr>
          <a:xfrm>
            <a:off x="0" y="1655247"/>
            <a:ext cx="5234152" cy="2944211"/>
            <a:chOff x="0" y="1646011"/>
            <a:chExt cx="5234152" cy="29442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B82FD3-95B5-930C-B230-7844B993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46011"/>
              <a:ext cx="5234152" cy="29442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56BE34-9D11-DDE1-B7AA-BCB11B9AC9BA}"/>
                </a:ext>
              </a:extLst>
            </p:cNvPr>
            <p:cNvSpPr/>
            <p:nvPr/>
          </p:nvSpPr>
          <p:spPr>
            <a:xfrm>
              <a:off x="134679" y="2374605"/>
              <a:ext cx="2544726" cy="2020186"/>
            </a:xfrm>
            <a:prstGeom prst="rect">
              <a:avLst/>
            </a:prstGeom>
            <a:gradFill>
              <a:gsLst>
                <a:gs pos="5000">
                  <a:schemeClr val="bg1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6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F56F8-532F-9BF9-04C0-0088AB7B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7" y="390418"/>
            <a:ext cx="8396946" cy="41180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9DAB51-D2F4-E13B-4B74-3B7CC71E1064}"/>
              </a:ext>
            </a:extLst>
          </p:cNvPr>
          <p:cNvSpPr/>
          <p:nvPr/>
        </p:nvSpPr>
        <p:spPr>
          <a:xfrm>
            <a:off x="2194561" y="3720164"/>
            <a:ext cx="4321742" cy="61650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243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273" y="1790513"/>
            <a:ext cx="1799775" cy="892745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26434" y="2146170"/>
            <a:ext cx="1871195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Jednotkové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600" dirty="0">
              <a:latin typeface="+mn-lt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83533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= object,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funkce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React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komponenta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Většinou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podrobné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hlavně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pro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složitější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nebo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hraniční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situace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6209" y="1790513"/>
            <a:ext cx="1799775" cy="89274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797629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Integrační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200" dirty="0">
              <a:latin typeface="+mn-l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940468" y="2792617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Chování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nebo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komunikace</a:t>
            </a:r>
            <a:r>
              <a:rPr lang="en-US" sz="1050" dirty="0">
                <a:latin typeface="+mn-lt"/>
              </a:rPr>
              <a:t> vice </a:t>
            </a:r>
            <a:r>
              <a:rPr lang="en-US" sz="1050" dirty="0" err="1">
                <a:latin typeface="+mn-lt"/>
              </a:rPr>
              <a:t>jednotek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dohromady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Méně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scénářů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spíše</a:t>
            </a:r>
            <a:r>
              <a:rPr lang="en-US" sz="1050" dirty="0">
                <a:latin typeface="+mn-lt"/>
              </a:rPr>
              <a:t> ty </a:t>
            </a:r>
            <a:r>
              <a:rPr lang="en-US" sz="1050" dirty="0" err="1">
                <a:latin typeface="+mn-lt"/>
              </a:rPr>
              <a:t>očekávané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3145" y="1790513"/>
            <a:ext cx="1799775" cy="892745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454564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</a:rPr>
              <a:t>Kompatibilita</a:t>
            </a:r>
            <a:r>
              <a:rPr lang="en-US" sz="1200" dirty="0">
                <a:latin typeface="+mn-lt"/>
                <a:ea typeface="Source Sans Pro" pitchFamily="34" charset="-122"/>
              </a:rPr>
              <a:t> API</a:t>
            </a:r>
            <a:endParaRPr lang="en-US" sz="1200" dirty="0">
              <a:latin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597404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Kontrola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kompatibility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UI a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rozhraní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využívá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s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těmi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jsou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skutečně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dostupné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Před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nasazením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72" y="1790513"/>
            <a:ext cx="1799775" cy="892745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106691" y="205825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Smoke / end-to-end</a:t>
            </a: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testy</a:t>
            </a:r>
            <a:endParaRPr lang="en-US" sz="1200" dirty="0">
              <a:latin typeface="+mn-lt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6249531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Skutečně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běžící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webové</a:t>
            </a:r>
            <a:r>
              <a:rPr lang="en-US" sz="1050" dirty="0">
                <a:latin typeface="+mn-lt"/>
              </a:rPr>
              <a:t> UI. </a:t>
            </a:r>
            <a:r>
              <a:rPr lang="en-US" sz="1050" dirty="0" err="1">
                <a:latin typeface="+mn-lt"/>
              </a:rPr>
              <a:t>Skutečný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prohlížeč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Testy </a:t>
            </a:r>
            <a:r>
              <a:rPr lang="en-US" sz="1050" dirty="0" err="1">
                <a:latin typeface="+mn-lt"/>
              </a:rPr>
              <a:t>jen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očekávaných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nejkritičtějších</a:t>
            </a:r>
            <a:r>
              <a:rPr lang="en-US" sz="1050" dirty="0">
                <a:latin typeface="+mn-lt"/>
              </a:rPr>
              <a:t> use </a:t>
            </a:r>
            <a:r>
              <a:rPr lang="en-US" sz="1050" dirty="0" err="1">
                <a:latin typeface="+mn-lt"/>
              </a:rPr>
              <a:t>casů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V </a:t>
            </a:r>
            <a:r>
              <a:rPr lang="en-US" sz="1050" dirty="0" err="1">
                <a:latin typeface="+mn-lt"/>
              </a:rPr>
              <a:t>rámci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nasazení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pravidelně</a:t>
            </a:r>
            <a:r>
              <a:rPr lang="en-US" sz="1050" dirty="0">
                <a:latin typeface="+mn-lt"/>
              </a:rPr>
              <a:t> po </a:t>
            </a:r>
            <a:r>
              <a:rPr lang="en-US" sz="1050" dirty="0" err="1">
                <a:latin typeface="+mn-lt"/>
              </a:rPr>
              <a:t>něm</a:t>
            </a:r>
            <a:r>
              <a:rPr lang="en-US" sz="1050" dirty="0">
                <a:latin typeface="+mn-lt"/>
              </a:rPr>
              <a:t>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58A13E2-615F-E6A0-1D96-48E989EC82E9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7724900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JAK TESTUJEME NAŠE WEBOVÉ UI</a:t>
            </a:r>
          </a:p>
        </p:txBody>
      </p:sp>
    </p:spTree>
    <p:extLst>
      <p:ext uri="{BB962C8B-B14F-4D97-AF65-F5344CB8AC3E}">
        <p14:creationId xmlns:p14="http://schemas.microsoft.com/office/powerpoint/2010/main" val="7403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Jednotkové</a:t>
            </a:r>
            <a:r>
              <a:rPr lang="en-US" dirty="0"/>
              <a:t>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dílčí</a:t>
            </a:r>
            <a:r>
              <a:rPr lang="en-US" dirty="0"/>
              <a:t> </a:t>
            </a:r>
            <a:r>
              <a:rPr lang="en-US" dirty="0" err="1"/>
              <a:t>samostatná</a:t>
            </a:r>
            <a:r>
              <a:rPr lang="en-US" dirty="0"/>
              <a:t> </a:t>
            </a:r>
            <a:r>
              <a:rPr lang="en-US" dirty="0" err="1"/>
              <a:t>funkcionalita</a:t>
            </a:r>
            <a:endParaRPr lang="en-US" dirty="0"/>
          </a:p>
          <a:p>
            <a:r>
              <a:rPr lang="cs-CZ" dirty="0" err="1"/>
              <a:t>mocky</a:t>
            </a:r>
            <a:endParaRPr lang="en-US" dirty="0"/>
          </a:p>
          <a:p>
            <a:r>
              <a:rPr lang="en-US" dirty="0" err="1"/>
              <a:t>příklady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: JUnit, Jest, Chai, </a:t>
            </a:r>
            <a:r>
              <a:rPr lang="en-US" dirty="0" err="1"/>
              <a:t>PHPUnit</a:t>
            </a:r>
            <a:r>
              <a:rPr lang="en-US" dirty="0"/>
              <a:t>, …</a:t>
            </a:r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AB22A4-164D-96AB-FC40-023CFD479058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1FBDC2-82EC-CBC8-E887-F643F9513216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FCFE0C6-EF34-1170-B682-76B1D285C277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671635-D43B-D74E-E15D-E37B4B67992B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D99D21-63B0-8321-79D2-399DD38F3733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2" name="Picture 11" descr="repositář s ukázkami">
            <a:extLst>
              <a:ext uri="{FF2B5EF4-FFF2-40B4-BE49-F238E27FC236}">
                <a16:creationId xmlns:a16="http://schemas.microsoft.com/office/drawing/2014/main" id="{99313D4A-67AC-6A66-492F-0795E2DD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Kompatibilita</a:t>
            </a:r>
            <a:r>
              <a:rPr lang="en-US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cs-CZ" dirty="0"/>
              <a:t>automatická kontrola</a:t>
            </a:r>
            <a:endParaRPr lang="en-US" dirty="0"/>
          </a:p>
          <a:p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 (UI) ani API server </a:t>
            </a:r>
            <a:r>
              <a:rPr lang="en-US" dirty="0" err="1"/>
              <a:t>spuštěný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4" name="Picture 13" descr="repositář s ukázkami">
            <a:extLst>
              <a:ext uri="{FF2B5EF4-FFF2-40B4-BE49-F238E27FC236}">
                <a16:creationId xmlns:a16="http://schemas.microsoft.com/office/drawing/2014/main" id="{67671466-1911-356B-7129-B5558FEA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Smoke / End-to-end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UI </a:t>
            </a:r>
            <a:r>
              <a:rPr lang="en-US" dirty="0" err="1"/>
              <a:t>běží</a:t>
            </a:r>
            <a:endParaRPr lang="en-US" dirty="0"/>
          </a:p>
          <a:p>
            <a:r>
              <a:rPr lang="en-US" dirty="0" err="1"/>
              <a:t>teoreticky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lokálně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vlastním</a:t>
            </a:r>
            <a:r>
              <a:rPr lang="en-US" dirty="0"/>
              <a:t> </a:t>
            </a:r>
            <a:r>
              <a:rPr lang="en-US" dirty="0" err="1"/>
              <a:t>počítači</a:t>
            </a:r>
            <a:endParaRPr lang="en-US" dirty="0"/>
          </a:p>
          <a:p>
            <a:r>
              <a:rPr lang="en-US" dirty="0" err="1"/>
              <a:t>testovací</a:t>
            </a:r>
            <a:r>
              <a:rPr lang="en-US" dirty="0"/>
              <a:t> framework </a:t>
            </a:r>
            <a:r>
              <a:rPr lang="en-US" dirty="0" err="1"/>
              <a:t>kliká</a:t>
            </a:r>
            <a:r>
              <a:rPr lang="en-US" dirty="0"/>
              <a:t> za </a:t>
            </a:r>
            <a:r>
              <a:rPr lang="en-US" dirty="0" err="1"/>
              <a:t>nás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8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DR Template Dark">
  <a:themeElements>
    <a:clrScheme name="Cisco Secure Dark">
      <a:dk1>
        <a:srgbClr val="FFFFFF"/>
      </a:dk1>
      <a:lt1>
        <a:srgbClr val="0D274D"/>
      </a:lt1>
      <a:dk2>
        <a:srgbClr val="FFFFFF"/>
      </a:dk2>
      <a:lt2>
        <a:srgbClr val="0D274D"/>
      </a:lt2>
      <a:accent1>
        <a:srgbClr val="6EBE4A"/>
      </a:accent1>
      <a:accent2>
        <a:srgbClr val="00BCEB"/>
      </a:accent2>
      <a:accent3>
        <a:srgbClr val="FFFFFF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2.xml><?xml version="1.0" encoding="utf-8"?>
<a:theme xmlns:a="http://schemas.openxmlformats.org/drawingml/2006/main" name="D&amp;R Template Light">
  <a:themeElements>
    <a:clrScheme name="Cisco Secure">
      <a:dk1>
        <a:srgbClr val="0D274D"/>
      </a:dk1>
      <a:lt1>
        <a:srgbClr val="FFFFFF"/>
      </a:lt1>
      <a:dk2>
        <a:srgbClr val="0D274D"/>
      </a:dk2>
      <a:lt2>
        <a:srgbClr val="FFFFFF"/>
      </a:lt2>
      <a:accent1>
        <a:srgbClr val="6DBD4A"/>
      </a:accent1>
      <a:accent2>
        <a:srgbClr val="00BCEB"/>
      </a:accent2>
      <a:accent3>
        <a:srgbClr val="0D274D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1787C45E5F244B9C5DE012A282E6E" ma:contentTypeVersion="2" ma:contentTypeDescription="Create a new document." ma:contentTypeScope="" ma:versionID="2c982a04c80c91fce4b15b1d2899d940">
  <xsd:schema xmlns:xsd="http://www.w3.org/2001/XMLSchema" xmlns:xs="http://www.w3.org/2001/XMLSchema" xmlns:p="http://schemas.microsoft.com/office/2006/metadata/properties" xmlns:ns2="c7d20101-ead6-47a4-bffd-99eeee7d3fd8" targetNamespace="http://schemas.microsoft.com/office/2006/metadata/properties" ma:root="true" ma:fieldsID="2a0773c32723f9384eb41097c3268182" ns2:_="">
    <xsd:import namespace="c7d20101-ead6-47a4-bffd-99eeee7d3f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20101-ead6-47a4-bffd-99eeee7d3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808D5B-CC6C-4BB2-9C17-3C8BE7C17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d20101-ead6-47a4-bffd-99eeee7d3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3437A-2FCC-40C8-AAB3-BEE3478FAE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E404F-D0C8-47D4-B36C-3BDD3926F58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3019</TotalTime>
  <Words>1475</Words>
  <Application>Microsoft Macintosh PowerPoint</Application>
  <PresentationFormat>On-screen Show 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Hiragino Maru Gothic ProN W4</vt:lpstr>
      <vt:lpstr>Arial</vt:lpstr>
      <vt:lpstr>Calibri</vt:lpstr>
      <vt:lpstr>CiscoSansTT</vt:lpstr>
      <vt:lpstr>CiscoSansTT ExtraLight</vt:lpstr>
      <vt:lpstr>CiscoSansTT Medium</vt:lpstr>
      <vt:lpstr>Courier</vt:lpstr>
      <vt:lpstr>TDR Template Dark</vt:lpstr>
      <vt:lpstr>D&amp;R Template Light</vt:lpstr>
      <vt:lpstr>Flexibilní testování webových aplikací</vt:lpstr>
      <vt:lpstr>Michal Stanke</vt:lpstr>
      <vt:lpstr>PowerPoint Presentation</vt:lpstr>
      <vt:lpstr>PowerPoint Presentation</vt:lpstr>
      <vt:lpstr>PowerPoint Presentation</vt:lpstr>
      <vt:lpstr>PowerPoint Presentation</vt:lpstr>
      <vt:lpstr>Jednotkové testy</vt:lpstr>
      <vt:lpstr>Kompatibilita API</vt:lpstr>
      <vt:lpstr>Smoke / End-to-end testy</vt:lpstr>
      <vt:lpstr>Playwright</vt:lpstr>
      <vt:lpstr>PowerPoint Presentation</vt:lpstr>
      <vt:lpstr>PowerPoint Presentation</vt:lpstr>
    </vt:vector>
  </TitlesOfParts>
  <Manager/>
  <Company>Cisco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Designs</dc:title>
  <dc:subject/>
  <dc:creator/>
  <cp:keywords/>
  <dc:description/>
  <cp:lastModifiedBy>Michal Stanke (mistanke)</cp:lastModifiedBy>
  <cp:revision>48</cp:revision>
  <cp:lastPrinted>2016-04-29T20:31:14Z</cp:lastPrinted>
  <dcterms:created xsi:type="dcterms:W3CDTF">2020-04-22T16:31:14Z</dcterms:created>
  <dcterms:modified xsi:type="dcterms:W3CDTF">2022-10-17T15:09:34Z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0x0101004E71787C45E5F244B9C5DE012A282E6E</vt:lpwstr>
  </property>
</Properties>
</file>