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4" r:id="rId4"/>
    <p:sldId id="259" r:id="rId5"/>
    <p:sldId id="283" r:id="rId6"/>
    <p:sldId id="260" r:id="rId7"/>
    <p:sldId id="284" r:id="rId8"/>
    <p:sldId id="282" r:id="rId9"/>
    <p:sldId id="280" r:id="rId10"/>
    <p:sldId id="281" r:id="rId11"/>
  </p:sldIdLst>
  <p:sldSz cx="9144000" cy="6858000" type="screen4x3"/>
  <p:notesSz cx="68119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FD7E1D"/>
    <a:srgbClr val="596F7A"/>
    <a:srgbClr val="B7D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FILE01.ENS.LOCAL\omraader\omr03\Forbrugsmodel\Forbrugsmodelarbejde%202013\Forbrugsmodel%2023.%20september%20201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FILE01.ENS.LOCAL\omraader\omr03\Forbrugsmodel\Forbrugsmodelarbejde%202013\Forbrugsmodel%2023.%20september%20201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FILE01.ENS.LOCAL\omraader\omr03\Forbrugsmodel\Forbrugsmodelarbejde%202013\Forbrugsmodel%2023.%20september%20201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FILE01.ENS.LOCAL\omraader\omr03\Forbrugsmodel\Forbrugsmodelarbejde%202013\Forbrugsmodel%2023.%20september%2020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2011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Samfat!$A$30</c:f>
              <c:strCache>
                <c:ptCount val="1"/>
                <c:pt idx="0">
                  <c:v>Enfamilieboliger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Samfat!$B$30:$C$30</c:f>
              <c:numCache>
                <c:formatCode>0.00</c:formatCode>
                <c:ptCount val="2"/>
                <c:pt idx="0">
                  <c:v>123.99202222364173</c:v>
                </c:pt>
                <c:pt idx="1">
                  <c:v>145.01126211446891</c:v>
                </c:pt>
              </c:numCache>
            </c:numRef>
          </c:val>
        </c:ser>
        <c:ser>
          <c:idx val="2"/>
          <c:order val="1"/>
          <c:tx>
            <c:strRef>
              <c:f>Samfat!$A$31</c:f>
              <c:strCache>
                <c:ptCount val="1"/>
                <c:pt idx="0">
                  <c:v>Etageboliger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Samfat!$B$31:$C$31</c:f>
              <c:numCache>
                <c:formatCode>0.00</c:formatCode>
                <c:ptCount val="2"/>
                <c:pt idx="0">
                  <c:v>48.486070059225014</c:v>
                </c:pt>
                <c:pt idx="1">
                  <c:v>51.073490559971852</c:v>
                </c:pt>
              </c:numCache>
            </c:numRef>
          </c:val>
        </c:ser>
        <c:ser>
          <c:idx val="3"/>
          <c:order val="2"/>
          <c:tx>
            <c:strRef>
              <c:f>Samfat!$A$32</c:f>
              <c:strCache>
                <c:ptCount val="1"/>
                <c:pt idx="0">
                  <c:v>Offentlig sektor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Samfat!$B$32:$C$32</c:f>
              <c:numCache>
                <c:formatCode>0.00</c:formatCode>
                <c:ptCount val="2"/>
                <c:pt idx="0">
                  <c:v>21.439311666232303</c:v>
                </c:pt>
                <c:pt idx="1">
                  <c:v>24.1344955809593</c:v>
                </c:pt>
              </c:numCache>
            </c:numRef>
          </c:val>
        </c:ser>
        <c:ser>
          <c:idx val="4"/>
          <c:order val="3"/>
          <c:tx>
            <c:strRef>
              <c:f>Samfat!$A$33</c:f>
              <c:strCache>
                <c:ptCount val="1"/>
                <c:pt idx="0">
                  <c:v>Engroshandel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Samfat!$B$33:$C$33</c:f>
              <c:numCache>
                <c:formatCode>0.00</c:formatCode>
                <c:ptCount val="2"/>
                <c:pt idx="0">
                  <c:v>11.572931848894349</c:v>
                </c:pt>
                <c:pt idx="1">
                  <c:v>12.151</c:v>
                </c:pt>
              </c:numCache>
            </c:numRef>
          </c:val>
        </c:ser>
        <c:ser>
          <c:idx val="5"/>
          <c:order val="4"/>
          <c:tx>
            <c:strRef>
              <c:f>Samfat!$A$34</c:f>
              <c:strCache>
                <c:ptCount val="1"/>
                <c:pt idx="0">
                  <c:v>Detailhandel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Samfat!$B$34:$C$34</c:f>
              <c:numCache>
                <c:formatCode>0.00</c:formatCode>
                <c:ptCount val="2"/>
                <c:pt idx="0">
                  <c:v>10.264888204140586</c:v>
                </c:pt>
                <c:pt idx="1">
                  <c:v>10.394</c:v>
                </c:pt>
              </c:numCache>
            </c:numRef>
          </c:val>
        </c:ser>
        <c:ser>
          <c:idx val="6"/>
          <c:order val="5"/>
          <c:tx>
            <c:strRef>
              <c:f>Samfat!$A$35</c:f>
              <c:strCache>
                <c:ptCount val="1"/>
                <c:pt idx="0">
                  <c:v>Privat service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Samfat!$B$35:$C$35</c:f>
              <c:numCache>
                <c:formatCode>0.00</c:formatCode>
                <c:ptCount val="2"/>
                <c:pt idx="0">
                  <c:v>36.523268871981472</c:v>
                </c:pt>
                <c:pt idx="1">
                  <c:v>37.808999999999997</c:v>
                </c:pt>
              </c:numCache>
            </c:numRef>
          </c:val>
        </c:ser>
        <c:ser>
          <c:idx val="7"/>
          <c:order val="6"/>
          <c:tx>
            <c:strRef>
              <c:f>Samfat!$A$36</c:f>
              <c:strCache>
                <c:ptCount val="1"/>
                <c:pt idx="0">
                  <c:v>Landbrug og skovbrug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Samfat!$B$36:$C$36</c:f>
              <c:numCache>
                <c:formatCode>0.00</c:formatCode>
                <c:ptCount val="2"/>
                <c:pt idx="0">
                  <c:v>10.829792530188149</c:v>
                </c:pt>
                <c:pt idx="1">
                  <c:v>23.782</c:v>
                </c:pt>
              </c:numCache>
            </c:numRef>
          </c:val>
        </c:ser>
        <c:ser>
          <c:idx val="8"/>
          <c:order val="7"/>
          <c:tx>
            <c:strRef>
              <c:f>Samfat!$A$37</c:f>
              <c:strCache>
                <c:ptCount val="1"/>
                <c:pt idx="0">
                  <c:v>Gartneri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Samfat!$B$37:$C$37</c:f>
              <c:numCache>
                <c:formatCode>0.00</c:formatCode>
                <c:ptCount val="2"/>
                <c:pt idx="0">
                  <c:v>4.6988626178292483</c:v>
                </c:pt>
                <c:pt idx="1">
                  <c:v>5.3869999999999996</c:v>
                </c:pt>
              </c:numCache>
            </c:numRef>
          </c:val>
        </c:ser>
        <c:ser>
          <c:idx val="9"/>
          <c:order val="8"/>
          <c:tx>
            <c:strRef>
              <c:f>Samfat!$A$38</c:f>
              <c:strCache>
                <c:ptCount val="1"/>
                <c:pt idx="0">
                  <c:v>Fiskeri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Samfat!$B$38:$C$38</c:f>
              <c:numCache>
                <c:formatCode>0.00</c:formatCode>
                <c:ptCount val="2"/>
                <c:pt idx="0">
                  <c:v>2.1109180361341418</c:v>
                </c:pt>
                <c:pt idx="1">
                  <c:v>5.7510000000000003</c:v>
                </c:pt>
              </c:numCache>
            </c:numRef>
          </c:val>
        </c:ser>
        <c:ser>
          <c:idx val="10"/>
          <c:order val="9"/>
          <c:tx>
            <c:strRef>
              <c:f>Samfat!$A$39</c:f>
              <c:strCache>
                <c:ptCount val="1"/>
                <c:pt idx="0">
                  <c:v>Fremstillingsvirksomhed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Samfat!$B$39:$C$39</c:f>
              <c:numCache>
                <c:formatCode>0.00</c:formatCode>
                <c:ptCount val="2"/>
                <c:pt idx="0">
                  <c:v>87.960767516890826</c:v>
                </c:pt>
                <c:pt idx="1">
                  <c:v>94.456999999999994</c:v>
                </c:pt>
              </c:numCache>
            </c:numRef>
          </c:val>
        </c:ser>
        <c:ser>
          <c:idx val="11"/>
          <c:order val="10"/>
          <c:tx>
            <c:strRef>
              <c:f>Samfat!$A$40</c:f>
              <c:strCache>
                <c:ptCount val="1"/>
                <c:pt idx="0">
                  <c:v>Bygge- og anlægsvirksomhed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Samfat!$B$40:$C$40</c:f>
              <c:numCache>
                <c:formatCode>0.00</c:formatCode>
                <c:ptCount val="2"/>
                <c:pt idx="0">
                  <c:v>3.572114</c:v>
                </c:pt>
                <c:pt idx="1">
                  <c:v>7.2309999999999999</c:v>
                </c:pt>
              </c:numCache>
            </c:numRef>
          </c:val>
        </c:ser>
        <c:ser>
          <c:idx val="12"/>
          <c:order val="11"/>
          <c:tx>
            <c:strRef>
              <c:f>Samfat!$A$41</c:f>
              <c:strCache>
                <c:ptCount val="1"/>
                <c:pt idx="0">
                  <c:v>Transport</c:v>
                </c:pt>
              </c:strCache>
            </c:strRef>
          </c:tx>
          <c:invertIfNegative val="0"/>
          <c:cat>
            <c:strRef>
              <c:f>Samfat!$B$28:$C$28</c:f>
              <c:strCache>
                <c:ptCount val="2"/>
                <c:pt idx="0">
                  <c:v>Netto</c:v>
                </c:pt>
                <c:pt idx="1">
                  <c:v>Endeligt</c:v>
                </c:pt>
              </c:strCache>
            </c:strRef>
          </c:cat>
          <c:val>
            <c:numRef>
              <c:f>Samfat!$B$41:$C$41</c:f>
              <c:numCache>
                <c:formatCode>0.00</c:formatCode>
                <c:ptCount val="2"/>
                <c:pt idx="0">
                  <c:v>52.641499999999994</c:v>
                </c:pt>
                <c:pt idx="1">
                  <c:v>210.72112705097999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531392"/>
        <c:axId val="33532928"/>
      </c:barChart>
      <c:catAx>
        <c:axId val="33531392"/>
        <c:scaling>
          <c:orientation val="minMax"/>
        </c:scaling>
        <c:delete val="0"/>
        <c:axPos val="b"/>
        <c:majorTickMark val="out"/>
        <c:minorTickMark val="none"/>
        <c:tickLblPos val="nextTo"/>
        <c:crossAx val="33532928"/>
        <c:crosses val="autoZero"/>
        <c:auto val="1"/>
        <c:lblAlgn val="ctr"/>
        <c:lblOffset val="100"/>
        <c:noMultiLvlLbl val="0"/>
      </c:catAx>
      <c:valAx>
        <c:axId val="33532928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PJ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33531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571097015650821"/>
          <c:y val="0.12143322993716696"/>
          <c:w val="0.23310002916302128"/>
          <c:h val="0.69632545931758527"/>
        </c:manualLayout>
      </c:layout>
      <c:overlay val="0"/>
      <c:spPr>
        <a:solidFill>
          <a:sysClr val="window" lastClr="FFFFFF"/>
        </a:solidFill>
        <a:ln>
          <a:solidFill>
            <a:srgbClr val="4F81BD"/>
          </a:solidFill>
        </a:ln>
      </c:spPr>
      <c:txPr>
        <a:bodyPr/>
        <a:lstStyle/>
        <a:p>
          <a:pPr>
            <a:defRPr sz="1000"/>
          </a:pPr>
          <a:endParaRPr lang="da-DK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2050: Nettoforbrug i alt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'Res energi 2050'!$A$52</c:f>
              <c:strCache>
                <c:ptCount val="1"/>
                <c:pt idx="0">
                  <c:v>Husholdninger</c:v>
                </c:pt>
              </c:strCache>
            </c:strRef>
          </c:tx>
          <c:invertIfNegative val="0"/>
          <c:cat>
            <c:strRef>
              <c:f>'Res energi 2050'!$A$82:$A$86</c:f>
              <c:strCache>
                <c:ptCount val="5"/>
                <c:pt idx="0">
                  <c:v>2011</c:v>
                </c:pt>
                <c:pt idx="1">
                  <c:v>Frozen</c:v>
                </c:pt>
                <c:pt idx="2">
                  <c:v>Moderate</c:v>
                </c:pt>
                <c:pt idx="3">
                  <c:v>Moderat store</c:v>
                </c:pt>
                <c:pt idx="4">
                  <c:v>Meget store</c:v>
                </c:pt>
              </c:strCache>
            </c:strRef>
          </c:cat>
          <c:val>
            <c:numRef>
              <c:f>('Res energi 2050'!$B$52:$C$52;'Res energi 2050'!$E$52;'Res energi 2050'!$G$52;'Res energi 2050'!$I$52)</c:f>
              <c:numCache>
                <c:formatCode>0.0</c:formatCode>
                <c:ptCount val="5"/>
                <c:pt idx="0">
                  <c:v>172.47809228286673</c:v>
                </c:pt>
                <c:pt idx="1">
                  <c:v>190.90464604543754</c:v>
                </c:pt>
                <c:pt idx="2">
                  <c:v>131.12745631616463</c:v>
                </c:pt>
                <c:pt idx="3">
                  <c:v>116.85479185785137</c:v>
                </c:pt>
                <c:pt idx="4">
                  <c:v>99.473100221930949</c:v>
                </c:pt>
              </c:numCache>
            </c:numRef>
          </c:val>
        </c:ser>
        <c:ser>
          <c:idx val="1"/>
          <c:order val="1"/>
          <c:tx>
            <c:strRef>
              <c:f>'Res energi 2050'!$A$53</c:f>
              <c:strCache>
                <c:ptCount val="1"/>
                <c:pt idx="0">
                  <c:v>Handel og service</c:v>
                </c:pt>
              </c:strCache>
            </c:strRef>
          </c:tx>
          <c:invertIfNegative val="0"/>
          <c:cat>
            <c:strRef>
              <c:f>'Res energi 2050'!$A$82:$A$86</c:f>
              <c:strCache>
                <c:ptCount val="5"/>
                <c:pt idx="0">
                  <c:v>2011</c:v>
                </c:pt>
                <c:pt idx="1">
                  <c:v>Frozen</c:v>
                </c:pt>
                <c:pt idx="2">
                  <c:v>Moderate</c:v>
                </c:pt>
                <c:pt idx="3">
                  <c:v>Moderat store</c:v>
                </c:pt>
                <c:pt idx="4">
                  <c:v>Meget store</c:v>
                </c:pt>
              </c:strCache>
            </c:strRef>
          </c:cat>
          <c:val>
            <c:numRef>
              <c:f>('Res energi 2050'!$B$53:$C$53;'Res energi 2050'!$E$53;'Res energi 2050'!$G$53;'Res energi 2050'!$I$53)</c:f>
              <c:numCache>
                <c:formatCode>0.0</c:formatCode>
                <c:ptCount val="5"/>
                <c:pt idx="0">
                  <c:v>79.800400591248717</c:v>
                </c:pt>
                <c:pt idx="1">
                  <c:v>103.19395091585741</c:v>
                </c:pt>
                <c:pt idx="2">
                  <c:v>80.689111638351875</c:v>
                </c:pt>
                <c:pt idx="3">
                  <c:v>72.266856076129528</c:v>
                </c:pt>
                <c:pt idx="4">
                  <c:v>60.312961947282098</c:v>
                </c:pt>
              </c:numCache>
            </c:numRef>
          </c:val>
        </c:ser>
        <c:ser>
          <c:idx val="2"/>
          <c:order val="2"/>
          <c:tx>
            <c:strRef>
              <c:f>'Res energi 2050'!$A$54</c:f>
              <c:strCache>
                <c:ptCount val="1"/>
                <c:pt idx="0">
                  <c:v>Landbrug, gartneri, fiskeri</c:v>
                </c:pt>
              </c:strCache>
            </c:strRef>
          </c:tx>
          <c:invertIfNegative val="0"/>
          <c:cat>
            <c:strRef>
              <c:f>'Res energi 2050'!$A$82:$A$86</c:f>
              <c:strCache>
                <c:ptCount val="5"/>
                <c:pt idx="0">
                  <c:v>2011</c:v>
                </c:pt>
                <c:pt idx="1">
                  <c:v>Frozen</c:v>
                </c:pt>
                <c:pt idx="2">
                  <c:v>Moderate</c:v>
                </c:pt>
                <c:pt idx="3">
                  <c:v>Moderat store</c:v>
                </c:pt>
                <c:pt idx="4">
                  <c:v>Meget store</c:v>
                </c:pt>
              </c:strCache>
            </c:strRef>
          </c:cat>
          <c:val>
            <c:numRef>
              <c:f>('Res energi 2050'!$B$54:$C$54;'Res energi 2050'!$E$54;'Res energi 2050'!$G$54;'Res energi 2050'!$I$54)</c:f>
              <c:numCache>
                <c:formatCode>0.0</c:formatCode>
                <c:ptCount val="5"/>
                <c:pt idx="0">
                  <c:v>17.639573184151537</c:v>
                </c:pt>
                <c:pt idx="1">
                  <c:v>27.168106756855025</c:v>
                </c:pt>
                <c:pt idx="2">
                  <c:v>24.717835582946257</c:v>
                </c:pt>
                <c:pt idx="3">
                  <c:v>22.209949640422071</c:v>
                </c:pt>
                <c:pt idx="4">
                  <c:v>19.354944380700736</c:v>
                </c:pt>
              </c:numCache>
            </c:numRef>
          </c:val>
        </c:ser>
        <c:ser>
          <c:idx val="3"/>
          <c:order val="3"/>
          <c:tx>
            <c:strRef>
              <c:f>'Res energi 2050'!$A$55</c:f>
              <c:strCache>
                <c:ptCount val="1"/>
                <c:pt idx="0">
                  <c:v>Fremstillingsvirksomhed</c:v>
                </c:pt>
              </c:strCache>
            </c:strRef>
          </c:tx>
          <c:invertIfNegative val="0"/>
          <c:cat>
            <c:strRef>
              <c:f>'Res energi 2050'!$A$82:$A$86</c:f>
              <c:strCache>
                <c:ptCount val="5"/>
                <c:pt idx="0">
                  <c:v>2011</c:v>
                </c:pt>
                <c:pt idx="1">
                  <c:v>Frozen</c:v>
                </c:pt>
                <c:pt idx="2">
                  <c:v>Moderate</c:v>
                </c:pt>
                <c:pt idx="3">
                  <c:v>Moderat store</c:v>
                </c:pt>
                <c:pt idx="4">
                  <c:v>Meget store</c:v>
                </c:pt>
              </c:strCache>
            </c:strRef>
          </c:cat>
          <c:val>
            <c:numRef>
              <c:f>('Res energi 2050'!$B$55:$C$55;'Res energi 2050'!$E$55;'Res energi 2050'!$G$55;'Res energi 2050'!$I$55)</c:f>
              <c:numCache>
                <c:formatCode>0.0</c:formatCode>
                <c:ptCount val="5"/>
                <c:pt idx="0">
                  <c:v>87.960767516890826</c:v>
                </c:pt>
                <c:pt idx="1">
                  <c:v>126.91283017811023</c:v>
                </c:pt>
                <c:pt idx="2">
                  <c:v>98.641792803600538</c:v>
                </c:pt>
                <c:pt idx="3">
                  <c:v>90.467405915798238</c:v>
                </c:pt>
                <c:pt idx="4">
                  <c:v>76.786120853061419</c:v>
                </c:pt>
              </c:numCache>
            </c:numRef>
          </c:val>
        </c:ser>
        <c:ser>
          <c:idx val="4"/>
          <c:order val="4"/>
          <c:tx>
            <c:strRef>
              <c:f>'Res energi 2050'!$A$56</c:f>
              <c:strCache>
                <c:ptCount val="1"/>
                <c:pt idx="0">
                  <c:v>Bygge- og anlægsvirksomhed</c:v>
                </c:pt>
              </c:strCache>
            </c:strRef>
          </c:tx>
          <c:invertIfNegative val="0"/>
          <c:cat>
            <c:strRef>
              <c:f>'Res energi 2050'!$A$82:$A$86</c:f>
              <c:strCache>
                <c:ptCount val="5"/>
                <c:pt idx="0">
                  <c:v>2011</c:v>
                </c:pt>
                <c:pt idx="1">
                  <c:v>Frozen</c:v>
                </c:pt>
                <c:pt idx="2">
                  <c:v>Moderate</c:v>
                </c:pt>
                <c:pt idx="3">
                  <c:v>Moderat store</c:v>
                </c:pt>
                <c:pt idx="4">
                  <c:v>Meget store</c:v>
                </c:pt>
              </c:strCache>
            </c:strRef>
          </c:cat>
          <c:val>
            <c:numRef>
              <c:f>('Res energi 2050'!$B$56:$C$56;'Res energi 2050'!$E$56;'Res energi 2050'!$G$56;'Res energi 2050'!$I$56)</c:f>
              <c:numCache>
                <c:formatCode>0.0</c:formatCode>
                <c:ptCount val="5"/>
                <c:pt idx="0">
                  <c:v>3.572114</c:v>
                </c:pt>
                <c:pt idx="1">
                  <c:v>5.8307860842289942</c:v>
                </c:pt>
                <c:pt idx="2">
                  <c:v>4.7568618424374378</c:v>
                </c:pt>
                <c:pt idx="3">
                  <c:v>4.4801760063981444</c:v>
                </c:pt>
                <c:pt idx="4">
                  <c:v>4.0019007702590423</c:v>
                </c:pt>
              </c:numCache>
            </c:numRef>
          </c:val>
        </c:ser>
        <c:ser>
          <c:idx val="5"/>
          <c:order val="5"/>
          <c:tx>
            <c:strRef>
              <c:f>'Res energi 2050'!$A$57</c:f>
              <c:strCache>
                <c:ptCount val="1"/>
                <c:pt idx="0">
                  <c:v>Transport</c:v>
                </c:pt>
              </c:strCache>
            </c:strRef>
          </c:tx>
          <c:invertIfNegative val="0"/>
          <c:cat>
            <c:strRef>
              <c:f>'Res energi 2050'!$A$82:$A$86</c:f>
              <c:strCache>
                <c:ptCount val="5"/>
                <c:pt idx="0">
                  <c:v>2011</c:v>
                </c:pt>
                <c:pt idx="1">
                  <c:v>Frozen</c:v>
                </c:pt>
                <c:pt idx="2">
                  <c:v>Moderate</c:v>
                </c:pt>
                <c:pt idx="3">
                  <c:v>Moderat store</c:v>
                </c:pt>
                <c:pt idx="4">
                  <c:v>Meget store</c:v>
                </c:pt>
              </c:strCache>
            </c:strRef>
          </c:cat>
          <c:val>
            <c:numRef>
              <c:f>('Res energi 2050'!$B$57:$C$57;'Res energi 2050'!$E$57;'Res energi 2050'!$G$57;'Res energi 2050'!$I$57)</c:f>
              <c:numCache>
                <c:formatCode>0.0</c:formatCode>
                <c:ptCount val="5"/>
                <c:pt idx="0">
                  <c:v>52.641499999999994</c:v>
                </c:pt>
                <c:pt idx="1">
                  <c:v>83.286549435718271</c:v>
                </c:pt>
                <c:pt idx="2">
                  <c:v>76.168316145331403</c:v>
                </c:pt>
                <c:pt idx="3">
                  <c:v>76.168316145331403</c:v>
                </c:pt>
                <c:pt idx="4">
                  <c:v>76.168316145331403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overlap val="100"/>
        <c:axId val="34651136"/>
        <c:axId val="34661120"/>
      </c:barChart>
      <c:catAx>
        <c:axId val="34651136"/>
        <c:scaling>
          <c:orientation val="minMax"/>
        </c:scaling>
        <c:delete val="0"/>
        <c:axPos val="b"/>
        <c:majorTickMark val="out"/>
        <c:minorTickMark val="none"/>
        <c:tickLblPos val="nextTo"/>
        <c:crossAx val="34661120"/>
        <c:crosses val="autoZero"/>
        <c:auto val="1"/>
        <c:lblAlgn val="ctr"/>
        <c:lblOffset val="100"/>
        <c:noMultiLvlLbl val="0"/>
      </c:catAx>
      <c:valAx>
        <c:axId val="34661120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34651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Husholdninger - netto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 energi 2050'!$A$89</c:f>
              <c:strCache>
                <c:ptCount val="1"/>
                <c:pt idx="0">
                  <c:v>Frozen</c:v>
                </c:pt>
              </c:strCache>
            </c:strRef>
          </c:tx>
          <c:marker>
            <c:symbol val="none"/>
          </c:marker>
          <c:cat>
            <c:numRef>
              <c:f>'Res energi 2050'!$B$88:$D$88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2050'!$B$89:$D$89</c:f>
              <c:numCache>
                <c:formatCode>0.0</c:formatCode>
                <c:ptCount val="3"/>
                <c:pt idx="0">
                  <c:v>172.47809228286673</c:v>
                </c:pt>
                <c:pt idx="1">
                  <c:v>184.52974782345186</c:v>
                </c:pt>
                <c:pt idx="2">
                  <c:v>190.90464604543754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 energi 2050'!$A$90</c:f>
              <c:strCache>
                <c:ptCount val="1"/>
                <c:pt idx="0">
                  <c:v>Reference</c:v>
                </c:pt>
              </c:strCache>
            </c:strRef>
          </c:tx>
          <c:marker>
            <c:symbol val="none"/>
          </c:marker>
          <c:cat>
            <c:numRef>
              <c:f>'Res energi 2050'!$B$88:$D$88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2050'!$B$90:$D$90</c:f>
              <c:numCache>
                <c:formatCode>0.0</c:formatCode>
                <c:ptCount val="3"/>
                <c:pt idx="0">
                  <c:v>172.47809228286673</c:v>
                </c:pt>
                <c:pt idx="1">
                  <c:v>150.37092020296461</c:v>
                </c:pt>
                <c:pt idx="2">
                  <c:v>131.12745631616463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'Res energi 2050'!$A$91</c:f>
              <c:strCache>
                <c:ptCount val="1"/>
                <c:pt idx="0">
                  <c:v>Moderat</c:v>
                </c:pt>
              </c:strCache>
            </c:strRef>
          </c:tx>
          <c:marker>
            <c:symbol val="none"/>
          </c:marker>
          <c:cat>
            <c:numRef>
              <c:f>'Res energi 2050'!$B$88:$D$88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2050'!$B$91:$D$91</c:f>
              <c:numCache>
                <c:formatCode>0.0</c:formatCode>
                <c:ptCount val="3"/>
                <c:pt idx="0">
                  <c:v>172.47809228286673</c:v>
                </c:pt>
                <c:pt idx="1">
                  <c:v>142.58369420697022</c:v>
                </c:pt>
                <c:pt idx="2">
                  <c:v>116.85479185785137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'Res energi 2050'!$A$92</c:f>
              <c:strCache>
                <c:ptCount val="1"/>
                <c:pt idx="0">
                  <c:v>Store</c:v>
                </c:pt>
              </c:strCache>
            </c:strRef>
          </c:tx>
          <c:marker>
            <c:symbol val="none"/>
          </c:marker>
          <c:cat>
            <c:numRef>
              <c:f>'Res energi 2050'!$B$88:$D$88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2050'!$B$92:$D$92</c:f>
              <c:numCache>
                <c:formatCode>0.0</c:formatCode>
                <c:ptCount val="3"/>
                <c:pt idx="0">
                  <c:v>172.47809228286673</c:v>
                </c:pt>
                <c:pt idx="1">
                  <c:v>133.04314141364011</c:v>
                </c:pt>
                <c:pt idx="2">
                  <c:v>99.473100221930949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53408"/>
        <c:axId val="37355904"/>
      </c:lineChart>
      <c:catAx>
        <c:axId val="37153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355904"/>
        <c:crosses val="autoZero"/>
        <c:auto val="1"/>
        <c:lblAlgn val="ctr"/>
        <c:lblOffset val="100"/>
        <c:noMultiLvlLbl val="0"/>
      </c:catAx>
      <c:valAx>
        <c:axId val="37355904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37153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Handel og service - netto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 energi 2050'!$A$96</c:f>
              <c:strCache>
                <c:ptCount val="1"/>
                <c:pt idx="0">
                  <c:v>Frozen</c:v>
                </c:pt>
              </c:strCache>
            </c:strRef>
          </c:tx>
          <c:marker>
            <c:symbol val="none"/>
          </c:marker>
          <c:cat>
            <c:numRef>
              <c:f>'Res energi 2050'!$B$95:$D$95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2050'!$B$96:$D$96</c:f>
              <c:numCache>
                <c:formatCode>0.0</c:formatCode>
                <c:ptCount val="3"/>
                <c:pt idx="0">
                  <c:v>79.800400591248717</c:v>
                </c:pt>
                <c:pt idx="1">
                  <c:v>94.323064850568471</c:v>
                </c:pt>
                <c:pt idx="2">
                  <c:v>103.19395091585741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 energi 2050'!$A$97</c:f>
              <c:strCache>
                <c:ptCount val="1"/>
                <c:pt idx="0">
                  <c:v>Reference</c:v>
                </c:pt>
              </c:strCache>
            </c:strRef>
          </c:tx>
          <c:marker>
            <c:symbol val="none"/>
          </c:marker>
          <c:cat>
            <c:numRef>
              <c:f>'Res energi 2050'!$B$95:$D$95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2050'!$B$97:$D$97</c:f>
              <c:numCache>
                <c:formatCode>0.0</c:formatCode>
                <c:ptCount val="3"/>
                <c:pt idx="0">
                  <c:v>79.800400591248717</c:v>
                </c:pt>
                <c:pt idx="1">
                  <c:v>81.987116033420975</c:v>
                </c:pt>
                <c:pt idx="2">
                  <c:v>80.689111638351875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'Res energi 2050'!$A$98</c:f>
              <c:strCache>
                <c:ptCount val="1"/>
                <c:pt idx="0">
                  <c:v>Moderat</c:v>
                </c:pt>
              </c:strCache>
            </c:strRef>
          </c:tx>
          <c:marker>
            <c:symbol val="none"/>
          </c:marker>
          <c:cat>
            <c:numRef>
              <c:f>'Res energi 2050'!$B$95:$D$95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2050'!$B$98:$D$98</c:f>
              <c:numCache>
                <c:formatCode>0.0</c:formatCode>
                <c:ptCount val="3"/>
                <c:pt idx="0">
                  <c:v>79.800400591248717</c:v>
                </c:pt>
                <c:pt idx="1">
                  <c:v>77.448811351526601</c:v>
                </c:pt>
                <c:pt idx="2">
                  <c:v>72.266856076129528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'Res energi 2050'!$A$99</c:f>
              <c:strCache>
                <c:ptCount val="1"/>
                <c:pt idx="0">
                  <c:v>Store</c:v>
                </c:pt>
              </c:strCache>
            </c:strRef>
          </c:tx>
          <c:marker>
            <c:symbol val="none"/>
          </c:marker>
          <c:cat>
            <c:numRef>
              <c:f>'Res energi 2050'!$B$95:$D$95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2050'!$B$99:$D$99</c:f>
              <c:numCache>
                <c:formatCode>0.0</c:formatCode>
                <c:ptCount val="3"/>
                <c:pt idx="0">
                  <c:v>79.800400591248717</c:v>
                </c:pt>
                <c:pt idx="1">
                  <c:v>71.446286562074917</c:v>
                </c:pt>
                <c:pt idx="2">
                  <c:v>66.529436352856735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86880"/>
        <c:axId val="37409152"/>
      </c:lineChart>
      <c:catAx>
        <c:axId val="3738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409152"/>
        <c:crosses val="autoZero"/>
        <c:auto val="1"/>
        <c:lblAlgn val="ctr"/>
        <c:lblOffset val="100"/>
        <c:noMultiLvlLbl val="0"/>
      </c:catAx>
      <c:valAx>
        <c:axId val="37409152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37386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Fremstilling - netto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 energi 2050'!$A$104</c:f>
              <c:strCache>
                <c:ptCount val="1"/>
                <c:pt idx="0">
                  <c:v>Frozen</c:v>
                </c:pt>
              </c:strCache>
            </c:strRef>
          </c:tx>
          <c:marker>
            <c:symbol val="none"/>
          </c:marker>
          <c:cat>
            <c:numRef>
              <c:f>'Res energi 2050'!$B$103:$D$103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2050'!$B$104:$D$104</c:f>
              <c:numCache>
                <c:formatCode>General</c:formatCode>
                <c:ptCount val="3"/>
                <c:pt idx="0" formatCode="0.0">
                  <c:v>87.960767516890826</c:v>
                </c:pt>
                <c:pt idx="1">
                  <c:v>110.03144961360979</c:v>
                </c:pt>
                <c:pt idx="2" formatCode="0.0">
                  <c:v>126.91283017811023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 energi 2050'!$A$105</c:f>
              <c:strCache>
                <c:ptCount val="1"/>
                <c:pt idx="0">
                  <c:v>Reference</c:v>
                </c:pt>
              </c:strCache>
            </c:strRef>
          </c:tx>
          <c:marker>
            <c:symbol val="none"/>
          </c:marker>
          <c:cat>
            <c:numRef>
              <c:f>'Res energi 2050'!$B$103:$D$103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2050'!$B$105:$D$105</c:f>
              <c:numCache>
                <c:formatCode>General</c:formatCode>
                <c:ptCount val="3"/>
                <c:pt idx="0" formatCode="0.0">
                  <c:v>87.960767516890826</c:v>
                </c:pt>
                <c:pt idx="1">
                  <c:v>95.555219154221348</c:v>
                </c:pt>
                <c:pt idx="2" formatCode="0.0">
                  <c:v>98.641792803600538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'Res energi 2050'!$A$106</c:f>
              <c:strCache>
                <c:ptCount val="1"/>
                <c:pt idx="0">
                  <c:v>Moderat</c:v>
                </c:pt>
              </c:strCache>
            </c:strRef>
          </c:tx>
          <c:marker>
            <c:symbol val="none"/>
          </c:marker>
          <c:cat>
            <c:numRef>
              <c:f>'Res energi 2050'!$B$103:$D$103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2050'!$B$106:$D$106</c:f>
              <c:numCache>
                <c:formatCode>General</c:formatCode>
                <c:ptCount val="3"/>
                <c:pt idx="0" formatCode="0.0">
                  <c:v>87.960767516890826</c:v>
                </c:pt>
                <c:pt idx="1">
                  <c:v>91.539887793157249</c:v>
                </c:pt>
                <c:pt idx="2" formatCode="0.0">
                  <c:v>90.467405915798238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'Res energi 2050'!$A$107</c:f>
              <c:strCache>
                <c:ptCount val="1"/>
                <c:pt idx="0">
                  <c:v>Store</c:v>
                </c:pt>
              </c:strCache>
            </c:strRef>
          </c:tx>
          <c:marker>
            <c:symbol val="none"/>
          </c:marker>
          <c:cat>
            <c:numRef>
              <c:f>'Res energi 2050'!$B$103:$D$103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2050'!$B$107:$D$107</c:f>
              <c:numCache>
                <c:formatCode>General</c:formatCode>
                <c:ptCount val="3"/>
                <c:pt idx="0" formatCode="0.0">
                  <c:v>87.960767516890826</c:v>
                </c:pt>
                <c:pt idx="1">
                  <c:v>85.015643454801918</c:v>
                </c:pt>
                <c:pt idx="2" formatCode="0.0">
                  <c:v>76.786120853061419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59616"/>
        <c:axId val="37765504"/>
      </c:lineChart>
      <c:catAx>
        <c:axId val="37759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765504"/>
        <c:crosses val="autoZero"/>
        <c:auto val="1"/>
        <c:lblAlgn val="ctr"/>
        <c:lblOffset val="100"/>
        <c:noMultiLvlLbl val="0"/>
      </c:catAx>
      <c:valAx>
        <c:axId val="37765504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37759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Transport - netto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 energi 2050'!$A$111</c:f>
              <c:strCache>
                <c:ptCount val="1"/>
                <c:pt idx="0">
                  <c:v>Frozen</c:v>
                </c:pt>
              </c:strCache>
            </c:strRef>
          </c:tx>
          <c:marker>
            <c:symbol val="none"/>
          </c:marker>
          <c:cat>
            <c:numRef>
              <c:f>'Res energi 2050'!$B$110:$D$110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2050'!$B$111:$D$111</c:f>
              <c:numCache>
                <c:formatCode>General</c:formatCode>
                <c:ptCount val="3"/>
                <c:pt idx="0" formatCode="0.0">
                  <c:v>52.641499999999994</c:v>
                </c:pt>
                <c:pt idx="1">
                  <c:v>70.223952587392418</c:v>
                </c:pt>
                <c:pt idx="2" formatCode="0.0">
                  <c:v>83.286549435718271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 energi 2050'!$A$112</c:f>
              <c:strCache>
                <c:ptCount val="1"/>
                <c:pt idx="0">
                  <c:v>Reference</c:v>
                </c:pt>
              </c:strCache>
            </c:strRef>
          </c:tx>
          <c:marker>
            <c:symbol val="none"/>
          </c:marker>
          <c:cat>
            <c:numRef>
              <c:f>'Res energi 2050'!$B$110:$D$110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2050'!$B$112:$D$112</c:f>
              <c:numCache>
                <c:formatCode>General</c:formatCode>
                <c:ptCount val="3"/>
                <c:pt idx="0" formatCode="0.0">
                  <c:v>52.641499999999994</c:v>
                </c:pt>
                <c:pt idx="1">
                  <c:v>66.099760298462513</c:v>
                </c:pt>
                <c:pt idx="2" formatCode="0.0">
                  <c:v>76.168316145331403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'Res energi 2050'!$A$113</c:f>
              <c:strCache>
                <c:ptCount val="1"/>
                <c:pt idx="0">
                  <c:v>Moderat</c:v>
                </c:pt>
              </c:strCache>
            </c:strRef>
          </c:tx>
          <c:marker>
            <c:symbol val="none"/>
          </c:marker>
          <c:cat>
            <c:numRef>
              <c:f>'Res energi 2050'!$B$110:$D$110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2050'!$B$113:$D$113</c:f>
              <c:numCache>
                <c:formatCode>General</c:formatCode>
                <c:ptCount val="3"/>
                <c:pt idx="0" formatCode="0.0">
                  <c:v>52.641499999999994</c:v>
                </c:pt>
                <c:pt idx="1">
                  <c:v>66.099760298462513</c:v>
                </c:pt>
                <c:pt idx="2" formatCode="0.0">
                  <c:v>76.168316145331403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'Res energi 2050'!$A$114</c:f>
              <c:strCache>
                <c:ptCount val="1"/>
                <c:pt idx="0">
                  <c:v>Store</c:v>
                </c:pt>
              </c:strCache>
            </c:strRef>
          </c:tx>
          <c:marker>
            <c:symbol val="none"/>
          </c:marker>
          <c:cat>
            <c:numRef>
              <c:f>'Res energi 2050'!$B$110:$D$110</c:f>
              <c:numCache>
                <c:formatCode>General</c:formatCode>
                <c:ptCount val="3"/>
                <c:pt idx="0">
                  <c:v>2011</c:v>
                </c:pt>
                <c:pt idx="1">
                  <c:v>2035</c:v>
                </c:pt>
                <c:pt idx="2">
                  <c:v>2050</c:v>
                </c:pt>
              </c:numCache>
            </c:numRef>
          </c:cat>
          <c:val>
            <c:numRef>
              <c:f>'Res energi 2050'!$B$114:$D$114</c:f>
              <c:numCache>
                <c:formatCode>General</c:formatCode>
                <c:ptCount val="3"/>
                <c:pt idx="0" formatCode="0.0">
                  <c:v>52.641499999999994</c:v>
                </c:pt>
                <c:pt idx="1">
                  <c:v>66.099760298462513</c:v>
                </c:pt>
                <c:pt idx="2" formatCode="0.0">
                  <c:v>76.168316145331403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80096"/>
        <c:axId val="37802368"/>
      </c:lineChart>
      <c:catAx>
        <c:axId val="37780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802368"/>
        <c:crosses val="autoZero"/>
        <c:auto val="1"/>
        <c:lblAlgn val="ctr"/>
        <c:lblOffset val="100"/>
        <c:noMultiLvlLbl val="0"/>
      </c:catAx>
      <c:valAx>
        <c:axId val="37802368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37780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0F315-2C47-46C7-A3E5-FBFEF6556BA2}" type="datetimeFigureOut">
              <a:rPr lang="da-DK" smtClean="0"/>
              <a:pPr/>
              <a:t>21-01-2014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B45C7-CF51-4F62-8225-034A249FAF0B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061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FC630B-BA92-4E00-ABC6-2DB77498D1B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206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596F7A"/>
                </a:solidFill>
              </a:defRPr>
            </a:lvl1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96F7A"/>
                </a:solidFill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3087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96F7A"/>
                </a:solidFill>
                <a:latin typeface="+mn-lt"/>
              </a:defRPr>
            </a:lvl1pPr>
          </a:lstStyle>
          <a:p>
            <a:fld id="{8737C20B-BE48-40EC-9DDA-F505873B7C67}" type="slidenum">
              <a:rPr lang="da-DK"/>
              <a:pPr/>
              <a:t>‹nr.›</a:t>
            </a:fld>
            <a:endParaRPr lang="da-DK"/>
          </a:p>
        </p:txBody>
      </p:sp>
      <p:pic>
        <p:nvPicPr>
          <p:cNvPr id="4103" name="Picture 7" descr="Logouk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6129338"/>
            <a:ext cx="2322512" cy="584200"/>
          </a:xfrm>
          <a:prstGeom prst="rect">
            <a:avLst/>
          </a:prstGeom>
          <a:noFill/>
        </p:spPr>
      </p:pic>
      <p:pic>
        <p:nvPicPr>
          <p:cNvPr id="4106" name="Picture 10" descr="Logodk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25" y="6092825"/>
            <a:ext cx="2700338" cy="6794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96F7A"/>
                </a:solidFill>
              </a:defRPr>
            </a:lvl1pPr>
          </a:lstStyle>
          <a:p>
            <a:endParaRPr lang="da-DK"/>
          </a:p>
        </p:txBody>
      </p:sp>
      <p:pic>
        <p:nvPicPr>
          <p:cNvPr id="1031" name="Picture 7" descr="Logouk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16688" y="6129338"/>
            <a:ext cx="2322512" cy="5842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a-DK"/>
          </a:p>
        </p:txBody>
      </p:sp>
      <p:pic>
        <p:nvPicPr>
          <p:cNvPr id="1035" name="Picture 11" descr="Logodk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72225" y="6092825"/>
            <a:ext cx="2700338" cy="6794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hart" Target="../charts/chart3.xml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da-DK" dirty="0" smtClean="0"/>
              <a:t>Forbrugsmodel</a:t>
            </a:r>
            <a:br>
              <a:rPr lang="da-DK" dirty="0" smtClean="0"/>
            </a:br>
            <a:r>
              <a:rPr lang="da-DK" dirty="0" smtClean="0"/>
              <a:t>Med fokus på handel og service</a:t>
            </a:r>
            <a:endParaRPr lang="da-DK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57694"/>
            <a:ext cx="6400800" cy="1281106"/>
          </a:xfrm>
        </p:spPr>
        <p:txBody>
          <a:bodyPr/>
          <a:lstStyle/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Udvikling i forbrug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578668" y="1600205"/>
          <a:ext cx="7986664" cy="4525952"/>
        </p:xfrm>
        <a:graphic>
          <a:graphicData uri="http://schemas.openxmlformats.org/drawingml/2006/table">
            <a:tbl>
              <a:tblPr/>
              <a:tblGrid>
                <a:gridCol w="425918"/>
                <a:gridCol w="545620"/>
                <a:gridCol w="359107"/>
                <a:gridCol w="501080"/>
                <a:gridCol w="456540"/>
                <a:gridCol w="492729"/>
                <a:gridCol w="478810"/>
                <a:gridCol w="489945"/>
                <a:gridCol w="534486"/>
                <a:gridCol w="459324"/>
                <a:gridCol w="467675"/>
                <a:gridCol w="512216"/>
                <a:gridCol w="612432"/>
                <a:gridCol w="623567"/>
                <a:gridCol w="492729"/>
                <a:gridCol w="534486"/>
              </a:tblGrid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18"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068763" y="17564100"/>
          <a:ext cx="4310062" cy="240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8442325" y="17595850"/>
          <a:ext cx="4189413" cy="236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068763" y="20134263"/>
          <a:ext cx="4067175" cy="228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8442325" y="20140613"/>
          <a:ext cx="4327525" cy="226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39120"/>
              </p:ext>
            </p:extLst>
          </p:nvPr>
        </p:nvGraphicFramePr>
        <p:xfrm>
          <a:off x="57150" y="1340768"/>
          <a:ext cx="90868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7" imgW="9086816" imgH="5162653" progId="Excel.Sheet.12">
                  <p:embed/>
                </p:oleObj>
              </mc:Choice>
              <mc:Fallback>
                <p:oleObj name="Worksheet" r:id="rId7" imgW="9086816" imgH="51626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" y="1340768"/>
                        <a:ext cx="90868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4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</a:t>
            </a:r>
            <a:endParaRPr lang="da-DK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Nettoforbrug i 2011 er basis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Endeligt energi minus </a:t>
            </a:r>
            <a:r>
              <a:rPr lang="da-DK" dirty="0" smtClean="0">
                <a:solidFill>
                  <a:srgbClr val="FF0000"/>
                </a:solidFill>
              </a:rPr>
              <a:t>konverteringstab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Opdeling af procesenergiforbruget efter </a:t>
            </a:r>
            <a:r>
              <a:rPr lang="da-DK" dirty="0" smtClean="0">
                <a:solidFill>
                  <a:srgbClr val="FF0000"/>
                </a:solidFill>
              </a:rPr>
              <a:t>temperaturniveau </a:t>
            </a:r>
            <a:endParaRPr lang="da-D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da-DK" dirty="0" err="1" smtClean="0"/>
              <a:t>Bottom</a:t>
            </a:r>
            <a:r>
              <a:rPr lang="da-DK" dirty="0" smtClean="0"/>
              <a:t>-up tilgang:</a:t>
            </a:r>
          </a:p>
          <a:p>
            <a:pPr marL="514350" indent="-457200">
              <a:buFont typeface="+mj-lt"/>
              <a:buAutoNum type="arabicPeriod"/>
            </a:pPr>
            <a:r>
              <a:rPr lang="da-DK" sz="2400" dirty="0"/>
              <a:t>U</a:t>
            </a:r>
            <a:r>
              <a:rPr lang="da-DK" sz="2400" dirty="0" smtClean="0"/>
              <a:t>dgangspunkt i udviklingen i energitjenesterne</a:t>
            </a:r>
          </a:p>
          <a:p>
            <a:pPr marL="914400" lvl="1" indent="-457200"/>
            <a:r>
              <a:rPr lang="da-DK" sz="2000" dirty="0" smtClean="0">
                <a:solidFill>
                  <a:srgbClr val="FF0000"/>
                </a:solidFill>
              </a:rPr>
              <a:t>Forudsætninger om vækst </a:t>
            </a:r>
          </a:p>
          <a:p>
            <a:pPr marL="571500" indent="-514350">
              <a:buFont typeface="+mj-lt"/>
              <a:buAutoNum type="arabicPeriod"/>
            </a:pPr>
            <a:r>
              <a:rPr lang="da-DK" sz="2400" dirty="0" smtClean="0"/>
              <a:t>Mulighederne for at opfylde disse med et mindre nettoenergiforbrug</a:t>
            </a:r>
          </a:p>
          <a:p>
            <a:pPr marL="971550" lvl="1" indent="-514350"/>
            <a:r>
              <a:rPr lang="da-DK" sz="2000" dirty="0" smtClean="0">
                <a:solidFill>
                  <a:srgbClr val="FF0000"/>
                </a:solidFill>
              </a:rPr>
              <a:t>Effektivisering inden for de forskellige slutanvendelser</a:t>
            </a:r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Nettoforbrug</a:t>
            </a:r>
            <a:r>
              <a:rPr lang="en-GB" dirty="0" smtClean="0"/>
              <a:t> 2011</a:t>
            </a:r>
            <a:endParaRPr lang="en-GB" dirty="0"/>
          </a:p>
        </p:txBody>
      </p:sp>
      <p:graphicFrame>
        <p:nvGraphicFramePr>
          <p:cNvPr id="7" name="Pladsholder til indhol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796338"/>
              </p:ext>
            </p:extLst>
          </p:nvPr>
        </p:nvGraphicFramePr>
        <p:xfrm>
          <a:off x="107503" y="1844832"/>
          <a:ext cx="8928994" cy="3278390"/>
        </p:xfrm>
        <a:graphic>
          <a:graphicData uri="http://schemas.openxmlformats.org/drawingml/2006/table">
            <a:tbl>
              <a:tblPr/>
              <a:tblGrid>
                <a:gridCol w="1326513"/>
                <a:gridCol w="436115"/>
                <a:gridCol w="436115"/>
                <a:gridCol w="399772"/>
                <a:gridCol w="399772"/>
                <a:gridCol w="399772"/>
                <a:gridCol w="299828"/>
                <a:gridCol w="436115"/>
                <a:gridCol w="320271"/>
                <a:gridCol w="436115"/>
                <a:gridCol w="436115"/>
                <a:gridCol w="436115"/>
                <a:gridCol w="436115"/>
                <a:gridCol w="436115"/>
                <a:gridCol w="372514"/>
                <a:gridCol w="429300"/>
                <a:gridCol w="436115"/>
                <a:gridCol w="436115"/>
                <a:gridCol w="183987"/>
                <a:gridCol w="436115"/>
              </a:tblGrid>
              <a:tr h="204415">
                <a:tc>
                  <a:txBody>
                    <a:bodyPr/>
                    <a:lstStyle/>
                    <a:p>
                      <a:pPr algn="l" fontAlgn="b"/>
                      <a:r>
                        <a:rPr lang="da-DK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Nettoforbrug 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Energistyrelsen,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709">
                <a:tc gridSpan="5"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kommer fra selvstændig regneark "Nettoforbrug 2011 april13"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562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Nettoforbrug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Personbiler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Varebiler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Lastbiler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Busser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MC/knal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Jernbaner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Skibe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Procesvarme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Rumvarme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Fjernvarme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Elektricitet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 alt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Traktorer mv.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Plænekl.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&lt;50 °C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50-75 °C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75-100 °C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100-150 °C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150-200 °C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&gt;200 °C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BEPB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BEFL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BEJB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HTPV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MTPV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LTPV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LTIV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LTFV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NVEL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Enfamilieboliger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69,09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123,99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Etageboliger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Offentlig sektor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Engroshandel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Detailhandel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Privat service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Landbrug og skovbrug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Gartneri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Fiskeri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Fremstillingsvirksomhed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87,96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Bygge- og anlægsvirksomhed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53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Transport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1709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 alt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414,09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Nettoforbrug ift. endeligt forbrug</a:t>
            </a:r>
            <a:endParaRPr lang="da-DK" dirty="0"/>
          </a:p>
        </p:txBody>
      </p:sp>
      <p:graphicFrame>
        <p:nvGraphicFramePr>
          <p:cNvPr id="7" name="Pladsholder til indhol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4834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Nettoforbrug H&amp;S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2 modeller:</a:t>
            </a:r>
          </a:p>
          <a:p>
            <a:r>
              <a:rPr lang="da-DK" sz="2400" dirty="0" smtClean="0"/>
              <a:t>Anvende energistatistikkens tal</a:t>
            </a: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Procesforbrug næsten kun el</a:t>
            </a: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Se tabel</a:t>
            </a:r>
          </a:p>
          <a:p>
            <a:r>
              <a:rPr lang="da-DK" sz="2400" dirty="0" smtClean="0"/>
              <a:t>Bruge kortlægningen af forbrug i erhverv</a:t>
            </a: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Det har vi foreløbig gjort</a:t>
            </a:r>
          </a:p>
          <a:p>
            <a:pPr marL="0" indent="0">
              <a:buNone/>
            </a:pPr>
            <a:r>
              <a:rPr lang="da-DK" dirty="0" smtClean="0"/>
              <a:t>Opdele elforbrug</a:t>
            </a:r>
            <a:endParaRPr lang="da-DK" dirty="0"/>
          </a:p>
        </p:txBody>
      </p:sp>
      <p:graphicFrame>
        <p:nvGraphicFramePr>
          <p:cNvPr id="6" name="Pladsholder til indhold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2383761"/>
              </p:ext>
            </p:extLst>
          </p:nvPr>
        </p:nvGraphicFramePr>
        <p:xfrm>
          <a:off x="4499992" y="1484782"/>
          <a:ext cx="4464496" cy="1655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868"/>
                <a:gridCol w="555555"/>
                <a:gridCol w="613718"/>
                <a:gridCol w="637784"/>
                <a:gridCol w="531488"/>
                <a:gridCol w="744083"/>
              </a:tblGrid>
              <a:tr h="288034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PJ 2011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Endelig 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Netto-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Øvrig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I alt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Opvarm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varme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I alt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heraf el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l" fontAlgn="ctr"/>
                      <a:r>
                        <a:rPr lang="da-DK" sz="1200" u="none" strike="noStrike" dirty="0">
                          <a:effectLst/>
                        </a:rPr>
                        <a:t>Engroshandel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11,0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4,8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4,5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6,2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5,4</a:t>
                      </a:r>
                      <a:endParaRPr lang="da-DK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l" fontAlgn="ctr"/>
                      <a:r>
                        <a:rPr lang="da-DK" sz="1200" u="none" strike="noStrike" dirty="0">
                          <a:effectLst/>
                        </a:rPr>
                        <a:t>Detailhandel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10,5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4,2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3,9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6,3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6,2</a:t>
                      </a:r>
                      <a:endParaRPr lang="da-DK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l" fontAlgn="ctr"/>
                      <a:r>
                        <a:rPr lang="da-DK" sz="1200" u="none" strike="noStrike" dirty="0">
                          <a:effectLst/>
                        </a:rPr>
                        <a:t>Privat service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35,5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19,0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17,5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16,6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16,0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318">
                <a:tc>
                  <a:txBody>
                    <a:bodyPr/>
                    <a:lstStyle/>
                    <a:p>
                      <a:pPr algn="l" fontAlgn="ctr"/>
                      <a:r>
                        <a:rPr lang="da-DK" sz="1200" u="none" strike="noStrike" dirty="0">
                          <a:effectLst/>
                        </a:rPr>
                        <a:t>Offentlig service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>
                          <a:effectLst/>
                        </a:rPr>
                        <a:t>23,9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>
                          <a:effectLst/>
                        </a:rPr>
                        <a:t>15,4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>
                          <a:effectLst/>
                        </a:rPr>
                        <a:t>14,2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>
                          <a:effectLst/>
                        </a:rPr>
                        <a:t>8,5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8,4</a:t>
                      </a:r>
                      <a:endParaRPr lang="da-DK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84887"/>
              </p:ext>
            </p:extLst>
          </p:nvPr>
        </p:nvGraphicFramePr>
        <p:xfrm>
          <a:off x="4499992" y="4005064"/>
          <a:ext cx="4320480" cy="1872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497"/>
                <a:gridCol w="1074516"/>
                <a:gridCol w="793489"/>
                <a:gridCol w="650874"/>
                <a:gridCol w="936104"/>
              </a:tblGrid>
              <a:tr h="317548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Offentlig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Handel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 err="1">
                          <a:effectLst/>
                        </a:rPr>
                        <a:t>Priv</a:t>
                      </a:r>
                      <a:r>
                        <a:rPr lang="da-DK" sz="1200" u="none" strike="noStrike" dirty="0">
                          <a:effectLst/>
                        </a:rPr>
                        <a:t>. service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Elektricitet, i alt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100%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100%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100%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19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Belysning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33%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36%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35%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0519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Ventilation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24%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>
                          <a:effectLst/>
                        </a:rPr>
                        <a:t>22%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>
                          <a:effectLst/>
                        </a:rPr>
                        <a:t>19%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0519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Køl/frys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6%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18%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>
                          <a:effectLst/>
                        </a:rPr>
                        <a:t>9%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05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Edb og elektronik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25%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12%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>
                          <a:effectLst/>
                        </a:rPr>
                        <a:t>22%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05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Pumper, vamt vand mv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6%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6%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9%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54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Diverse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>
                          <a:effectLst/>
                        </a:rPr>
                        <a:t>6%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>
                          <a:effectLst/>
                        </a:rPr>
                        <a:t>6%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200" u="none" strike="noStrike" dirty="0">
                          <a:effectLst/>
                        </a:rPr>
                        <a:t>6%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Fremskrivningsmetode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da-DK" dirty="0" smtClean="0"/>
              <a:t>Simpel og robust metode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V</a:t>
            </a:r>
            <a:r>
              <a:rPr lang="da-DK" dirty="0" smtClean="0">
                <a:solidFill>
                  <a:srgbClr val="FF0000"/>
                </a:solidFill>
              </a:rPr>
              <a:t>elegnet til langsigtede scenarier</a:t>
            </a:r>
          </a:p>
          <a:p>
            <a:r>
              <a:rPr lang="da-DK" dirty="0" smtClean="0"/>
              <a:t>Hovedprincip:</a:t>
            </a:r>
          </a:p>
          <a:p>
            <a:pPr>
              <a:buNone/>
            </a:pPr>
            <a:r>
              <a:rPr lang="da-DK" sz="1800" dirty="0" smtClean="0"/>
              <a:t>	</a:t>
            </a:r>
            <a:r>
              <a:rPr lang="da-DK" sz="1800" dirty="0" smtClean="0">
                <a:solidFill>
                  <a:srgbClr val="FF0000"/>
                </a:solidFill>
              </a:rPr>
              <a:t>Forbrug2050 = </a:t>
            </a:r>
          </a:p>
          <a:p>
            <a:pPr>
              <a:buNone/>
            </a:pPr>
            <a:r>
              <a:rPr lang="da-DK" sz="1800" dirty="0" smtClean="0">
                <a:solidFill>
                  <a:srgbClr val="FF0000"/>
                </a:solidFill>
              </a:rPr>
              <a:t>	forbrug2011 * vækst-energitjeneste * [trend] * effektivisering</a:t>
            </a:r>
          </a:p>
          <a:p>
            <a:pPr>
              <a:buNone/>
            </a:pPr>
            <a:endParaRPr lang="da-DK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da-DK" sz="1600" dirty="0" smtClean="0">
                <a:solidFill>
                  <a:srgbClr val="FF0000"/>
                </a:solidFill>
              </a:rPr>
              <a:t>	</a:t>
            </a:r>
            <a:endParaRPr lang="da-DK" sz="1600" dirty="0"/>
          </a:p>
          <a:p>
            <a:r>
              <a:rPr lang="da-DK" dirty="0" smtClean="0"/>
              <a:t>Forbruget opdeles på </a:t>
            </a:r>
          </a:p>
          <a:p>
            <a:pPr lvl="1"/>
            <a:r>
              <a:rPr lang="da-DK" dirty="0" smtClean="0">
                <a:solidFill>
                  <a:srgbClr val="FF0000"/>
                </a:solidFill>
              </a:rPr>
              <a:t>en hovedsektorer </a:t>
            </a:r>
          </a:p>
          <a:p>
            <a:pPr lvl="1"/>
            <a:r>
              <a:rPr lang="da-DK" dirty="0" smtClean="0">
                <a:solidFill>
                  <a:srgbClr val="FF0000"/>
                </a:solidFill>
              </a:rPr>
              <a:t>en række forbrugsområder </a:t>
            </a:r>
          </a:p>
          <a:p>
            <a:endParaRPr lang="da-DK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Udvikling energitjenester H&amp;S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180870"/>
              </p:ext>
            </p:extLst>
          </p:nvPr>
        </p:nvGraphicFramePr>
        <p:xfrm>
          <a:off x="683568" y="1556792"/>
          <a:ext cx="4752528" cy="1610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114"/>
                <a:gridCol w="887060"/>
                <a:gridCol w="813934"/>
                <a:gridCol w="905420"/>
              </a:tblGrid>
              <a:tr h="2459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effectLst/>
                        </a:rPr>
                        <a:t>Produktionsværdier i faste priser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093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Kilde: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FM, KP13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Gennemsnitlig årlig vækst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2011-2035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2011-2050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2035-2050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Engros- og detailhandel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1,32%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1,42%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1,57%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Privat service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1,35%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1,43%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1,56%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Offentlig service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0,61%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0,57%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0,50%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21916"/>
              </p:ext>
            </p:extLst>
          </p:nvPr>
        </p:nvGraphicFramePr>
        <p:xfrm>
          <a:off x="683568" y="3284984"/>
          <a:ext cx="5850508" cy="94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672"/>
                <a:gridCol w="887288"/>
                <a:gridCol w="810962"/>
                <a:gridCol w="712374"/>
                <a:gridCol w="1221212"/>
              </a:tblGrid>
              <a:tr h="200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effectLst/>
                        </a:rPr>
                        <a:t>Bygningsareal handel og service </a:t>
                      </a:r>
                      <a:r>
                        <a:rPr lang="da-DK" sz="1200" b="1" u="none" strike="noStrike" dirty="0" err="1">
                          <a:effectLst/>
                        </a:rPr>
                        <a:t>incl</a:t>
                      </a:r>
                      <a:r>
                        <a:rPr lang="da-DK" sz="1200" b="1" u="none" strike="noStrike" dirty="0">
                          <a:effectLst/>
                        </a:rPr>
                        <a:t>. den offentlige sektor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u="none" strike="noStrike" dirty="0">
                          <a:effectLst/>
                        </a:rPr>
                        <a:t> 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 err="1">
                          <a:effectLst/>
                        </a:rPr>
                        <a:t>Gen.snitlig</a:t>
                      </a:r>
                      <a:r>
                        <a:rPr lang="da-DK" sz="1100" u="none" strike="noStrike" dirty="0">
                          <a:effectLst/>
                        </a:rPr>
                        <a:t> tilvækst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Kilde: </a:t>
                      </a:r>
                      <a:r>
                        <a:rPr lang="da-DK" sz="1100" u="none" strike="noStrike" dirty="0" err="1">
                          <a:effectLst/>
                        </a:rPr>
                        <a:t>Odyssee</a:t>
                      </a:r>
                      <a:r>
                        <a:rPr lang="da-DK" sz="1100" u="none" strike="noStrike" dirty="0">
                          <a:effectLst/>
                        </a:rPr>
                        <a:t> database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1985-2011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1" u="none" strike="noStrike" dirty="0">
                          <a:effectLst/>
                        </a:rPr>
                        <a:t>1985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1" u="none" strike="noStrike" dirty="0">
                          <a:effectLst/>
                        </a:rPr>
                        <a:t>2000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1" u="none" strike="noStrike" dirty="0">
                          <a:effectLst/>
                        </a:rPr>
                        <a:t>2011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Mio. m2/år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Mio. m2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81,4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104,8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121,7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 smtClean="0">
                          <a:effectLst/>
                        </a:rPr>
                        <a:t>1,55</a:t>
                      </a:r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76877"/>
              </p:ext>
            </p:extLst>
          </p:nvPr>
        </p:nvGraphicFramePr>
        <p:xfrm>
          <a:off x="683568" y="4365107"/>
          <a:ext cx="5472608" cy="1893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261"/>
                <a:gridCol w="1646013"/>
                <a:gridCol w="749936"/>
                <a:gridCol w="738398"/>
              </a:tblGrid>
              <a:tr h="235225"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200" b="1" u="none" strike="noStrike" dirty="0" smtClean="0">
                          <a:effectLst/>
                        </a:rPr>
                        <a:t>Handel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23522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Apparater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Driver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2011-35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2011-50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Belysning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Areal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1,12%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1,04%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Ventilation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Areal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1,12%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1,04%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Køl/frys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Økonomisk aktivitet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1,32%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1,42%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Edb og elektronik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Økonomisk aktivitet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1,32%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1,42%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Pumper, varmt vand mv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Areal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1,12%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1,04%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987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Diverse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Økonomisk aktivitet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1,32%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1,42%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Forudsætninger</a:t>
            </a:r>
            <a:r>
              <a:rPr lang="en-US" dirty="0" smtClean="0"/>
              <a:t> </a:t>
            </a:r>
            <a:r>
              <a:rPr lang="en-US" dirty="0" err="1" smtClean="0"/>
              <a:t>effektiviseringer</a:t>
            </a:r>
            <a:endParaRPr lang="en-US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65234"/>
              </p:ext>
            </p:extLst>
          </p:nvPr>
        </p:nvGraphicFramePr>
        <p:xfrm>
          <a:off x="755575" y="1628799"/>
          <a:ext cx="7488833" cy="4248479"/>
        </p:xfrm>
        <a:graphic>
          <a:graphicData uri="http://schemas.openxmlformats.org/drawingml/2006/table">
            <a:tbl>
              <a:tblPr/>
              <a:tblGrid>
                <a:gridCol w="2461361"/>
                <a:gridCol w="837912"/>
                <a:gridCol w="837912"/>
                <a:gridCol w="837912"/>
                <a:gridCol w="837912"/>
                <a:gridCol w="837912"/>
                <a:gridCol w="837912"/>
              </a:tblGrid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 store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Meget store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Husholdninger: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Enfamilieboliger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Etageboliger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Belysning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Apparater (eksempel)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Handel og service: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Bygninger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Belysning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Apparater (eksempel)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Produktionserhverv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Procesvarme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91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Rumvarme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40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Elektricitet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5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Udvikling i nettoforbrug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3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istyrelsen_UK_20060415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nergistyrelsen_UK_2006041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ergistyrelsen_UK_200604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ont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ont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ont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ont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814</Words>
  <Application>Microsoft Office PowerPoint</Application>
  <PresentationFormat>Skærmshow (4:3)</PresentationFormat>
  <Paragraphs>585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2" baseType="lpstr">
      <vt:lpstr>Energistyrelsen_UK_20060415</vt:lpstr>
      <vt:lpstr>Worksheet</vt:lpstr>
      <vt:lpstr>Forbrugsmodel Med fokus på handel og service</vt:lpstr>
      <vt:lpstr>Metode</vt:lpstr>
      <vt:lpstr>Nettoforbrug 2011</vt:lpstr>
      <vt:lpstr>Nettoforbrug ift. endeligt forbrug</vt:lpstr>
      <vt:lpstr>Nettoforbrug H&amp;S</vt:lpstr>
      <vt:lpstr>Fremskrivningsmetode</vt:lpstr>
      <vt:lpstr>Udvikling energitjenester H&amp;S</vt:lpstr>
      <vt:lpstr>Forudsætninger effektiviseringer</vt:lpstr>
      <vt:lpstr>Udvikling i nettoforbrug</vt:lpstr>
      <vt:lpstr>Udvikling i forbrug</vt:lpstr>
    </vt:vector>
  </TitlesOfParts>
  <Company>Energistyrelsen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West Europe Heads of Exploration - Paris 2007</dc:title>
  <dc:creator>Steffen Bjørn Olsen</dc:creator>
  <cp:lastModifiedBy>Peter Bach</cp:lastModifiedBy>
  <cp:revision>75</cp:revision>
  <dcterms:created xsi:type="dcterms:W3CDTF">2006-06-02T18:56:33Z</dcterms:created>
  <dcterms:modified xsi:type="dcterms:W3CDTF">2014-01-21T10:21:59Z</dcterms:modified>
</cp:coreProperties>
</file>