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2"/>
    <p:sldMasterId id="2147483684" r:id="rId13"/>
  </p:sldMasterIdLst>
  <p:notesMasterIdLst>
    <p:notesMasterId r:id="rId26"/>
  </p:notesMasterIdLst>
  <p:sldIdLst>
    <p:sldId id="256" r:id="rId14"/>
    <p:sldId id="285" r:id="rId15"/>
    <p:sldId id="277" r:id="rId16"/>
    <p:sldId id="273" r:id="rId17"/>
    <p:sldId id="278" r:id="rId18"/>
    <p:sldId id="279" r:id="rId19"/>
    <p:sldId id="286" r:id="rId20"/>
    <p:sldId id="280" r:id="rId21"/>
    <p:sldId id="281" r:id="rId22"/>
    <p:sldId id="282" r:id="rId23"/>
    <p:sldId id="284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224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4C82-F13C-43AF-BB94-3310031153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A03C6-CAFD-41DC-BB25-C1A938F6D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400" y="1296000"/>
            <a:ext cx="6404400" cy="838800"/>
          </a:xfrm>
        </p:spPr>
        <p:txBody>
          <a:bodyPr lIns="0" tIns="0" rIns="0" bIns="0" anchor="b">
            <a:noAutofit/>
          </a:bodyPr>
          <a:lstStyle>
            <a:lvl1pPr algn="l">
              <a:defRPr sz="2800" b="1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400" y="2286000"/>
            <a:ext cx="6400800" cy="17526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DA8A-06DE-4215-A624-A3439EC13319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TU frise RGB"/>
          <p:cNvPicPr>
            <a:picLocks noChangeAspect="1" noChangeArrowheads="1"/>
          </p:cNvPicPr>
          <p:nvPr/>
        </p:nvPicPr>
        <p:blipFill>
          <a:blip r:embed="rId2" cstate="print"/>
          <a:srcRect r="25990"/>
          <a:stretch>
            <a:fillRect/>
          </a:stretch>
        </p:blipFill>
        <p:spPr bwMode="auto">
          <a:xfrm>
            <a:off x="4435200" y="4194000"/>
            <a:ext cx="4711700" cy="2338388"/>
          </a:xfrm>
          <a:prstGeom prst="rect">
            <a:avLst/>
          </a:prstGeom>
          <a:noFill/>
        </p:spPr>
      </p:pic>
      <p:pic>
        <p:nvPicPr>
          <p:cNvPr id="10" name="Picture 9" descr="DTU frise RGB"/>
          <p:cNvPicPr>
            <a:picLocks noChangeAspect="1" noChangeArrowheads="1"/>
          </p:cNvPicPr>
          <p:nvPr/>
        </p:nvPicPr>
        <p:blipFill>
          <a:blip r:embed="rId2" cstate="print"/>
          <a:srcRect r="25990"/>
          <a:stretch>
            <a:fillRect/>
          </a:stretch>
        </p:blipFill>
        <p:spPr bwMode="auto">
          <a:xfrm>
            <a:off x="4435200" y="4194000"/>
            <a:ext cx="4711700" cy="2338388"/>
          </a:xfrm>
          <a:prstGeom prst="rect">
            <a:avLst/>
          </a:prstGeom>
          <a:noFill/>
        </p:spPr>
      </p:pic>
      <p:pic>
        <p:nvPicPr>
          <p:cNvPr id="11" name="Picture 10" descr="DTU frise RGB"/>
          <p:cNvPicPr>
            <a:picLocks noChangeAspect="1" noChangeArrowheads="1"/>
          </p:cNvPicPr>
          <p:nvPr userDrawn="1"/>
        </p:nvPicPr>
        <p:blipFill>
          <a:blip r:embed="rId2" cstate="print"/>
          <a:srcRect r="25990"/>
          <a:stretch>
            <a:fillRect/>
          </a:stretch>
        </p:blipFill>
        <p:spPr bwMode="auto">
          <a:xfrm>
            <a:off x="4435200" y="4194000"/>
            <a:ext cx="4711700" cy="2338388"/>
          </a:xfrm>
          <a:prstGeom prst="rect">
            <a:avLst/>
          </a:prstGeom>
          <a:noFill/>
        </p:spPr>
      </p:pic>
      <p:pic>
        <p:nvPicPr>
          <p:cNvPr id="15" name="Picture 14" descr="DTU Management A UK RGB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9200" y="6030000"/>
            <a:ext cx="2727960" cy="466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0B3-2AEE-47A5-A77C-96EC6FE06528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9E5D-B5B7-4188-BED0-D331B219FE48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8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2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5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76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90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10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1C41-FAA6-4540-AEAE-E32E22E1B484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59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55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0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BA81-3724-4A95-87AC-080602DBBBE3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86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6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8572-D392-4ABC-974A-6D5B0E5C9722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30" y="2174875"/>
            <a:ext cx="4040188" cy="39512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5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55" y="2174875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63EA-D49C-4363-BDD6-B60B7D3D721C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8737-11E2-4956-8135-AC8FB66BE182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C6F2-62C5-4B19-8881-9CD97BB1E849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1E34-9BD0-48B0-93F4-705FB7201679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A1C-F001-4DAA-87F6-3D93BF15DBE3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DTU UK B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001" y="6228000"/>
            <a:ext cx="2488711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00" y="306000"/>
            <a:ext cx="7776000" cy="1143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600199"/>
            <a:ext cx="7776000" cy="456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200" y="6480000"/>
            <a:ext cx="7632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F9AA401E-17B4-420F-8887-A46F3FE50843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2400" y="6480000"/>
            <a:ext cx="27432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Title of the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8400" y="6480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D4FC702C-F468-4B38-8BD1-65FBFB06EE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DTU 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3435" y="305382"/>
            <a:ext cx="365307" cy="532800"/>
          </a:xfrm>
          <a:prstGeom prst="rect">
            <a:avLst/>
          </a:prstGeom>
        </p:spPr>
      </p:pic>
      <p:pic>
        <p:nvPicPr>
          <p:cNvPr id="9" name="Picture 8" descr="DTU 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3435" y="305382"/>
            <a:ext cx="365307" cy="532800"/>
          </a:xfrm>
          <a:prstGeom prst="rect">
            <a:avLst/>
          </a:prstGeom>
        </p:spPr>
      </p:pic>
      <p:pic>
        <p:nvPicPr>
          <p:cNvPr id="10" name="Picture 9" descr="DTU 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3435" y="305382"/>
            <a:ext cx="365307" cy="532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361950" indent="-18097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Verdana" pitchFamily="34" charset="0"/>
        <a:buChar char="•"/>
        <a:tabLst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27-03-2015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keka@dtu.dk" TargetMode="External"/><Relationship Id="rId2" Type="http://schemas.openxmlformats.org/officeDocument/2006/relationships/hyperlink" Target="mailto:stpet@dtu.d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6912768" cy="122413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demand, potentials and costs of heat saving measures within Danish building stock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564904"/>
            <a:ext cx="7852032" cy="175260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Stefan Petrovic, PhD Student, Energy Systems Analysis group, DTU Management Engineering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Kenneth Karlsson, Senior Scientist, Head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Systems Analysis group, DTU Management Engineering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047" y="1470833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DTU Heat Atlas 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606" y="2405399"/>
            <a:ext cx="4933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6908" y="2363014"/>
            <a:ext cx="12997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Physical characteristics of average buildings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5145" y="1470834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Heating model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634" y="2377687"/>
            <a:ext cx="119025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Population data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8114" y="1378501"/>
            <a:ext cx="21561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Specific heat demand for space heating and DHW (kWh/m2)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2385233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 measured supply data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>
            <a:stCxn id="8" idx="0"/>
            <a:endCxn id="5" idx="2"/>
          </p:cNvCxnSpPr>
          <p:nvPr/>
        </p:nvCxnSpPr>
        <p:spPr>
          <a:xfrm flipV="1">
            <a:off x="622276" y="1747832"/>
            <a:ext cx="31835" cy="657567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</p:cNvCxnSpPr>
          <p:nvPr/>
        </p:nvCxnSpPr>
        <p:spPr>
          <a:xfrm rot="16200000" flipV="1">
            <a:off x="966665" y="1732226"/>
            <a:ext cx="308618" cy="997396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40610" y="1747832"/>
            <a:ext cx="0" cy="63740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3635006" y="1751790"/>
            <a:ext cx="615181" cy="60726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36970" y="1068403"/>
            <a:ext cx="0" cy="40243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3" idx="1"/>
          </p:cNvCxnSpPr>
          <p:nvPr/>
        </p:nvCxnSpPr>
        <p:spPr>
          <a:xfrm>
            <a:off x="3747273" y="1609334"/>
            <a:ext cx="630841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76256" y="1289468"/>
            <a:ext cx="187220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</a:t>
            </a:r>
            <a:r>
              <a:rPr lang="en-GB" sz="1200" dirty="0" smtClean="0">
                <a:solidFill>
                  <a:prstClr val="black"/>
                </a:solidFill>
              </a:rPr>
              <a:t> </a:t>
            </a:r>
            <a:r>
              <a:rPr lang="en-GB" sz="1000" dirty="0" smtClean="0">
                <a:solidFill>
                  <a:prstClr val="black"/>
                </a:solidFill>
              </a:rPr>
              <a:t>by type and fuel and </a:t>
            </a:r>
            <a:r>
              <a:rPr lang="en-GB" sz="1400" dirty="0" smtClean="0">
                <a:solidFill>
                  <a:prstClr val="black"/>
                </a:solidFill>
              </a:rPr>
              <a:t>calibrating </a:t>
            </a:r>
            <a:r>
              <a:rPr lang="en-GB" sz="1000" dirty="0" smtClean="0">
                <a:solidFill>
                  <a:prstClr val="black"/>
                </a:solidFill>
              </a:rPr>
              <a:t>with DES</a:t>
            </a:r>
            <a:endParaRPr lang="da-DK" sz="900" dirty="0">
              <a:solidFill>
                <a:prstClr val="black"/>
              </a:solidFill>
            </a:endParaRPr>
          </a:p>
        </p:txBody>
      </p:sp>
      <p:cxnSp>
        <p:nvCxnSpPr>
          <p:cNvPr id="55" name="Straight Arrow Connector 54"/>
          <p:cNvCxnSpPr>
            <a:stCxn id="13" idx="3"/>
            <a:endCxn id="52" idx="2"/>
          </p:cNvCxnSpPr>
          <p:nvPr/>
        </p:nvCxnSpPr>
        <p:spPr>
          <a:xfrm>
            <a:off x="6534214" y="16093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048" y="4104487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1090" y="3887808"/>
            <a:ext cx="14366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 demand calibrated with DES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5536" y="3234194"/>
            <a:ext cx="1656183" cy="423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Renovation levels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69" name="Straight Arrow Connector 68"/>
          <p:cNvCxnSpPr>
            <a:endCxn id="62" idx="0"/>
          </p:cNvCxnSpPr>
          <p:nvPr/>
        </p:nvCxnSpPr>
        <p:spPr>
          <a:xfrm>
            <a:off x="1189397" y="3657417"/>
            <a:ext cx="0" cy="23039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0" y="4668174"/>
            <a:ext cx="1403648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Marginal/full costs</a:t>
            </a:r>
            <a:endParaRPr lang="da-DK" sz="1400" dirty="0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457908" y="4659765"/>
            <a:ext cx="1475656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Lifetimes and interest rates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899592" y="4332657"/>
            <a:ext cx="0" cy="32710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619672" y="4349473"/>
            <a:ext cx="354360" cy="335445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67744" y="3781575"/>
            <a:ext cx="19587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Potentials (</a:t>
            </a:r>
            <a:r>
              <a:rPr lang="en-GB" sz="1200" dirty="0" err="1" smtClean="0">
                <a:solidFill>
                  <a:prstClr val="black"/>
                </a:solidFill>
              </a:rPr>
              <a:t>TWh</a:t>
            </a:r>
            <a:r>
              <a:rPr lang="en-GB" sz="1200" dirty="0" smtClean="0">
                <a:solidFill>
                  <a:prstClr val="black"/>
                </a:solidFill>
              </a:rPr>
              <a:t>) and annuitized costs (DKK/kWh) for each measure and level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78" name="Straight Arrow Connector 77"/>
          <p:cNvCxnSpPr>
            <a:endCxn id="10" idx="1"/>
          </p:cNvCxnSpPr>
          <p:nvPr/>
        </p:nvCxnSpPr>
        <p:spPr>
          <a:xfrm flipV="1">
            <a:off x="1198340" y="1609334"/>
            <a:ext cx="1396805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318726" y="332656"/>
            <a:ext cx="1886760" cy="73574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User </a:t>
            </a:r>
            <a:r>
              <a:rPr lang="en-GB" sz="1400" dirty="0" smtClean="0">
                <a:solidFill>
                  <a:prstClr val="black"/>
                </a:solidFill>
              </a:rPr>
              <a:t>inputs </a:t>
            </a:r>
            <a:r>
              <a:rPr lang="en-GB" sz="1100" dirty="0" smtClean="0">
                <a:solidFill>
                  <a:prstClr val="black"/>
                </a:solidFill>
              </a:rPr>
              <a:t>- </a:t>
            </a:r>
            <a:r>
              <a:rPr lang="en-GB" sz="1000" dirty="0" smtClean="0">
                <a:solidFill>
                  <a:prstClr val="black"/>
                </a:solidFill>
              </a:rPr>
              <a:t>indoor temperature</a:t>
            </a:r>
            <a:r>
              <a:rPr lang="en-GB" sz="1000" dirty="0">
                <a:solidFill>
                  <a:prstClr val="black"/>
                </a:solidFill>
              </a:rPr>
              <a:t>, air exchange rates, etc</a:t>
            </a:r>
            <a:r>
              <a:rPr lang="en-GB" sz="1000" dirty="0" smtClean="0">
                <a:solidFill>
                  <a:prstClr val="black"/>
                </a:solidFill>
              </a:rPr>
              <a:t>.</a:t>
            </a:r>
            <a:endParaRPr lang="da-DK" sz="1000" dirty="0">
              <a:solidFill>
                <a:prstClr val="black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0" y="332656"/>
            <a:ext cx="2194512" cy="572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GB" sz="1400" dirty="0" smtClean="0">
                <a:solidFill>
                  <a:prstClr val="black"/>
                </a:solidFill>
              </a:rPr>
              <a:t>Grouping of buildings </a:t>
            </a:r>
            <a:r>
              <a:rPr lang="en-GB" sz="1000" dirty="0" smtClean="0">
                <a:solidFill>
                  <a:prstClr val="black"/>
                </a:solidFill>
              </a:rPr>
              <a:t>by use, </a:t>
            </a:r>
            <a:r>
              <a:rPr lang="en-GB" sz="1000" dirty="0" err="1" smtClean="0">
                <a:solidFill>
                  <a:prstClr val="black"/>
                </a:solidFill>
              </a:rPr>
              <a:t>costr</a:t>
            </a:r>
            <a:r>
              <a:rPr lang="en-GB" sz="1000" dirty="0" smtClean="0">
                <a:solidFill>
                  <a:prstClr val="black"/>
                </a:solidFill>
              </a:rPr>
              <a:t>. period, region, Cen/Dec/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type of supply</a:t>
            </a:r>
            <a:endParaRPr lang="da-DK" sz="1100" dirty="0">
              <a:solidFill>
                <a:prstClr val="black"/>
              </a:solidFill>
            </a:endParaRPr>
          </a:p>
        </p:txBody>
      </p:sp>
      <p:cxnSp>
        <p:nvCxnSpPr>
          <p:cNvPr id="82" name="Straight Arrow Connector 81"/>
          <p:cNvCxnSpPr>
            <a:stCxn id="81" idx="4"/>
          </p:cNvCxnSpPr>
          <p:nvPr/>
        </p:nvCxnSpPr>
        <p:spPr>
          <a:xfrm flipH="1">
            <a:off x="809224" y="905173"/>
            <a:ext cx="288032" cy="5656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644008" y="3723260"/>
            <a:ext cx="1872208" cy="762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Choosing the cheapest </a:t>
            </a:r>
            <a:r>
              <a:rPr lang="en-GB" sz="1000" dirty="0" smtClean="0">
                <a:solidFill>
                  <a:prstClr val="black"/>
                </a:solidFill>
              </a:rPr>
              <a:t>level (DKK/kWh) for each measure</a:t>
            </a:r>
            <a:endParaRPr lang="da-DK" sz="500" dirty="0">
              <a:solidFill>
                <a:prstClr val="black"/>
              </a:solidFill>
            </a:endParaRPr>
          </a:p>
        </p:txBody>
      </p:sp>
      <p:cxnSp>
        <p:nvCxnSpPr>
          <p:cNvPr id="95" name="Straight Arrow Connector 94"/>
          <p:cNvCxnSpPr>
            <a:stCxn id="77" idx="3"/>
            <a:endCxn id="94" idx="2"/>
          </p:cNvCxnSpPr>
          <p:nvPr/>
        </p:nvCxnSpPr>
        <p:spPr>
          <a:xfrm flipV="1">
            <a:off x="4226478" y="4104487"/>
            <a:ext cx="417530" cy="254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828131" y="3615890"/>
            <a:ext cx="2051720" cy="977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 </a:t>
            </a:r>
            <a:r>
              <a:rPr lang="en-GB" sz="1000" dirty="0" smtClean="0">
                <a:solidFill>
                  <a:prstClr val="black"/>
                </a:solidFill>
              </a:rPr>
              <a:t>measures by Den/Dec/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region, constr. per and type and </a:t>
            </a:r>
            <a:r>
              <a:rPr lang="en-GB" sz="1400" dirty="0" smtClean="0">
                <a:solidFill>
                  <a:prstClr val="black"/>
                </a:solidFill>
              </a:rPr>
              <a:t>ordering </a:t>
            </a:r>
            <a:r>
              <a:rPr lang="en-GB" sz="1000" dirty="0" smtClean="0">
                <a:solidFill>
                  <a:prstClr val="black"/>
                </a:solidFill>
              </a:rPr>
              <a:t>from least to most expensive (DKK/kWh) </a:t>
            </a:r>
            <a:endParaRPr lang="da-DK" sz="100" dirty="0">
              <a:solidFill>
                <a:prstClr val="black"/>
              </a:solidFill>
            </a:endParaRPr>
          </a:p>
        </p:txBody>
      </p:sp>
      <p:cxnSp>
        <p:nvCxnSpPr>
          <p:cNvPr id="106" name="Straight Arrow Connector 105"/>
          <p:cNvCxnSpPr>
            <a:stCxn id="94" idx="6"/>
            <a:endCxn id="104" idx="2"/>
          </p:cNvCxnSpPr>
          <p:nvPr/>
        </p:nvCxnSpPr>
        <p:spPr>
          <a:xfrm>
            <a:off x="6516216" y="4104487"/>
            <a:ext cx="311915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29048" y="3153361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8946232" y="1608333"/>
            <a:ext cx="0" cy="1545028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750224" y="1613504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29048" y="3153361"/>
            <a:ext cx="1" cy="923711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902624" y="4077072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9098632" y="4077072"/>
            <a:ext cx="0" cy="144016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1448" y="5517232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81448" y="5517232"/>
            <a:ext cx="0" cy="648072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81448" y="61611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23490" y="5949280"/>
            <a:ext cx="12842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Aggregated heat saving curves 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150" name="Straight Arrow Connector 149"/>
          <p:cNvCxnSpPr>
            <a:stCxn id="140" idx="3"/>
            <a:endCxn id="151" idx="2"/>
          </p:cNvCxnSpPr>
          <p:nvPr/>
        </p:nvCxnSpPr>
        <p:spPr>
          <a:xfrm flipV="1">
            <a:off x="1907704" y="6165304"/>
            <a:ext cx="2232248" cy="14809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4139952" y="5877272"/>
            <a:ext cx="24482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3 - step approximation </a:t>
            </a:r>
            <a:r>
              <a:rPr lang="en-GB" sz="1000" dirty="0" smtClean="0">
                <a:solidFill>
                  <a:prstClr val="black"/>
                </a:solidFill>
              </a:rPr>
              <a:t>– potentials, costs, lifetimes</a:t>
            </a:r>
            <a:endParaRPr lang="da-DK" sz="500" dirty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824178" y="5970766"/>
            <a:ext cx="100811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prstClr val="black"/>
                </a:solidFill>
              </a:rPr>
              <a:t>TIMES DK</a:t>
            </a:r>
            <a:endParaRPr lang="da-DK" sz="1600" b="1" dirty="0">
              <a:solidFill>
                <a:prstClr val="black"/>
              </a:solidFill>
            </a:endParaRPr>
          </a:p>
        </p:txBody>
      </p:sp>
      <p:cxnSp>
        <p:nvCxnSpPr>
          <p:cNvPr id="154" name="Straight Arrow Connector 153"/>
          <p:cNvCxnSpPr>
            <a:stCxn id="151" idx="6"/>
            <a:endCxn id="152" idx="1"/>
          </p:cNvCxnSpPr>
          <p:nvPr/>
        </p:nvCxnSpPr>
        <p:spPr>
          <a:xfrm flipV="1">
            <a:off x="6588224" y="6140043"/>
            <a:ext cx="1235954" cy="252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51720" y="6165304"/>
            <a:ext cx="0" cy="365137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2051719" y="6526271"/>
            <a:ext cx="342042" cy="41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411759" y="6381328"/>
            <a:ext cx="170283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prstClr val="black"/>
                </a:solidFill>
              </a:rPr>
              <a:t>Potentials (</a:t>
            </a:r>
            <a:r>
              <a:rPr lang="en-GB" sz="1200" dirty="0" err="1">
                <a:solidFill>
                  <a:prstClr val="black"/>
                </a:solidFill>
              </a:rPr>
              <a:t>TWh</a:t>
            </a:r>
            <a:r>
              <a:rPr lang="en-GB" sz="1200" dirty="0">
                <a:solidFill>
                  <a:prstClr val="black"/>
                </a:solidFill>
              </a:rPr>
              <a:t>) available at cut-off price</a:t>
            </a:r>
          </a:p>
        </p:txBody>
      </p:sp>
      <p:cxnSp>
        <p:nvCxnSpPr>
          <p:cNvPr id="53" name="Straight Arrow Connector 52"/>
          <p:cNvCxnSpPr>
            <a:endCxn id="77" idx="1"/>
          </p:cNvCxnSpPr>
          <p:nvPr/>
        </p:nvCxnSpPr>
        <p:spPr>
          <a:xfrm flipV="1">
            <a:off x="1907704" y="4104741"/>
            <a:ext cx="360040" cy="14153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2160" y="3394188"/>
            <a:ext cx="64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Part 4</a:t>
            </a:r>
            <a:endParaRPr lang="da-DK" sz="14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812360" y="700529"/>
            <a:ext cx="0" cy="58893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0" idx="6"/>
          </p:cNvCxnSpPr>
          <p:nvPr/>
        </p:nvCxnSpPr>
        <p:spPr>
          <a:xfrm flipH="1">
            <a:off x="4205486" y="700529"/>
            <a:ext cx="3618693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7108" y="3445805"/>
            <a:ext cx="8830884" cy="3367571"/>
            <a:chOff x="117108" y="3445805"/>
            <a:chExt cx="8830884" cy="336757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672173" y="3445805"/>
              <a:ext cx="0" cy="1855403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049" y="5301208"/>
              <a:ext cx="654312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17108" y="6813376"/>
              <a:ext cx="883088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946232" y="3445805"/>
              <a:ext cx="0" cy="3356072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672173" y="3445805"/>
              <a:ext cx="2275819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17108" y="5301208"/>
              <a:ext cx="11940" cy="150376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71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1C41-FAA6-4540-AEAE-E32E22E1B484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Heating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9512" y="1844824"/>
            <a:ext cx="2411760" cy="1223348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Grouping 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measures by Den/Dec/</a:t>
            </a:r>
            <a:r>
              <a:rPr kumimoji="0" lang="en-GB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region, constr. per and type and 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ordering 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least to most expensive (DKK/kWh) </a:t>
            </a:r>
            <a:endParaRPr kumimoji="0" lang="da-DK" sz="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32520" y="3068960"/>
            <a:ext cx="0" cy="576064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23"/>
          <p:cNvSpPr txBox="1"/>
          <p:nvPr/>
        </p:nvSpPr>
        <p:spPr>
          <a:xfrm>
            <a:off x="664294" y="3637619"/>
            <a:ext cx="1284214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Aggregated heat saving curves </a:t>
            </a:r>
            <a:endParaRPr kumimoji="0" lang="da-DK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4" idx="3"/>
            <a:endCxn id="26" idx="2"/>
          </p:cNvCxnSpPr>
          <p:nvPr/>
        </p:nvCxnSpPr>
        <p:spPr>
          <a:xfrm flipV="1">
            <a:off x="1948508" y="3861048"/>
            <a:ext cx="2191444" cy="7404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Oval 25"/>
          <p:cNvSpPr/>
          <p:nvPr/>
        </p:nvSpPr>
        <p:spPr>
          <a:xfrm>
            <a:off x="4139952" y="3573016"/>
            <a:ext cx="2448272" cy="576064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3 - step approximation 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potentials, costs, lifetimes</a:t>
            </a:r>
            <a:endParaRPr kumimoji="0" lang="da-DK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24178" y="3666510"/>
            <a:ext cx="1008112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TIMES DK</a:t>
            </a:r>
            <a:endParaRPr kumimoji="0" lang="da-DK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>
            <a:stCxn id="26" idx="6"/>
            <a:endCxn id="27" idx="1"/>
          </p:cNvCxnSpPr>
          <p:nvPr/>
        </p:nvCxnSpPr>
        <p:spPr>
          <a:xfrm flipV="1">
            <a:off x="6588224" y="3835787"/>
            <a:ext cx="1235954" cy="25261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28"/>
          <p:cNvCxnSpPr/>
          <p:nvPr/>
        </p:nvCxnSpPr>
        <p:spPr>
          <a:xfrm>
            <a:off x="1306401" y="4123009"/>
            <a:ext cx="0" cy="184896"/>
          </a:xfrm>
          <a:prstGeom prst="line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2411759" y="4077072"/>
            <a:ext cx="1702830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Potentials (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TWh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available at cut-off price</a:t>
            </a: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1312490" y="4307905"/>
            <a:ext cx="1099269" cy="0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" name="TextBox 38"/>
          <p:cNvSpPr txBox="1"/>
          <p:nvPr/>
        </p:nvSpPr>
        <p:spPr>
          <a:xfrm>
            <a:off x="1306401" y="218804"/>
            <a:ext cx="600190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Part 4 – Aggregation, approximation and input to TIMES DK</a:t>
            </a:r>
            <a:endParaRPr lang="da-DK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1C41-FAA6-4540-AEAE-E32E22E1B484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Heating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42567" y="4365104"/>
            <a:ext cx="468052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questions and comments, contact: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Stefan Petrovic,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stpet@dtu.dk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Kenneth Karlsson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keka@dtu.dk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401" y="218804"/>
            <a:ext cx="600190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Areas for future work</a:t>
            </a:r>
            <a:endParaRPr lang="da-DK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Utilise population and construction/demolition projections and use heating model as stand-alone tool</a:t>
            </a:r>
            <a:endParaRPr lang="da-DK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774557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Visualize results in GIS</a:t>
            </a:r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1306401" y="3501008"/>
            <a:ext cx="600190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Thank you for your attention</a:t>
            </a:r>
            <a:endParaRPr lang="da-DK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5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2" y="1470833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DTU Heat Atlas 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606" y="2405399"/>
            <a:ext cx="4933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6908" y="2363014"/>
            <a:ext cx="12997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Physical characteristics of average buildings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5145" y="1470834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Heating model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634" y="2377687"/>
            <a:ext cx="119025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Population data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8114" y="1378501"/>
            <a:ext cx="21561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Specific heat demand for space heating and DHW (kWh/m2)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2385233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 measured supply data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>
            <a:stCxn id="8" idx="0"/>
            <a:endCxn id="5" idx="2"/>
          </p:cNvCxnSpPr>
          <p:nvPr/>
        </p:nvCxnSpPr>
        <p:spPr>
          <a:xfrm flipV="1">
            <a:off x="622276" y="1747832"/>
            <a:ext cx="0" cy="657567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</p:cNvCxnSpPr>
          <p:nvPr/>
        </p:nvCxnSpPr>
        <p:spPr>
          <a:xfrm rot="16200000" flipV="1">
            <a:off x="966665" y="1732226"/>
            <a:ext cx="308618" cy="997396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40610" y="1747832"/>
            <a:ext cx="0" cy="63740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3635006" y="1751790"/>
            <a:ext cx="615181" cy="60726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0"/>
          </p:cNvCxnSpPr>
          <p:nvPr/>
        </p:nvCxnSpPr>
        <p:spPr>
          <a:xfrm>
            <a:off x="3171209" y="1068403"/>
            <a:ext cx="0" cy="40243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3" idx="1"/>
          </p:cNvCxnSpPr>
          <p:nvPr/>
        </p:nvCxnSpPr>
        <p:spPr>
          <a:xfrm>
            <a:off x="3747273" y="1609334"/>
            <a:ext cx="630841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76256" y="1289468"/>
            <a:ext cx="187220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</a:t>
            </a:r>
            <a:r>
              <a:rPr lang="en-GB" sz="1200" dirty="0" smtClean="0">
                <a:solidFill>
                  <a:prstClr val="black"/>
                </a:solidFill>
              </a:rPr>
              <a:t> </a:t>
            </a:r>
            <a:r>
              <a:rPr lang="en-GB" sz="1000" dirty="0" smtClean="0">
                <a:solidFill>
                  <a:prstClr val="black"/>
                </a:solidFill>
              </a:rPr>
              <a:t>by type and fuel and </a:t>
            </a:r>
            <a:r>
              <a:rPr lang="en-GB" sz="1400" dirty="0" smtClean="0">
                <a:solidFill>
                  <a:prstClr val="black"/>
                </a:solidFill>
              </a:rPr>
              <a:t>calibrating </a:t>
            </a:r>
            <a:r>
              <a:rPr lang="en-GB" sz="1000" dirty="0" smtClean="0">
                <a:solidFill>
                  <a:prstClr val="black"/>
                </a:solidFill>
              </a:rPr>
              <a:t>with DES</a:t>
            </a:r>
            <a:endParaRPr lang="da-DK" sz="900" dirty="0">
              <a:solidFill>
                <a:prstClr val="black"/>
              </a:solidFill>
            </a:endParaRPr>
          </a:p>
        </p:txBody>
      </p:sp>
      <p:cxnSp>
        <p:nvCxnSpPr>
          <p:cNvPr id="55" name="Straight Arrow Connector 54"/>
          <p:cNvCxnSpPr>
            <a:stCxn id="13" idx="3"/>
            <a:endCxn id="52" idx="2"/>
          </p:cNvCxnSpPr>
          <p:nvPr/>
        </p:nvCxnSpPr>
        <p:spPr>
          <a:xfrm>
            <a:off x="6534214" y="16093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048" y="4104487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1090" y="3887808"/>
            <a:ext cx="14366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 demand calibrated with DES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5536" y="3234194"/>
            <a:ext cx="1656183" cy="423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Renovation levels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69" name="Straight Arrow Connector 68"/>
          <p:cNvCxnSpPr>
            <a:endCxn id="62" idx="0"/>
          </p:cNvCxnSpPr>
          <p:nvPr/>
        </p:nvCxnSpPr>
        <p:spPr>
          <a:xfrm>
            <a:off x="1189397" y="3657417"/>
            <a:ext cx="0" cy="23039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0" y="4668174"/>
            <a:ext cx="1403648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Marginal/full costs</a:t>
            </a:r>
            <a:endParaRPr lang="da-DK" sz="1400" dirty="0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457908" y="4659765"/>
            <a:ext cx="1475656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Lifetimes and interest rates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899592" y="4332657"/>
            <a:ext cx="0" cy="32710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619672" y="4349473"/>
            <a:ext cx="354360" cy="335445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67744" y="3781575"/>
            <a:ext cx="19587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Potentials (</a:t>
            </a:r>
            <a:r>
              <a:rPr lang="en-GB" sz="1200" dirty="0" err="1" smtClean="0">
                <a:solidFill>
                  <a:prstClr val="black"/>
                </a:solidFill>
              </a:rPr>
              <a:t>TWh</a:t>
            </a:r>
            <a:r>
              <a:rPr lang="en-GB" sz="1200" dirty="0" smtClean="0">
                <a:solidFill>
                  <a:prstClr val="black"/>
                </a:solidFill>
              </a:rPr>
              <a:t>) and annuitized costs (DKK/kWh) for each measure and level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78" name="Straight Arrow Connector 77"/>
          <p:cNvCxnSpPr>
            <a:endCxn id="10" idx="1"/>
          </p:cNvCxnSpPr>
          <p:nvPr/>
        </p:nvCxnSpPr>
        <p:spPr>
          <a:xfrm flipV="1">
            <a:off x="1198340" y="1609334"/>
            <a:ext cx="1396805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227829" y="332656"/>
            <a:ext cx="1886760" cy="73574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User </a:t>
            </a:r>
            <a:r>
              <a:rPr lang="en-GB" sz="1400" dirty="0" smtClean="0">
                <a:solidFill>
                  <a:prstClr val="black"/>
                </a:solidFill>
              </a:rPr>
              <a:t>inputs </a:t>
            </a:r>
            <a:r>
              <a:rPr lang="en-GB" sz="1100" dirty="0" smtClean="0">
                <a:solidFill>
                  <a:prstClr val="black"/>
                </a:solidFill>
              </a:rPr>
              <a:t>- </a:t>
            </a:r>
            <a:r>
              <a:rPr lang="en-GB" sz="1000" dirty="0" smtClean="0">
                <a:solidFill>
                  <a:prstClr val="black"/>
                </a:solidFill>
              </a:rPr>
              <a:t>indoor temperature</a:t>
            </a:r>
            <a:r>
              <a:rPr lang="en-GB" sz="1000" dirty="0">
                <a:solidFill>
                  <a:prstClr val="black"/>
                </a:solidFill>
              </a:rPr>
              <a:t>, air exchange rates, etc</a:t>
            </a:r>
            <a:r>
              <a:rPr lang="en-GB" sz="1000" dirty="0" smtClean="0">
                <a:solidFill>
                  <a:prstClr val="black"/>
                </a:solidFill>
              </a:rPr>
              <a:t>.</a:t>
            </a:r>
            <a:endParaRPr lang="da-DK" sz="1000" dirty="0">
              <a:solidFill>
                <a:prstClr val="black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-53648" y="332656"/>
            <a:ext cx="2194512" cy="572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GB" sz="1400" dirty="0" smtClean="0">
                <a:solidFill>
                  <a:prstClr val="black"/>
                </a:solidFill>
              </a:rPr>
              <a:t>Grouping of buildings </a:t>
            </a:r>
            <a:r>
              <a:rPr lang="en-GB" sz="1000" dirty="0" smtClean="0">
                <a:solidFill>
                  <a:prstClr val="black"/>
                </a:solidFill>
              </a:rPr>
              <a:t>by use, </a:t>
            </a:r>
            <a:r>
              <a:rPr lang="en-GB" sz="1000" dirty="0" err="1" smtClean="0">
                <a:solidFill>
                  <a:prstClr val="black"/>
                </a:solidFill>
              </a:rPr>
              <a:t>costr</a:t>
            </a:r>
            <a:r>
              <a:rPr lang="en-GB" sz="1000" dirty="0" smtClean="0">
                <a:solidFill>
                  <a:prstClr val="black"/>
                </a:solidFill>
              </a:rPr>
              <a:t>. period, region, Cen/Dec/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type of supply</a:t>
            </a:r>
            <a:endParaRPr lang="da-DK" sz="1100" dirty="0">
              <a:solidFill>
                <a:prstClr val="black"/>
              </a:solidFill>
            </a:endParaRPr>
          </a:p>
        </p:txBody>
      </p:sp>
      <p:cxnSp>
        <p:nvCxnSpPr>
          <p:cNvPr id="82" name="Straight Arrow Connector 81"/>
          <p:cNvCxnSpPr>
            <a:stCxn id="81" idx="4"/>
          </p:cNvCxnSpPr>
          <p:nvPr/>
        </p:nvCxnSpPr>
        <p:spPr>
          <a:xfrm flipH="1">
            <a:off x="755576" y="905173"/>
            <a:ext cx="288032" cy="5656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644008" y="3723260"/>
            <a:ext cx="1872208" cy="762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Choosing the cheapest </a:t>
            </a:r>
            <a:r>
              <a:rPr lang="en-GB" sz="1000" dirty="0" smtClean="0">
                <a:solidFill>
                  <a:prstClr val="black"/>
                </a:solidFill>
              </a:rPr>
              <a:t>level (DKK/kWh) for each measure</a:t>
            </a:r>
            <a:endParaRPr lang="da-DK" sz="500" dirty="0">
              <a:solidFill>
                <a:prstClr val="black"/>
              </a:solidFill>
            </a:endParaRPr>
          </a:p>
        </p:txBody>
      </p:sp>
      <p:cxnSp>
        <p:nvCxnSpPr>
          <p:cNvPr id="95" name="Straight Arrow Connector 94"/>
          <p:cNvCxnSpPr>
            <a:stCxn id="77" idx="3"/>
            <a:endCxn id="94" idx="2"/>
          </p:cNvCxnSpPr>
          <p:nvPr/>
        </p:nvCxnSpPr>
        <p:spPr>
          <a:xfrm flipV="1">
            <a:off x="4226478" y="4104487"/>
            <a:ext cx="417530" cy="254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828131" y="3615890"/>
            <a:ext cx="2051720" cy="977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 </a:t>
            </a:r>
            <a:r>
              <a:rPr lang="en-GB" sz="1000" dirty="0" smtClean="0">
                <a:solidFill>
                  <a:prstClr val="black"/>
                </a:solidFill>
              </a:rPr>
              <a:t>measures by Den/Dec/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region, constr. per and type and </a:t>
            </a:r>
            <a:r>
              <a:rPr lang="en-GB" sz="1400" dirty="0" smtClean="0">
                <a:solidFill>
                  <a:prstClr val="black"/>
                </a:solidFill>
              </a:rPr>
              <a:t>ordering </a:t>
            </a:r>
            <a:r>
              <a:rPr lang="en-GB" sz="1000" dirty="0" smtClean="0">
                <a:solidFill>
                  <a:prstClr val="black"/>
                </a:solidFill>
              </a:rPr>
              <a:t>from least to most expensive (DKK/kWh) </a:t>
            </a:r>
            <a:endParaRPr lang="da-DK" sz="100" dirty="0">
              <a:solidFill>
                <a:prstClr val="black"/>
              </a:solidFill>
            </a:endParaRPr>
          </a:p>
        </p:txBody>
      </p:sp>
      <p:cxnSp>
        <p:nvCxnSpPr>
          <p:cNvPr id="106" name="Straight Arrow Connector 105"/>
          <p:cNvCxnSpPr>
            <a:stCxn id="94" idx="6"/>
            <a:endCxn id="104" idx="2"/>
          </p:cNvCxnSpPr>
          <p:nvPr/>
        </p:nvCxnSpPr>
        <p:spPr>
          <a:xfrm>
            <a:off x="6516216" y="4104487"/>
            <a:ext cx="311915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29048" y="3153361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8946232" y="1608333"/>
            <a:ext cx="0" cy="1545028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750224" y="1613504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29048" y="3153361"/>
            <a:ext cx="1" cy="923711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902624" y="4077072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9098632" y="4077072"/>
            <a:ext cx="0" cy="144016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1448" y="5517232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81448" y="5517232"/>
            <a:ext cx="0" cy="648072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81448" y="61611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23490" y="5949280"/>
            <a:ext cx="12842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Aggregated heat saving curves 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150" name="Straight Arrow Connector 149"/>
          <p:cNvCxnSpPr>
            <a:stCxn id="140" idx="3"/>
            <a:endCxn id="151" idx="2"/>
          </p:cNvCxnSpPr>
          <p:nvPr/>
        </p:nvCxnSpPr>
        <p:spPr>
          <a:xfrm flipV="1">
            <a:off x="1907704" y="6165304"/>
            <a:ext cx="2232248" cy="14809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4139952" y="5877272"/>
            <a:ext cx="24482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3 - step approximation </a:t>
            </a:r>
            <a:r>
              <a:rPr lang="en-GB" sz="1000" dirty="0" smtClean="0">
                <a:solidFill>
                  <a:prstClr val="black"/>
                </a:solidFill>
              </a:rPr>
              <a:t>– potentials, costs, lifetimes</a:t>
            </a:r>
            <a:endParaRPr lang="da-DK" sz="500" dirty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824178" y="5970766"/>
            <a:ext cx="100811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prstClr val="black"/>
                </a:solidFill>
              </a:rPr>
              <a:t>TIMES DK</a:t>
            </a:r>
            <a:endParaRPr lang="da-DK" sz="1600" b="1" dirty="0">
              <a:solidFill>
                <a:prstClr val="black"/>
              </a:solidFill>
            </a:endParaRPr>
          </a:p>
        </p:txBody>
      </p:sp>
      <p:cxnSp>
        <p:nvCxnSpPr>
          <p:cNvPr id="154" name="Straight Arrow Connector 153"/>
          <p:cNvCxnSpPr>
            <a:stCxn id="151" idx="6"/>
            <a:endCxn id="152" idx="1"/>
          </p:cNvCxnSpPr>
          <p:nvPr/>
        </p:nvCxnSpPr>
        <p:spPr>
          <a:xfrm flipV="1">
            <a:off x="6588224" y="6140043"/>
            <a:ext cx="1235954" cy="252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51720" y="6165304"/>
            <a:ext cx="0" cy="365137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2051719" y="6526271"/>
            <a:ext cx="342042" cy="41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411759" y="6381328"/>
            <a:ext cx="170283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prstClr val="black"/>
                </a:solidFill>
              </a:rPr>
              <a:t>Potentials (</a:t>
            </a:r>
            <a:r>
              <a:rPr lang="en-GB" sz="1200" dirty="0" err="1">
                <a:solidFill>
                  <a:prstClr val="black"/>
                </a:solidFill>
              </a:rPr>
              <a:t>TWh</a:t>
            </a:r>
            <a:r>
              <a:rPr lang="en-GB" sz="1200" dirty="0">
                <a:solidFill>
                  <a:prstClr val="black"/>
                </a:solidFill>
              </a:rPr>
              <a:t>) available at cut-off price</a:t>
            </a:r>
          </a:p>
        </p:txBody>
      </p:sp>
      <p:cxnSp>
        <p:nvCxnSpPr>
          <p:cNvPr id="53" name="Straight Arrow Connector 52"/>
          <p:cNvCxnSpPr>
            <a:endCxn id="77" idx="1"/>
          </p:cNvCxnSpPr>
          <p:nvPr/>
        </p:nvCxnSpPr>
        <p:spPr>
          <a:xfrm flipV="1">
            <a:off x="1907704" y="4104741"/>
            <a:ext cx="360040" cy="14153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812360" y="700529"/>
            <a:ext cx="0" cy="58893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0" idx="6"/>
          </p:cNvCxnSpPr>
          <p:nvPr/>
        </p:nvCxnSpPr>
        <p:spPr>
          <a:xfrm flipH="1">
            <a:off x="4114589" y="700529"/>
            <a:ext cx="3709589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35243" y="44624"/>
            <a:ext cx="4032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  <a:cs typeface="Times New Roman" panose="02020603050405020304" pitchFamily="18" charset="0"/>
              </a:rPr>
              <a:t>Heat model</a:t>
            </a:r>
            <a:endParaRPr lang="da-DK" sz="3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047" y="1470833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DTU Heat Atlas 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606" y="2405399"/>
            <a:ext cx="4933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6908" y="2363014"/>
            <a:ext cx="12997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Physical characteristics of average buildings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5145" y="1470834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Heating model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634" y="2377687"/>
            <a:ext cx="119025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Population data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8114" y="1378501"/>
            <a:ext cx="21561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Specific heat demand for space heating and DHW (kWh/m2)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2385233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 measured supply data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>
            <a:stCxn id="8" idx="0"/>
            <a:endCxn id="5" idx="2"/>
          </p:cNvCxnSpPr>
          <p:nvPr/>
        </p:nvCxnSpPr>
        <p:spPr>
          <a:xfrm flipV="1">
            <a:off x="622276" y="1747832"/>
            <a:ext cx="31835" cy="657567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</p:cNvCxnSpPr>
          <p:nvPr/>
        </p:nvCxnSpPr>
        <p:spPr>
          <a:xfrm rot="16200000" flipV="1">
            <a:off x="966665" y="1732226"/>
            <a:ext cx="308618" cy="997396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40610" y="1747832"/>
            <a:ext cx="0" cy="63740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3635006" y="1751790"/>
            <a:ext cx="615181" cy="60726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36970" y="1068403"/>
            <a:ext cx="0" cy="40243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3" idx="1"/>
          </p:cNvCxnSpPr>
          <p:nvPr/>
        </p:nvCxnSpPr>
        <p:spPr>
          <a:xfrm>
            <a:off x="3747273" y="1609334"/>
            <a:ext cx="630841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76256" y="1289468"/>
            <a:ext cx="187220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</a:t>
            </a:r>
            <a:r>
              <a:rPr lang="en-GB" sz="1200" dirty="0" smtClean="0">
                <a:solidFill>
                  <a:prstClr val="black"/>
                </a:solidFill>
              </a:rPr>
              <a:t> </a:t>
            </a:r>
            <a:r>
              <a:rPr lang="en-GB" sz="1000" dirty="0" smtClean="0">
                <a:solidFill>
                  <a:prstClr val="black"/>
                </a:solidFill>
              </a:rPr>
              <a:t>by type and fuel and </a:t>
            </a:r>
            <a:r>
              <a:rPr lang="en-GB" sz="1400" dirty="0" smtClean="0">
                <a:solidFill>
                  <a:prstClr val="black"/>
                </a:solidFill>
              </a:rPr>
              <a:t>calibrating </a:t>
            </a:r>
            <a:r>
              <a:rPr lang="en-GB" sz="1000" dirty="0" smtClean="0">
                <a:solidFill>
                  <a:prstClr val="black"/>
                </a:solidFill>
              </a:rPr>
              <a:t>with DES</a:t>
            </a:r>
            <a:endParaRPr lang="da-DK" sz="900" dirty="0">
              <a:solidFill>
                <a:prstClr val="black"/>
              </a:solidFill>
            </a:endParaRPr>
          </a:p>
        </p:txBody>
      </p:sp>
      <p:cxnSp>
        <p:nvCxnSpPr>
          <p:cNvPr id="55" name="Straight Arrow Connector 54"/>
          <p:cNvCxnSpPr>
            <a:stCxn id="13" idx="3"/>
            <a:endCxn id="52" idx="2"/>
          </p:cNvCxnSpPr>
          <p:nvPr/>
        </p:nvCxnSpPr>
        <p:spPr>
          <a:xfrm>
            <a:off x="6534214" y="16093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048" y="4104487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1090" y="3887808"/>
            <a:ext cx="14366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 demand calibrated with DES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5536" y="3234194"/>
            <a:ext cx="1656183" cy="423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Renovation levels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69" name="Straight Arrow Connector 68"/>
          <p:cNvCxnSpPr>
            <a:endCxn id="62" idx="0"/>
          </p:cNvCxnSpPr>
          <p:nvPr/>
        </p:nvCxnSpPr>
        <p:spPr>
          <a:xfrm>
            <a:off x="1189397" y="3657417"/>
            <a:ext cx="0" cy="23039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0" y="4668174"/>
            <a:ext cx="1403648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Marginal/full costs</a:t>
            </a:r>
            <a:endParaRPr lang="da-DK" sz="1400" dirty="0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457908" y="4659765"/>
            <a:ext cx="1475656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Lifetimes and interest rates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899592" y="4332657"/>
            <a:ext cx="0" cy="32710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619672" y="4349473"/>
            <a:ext cx="354360" cy="335445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67744" y="3781575"/>
            <a:ext cx="19587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Potentials (</a:t>
            </a:r>
            <a:r>
              <a:rPr lang="en-GB" sz="1200" dirty="0" err="1" smtClean="0">
                <a:solidFill>
                  <a:prstClr val="black"/>
                </a:solidFill>
              </a:rPr>
              <a:t>TWh</a:t>
            </a:r>
            <a:r>
              <a:rPr lang="en-GB" sz="1200" dirty="0" smtClean="0">
                <a:solidFill>
                  <a:prstClr val="black"/>
                </a:solidFill>
              </a:rPr>
              <a:t>) and annuitized costs (DKK/kWh) for each measure and level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78" name="Straight Arrow Connector 77"/>
          <p:cNvCxnSpPr>
            <a:endCxn id="10" idx="1"/>
          </p:cNvCxnSpPr>
          <p:nvPr/>
        </p:nvCxnSpPr>
        <p:spPr>
          <a:xfrm flipV="1">
            <a:off x="1198340" y="1609334"/>
            <a:ext cx="1396805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318726" y="332656"/>
            <a:ext cx="1886760" cy="73574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User </a:t>
            </a:r>
            <a:r>
              <a:rPr lang="en-GB" sz="1400" dirty="0" smtClean="0">
                <a:solidFill>
                  <a:prstClr val="black"/>
                </a:solidFill>
              </a:rPr>
              <a:t>inputs </a:t>
            </a:r>
            <a:r>
              <a:rPr lang="en-GB" sz="1100" dirty="0" smtClean="0">
                <a:solidFill>
                  <a:prstClr val="black"/>
                </a:solidFill>
              </a:rPr>
              <a:t>- </a:t>
            </a:r>
            <a:r>
              <a:rPr lang="en-GB" sz="1000" dirty="0" smtClean="0">
                <a:solidFill>
                  <a:prstClr val="black"/>
                </a:solidFill>
              </a:rPr>
              <a:t>indoor temperature</a:t>
            </a:r>
            <a:r>
              <a:rPr lang="en-GB" sz="1000" dirty="0">
                <a:solidFill>
                  <a:prstClr val="black"/>
                </a:solidFill>
              </a:rPr>
              <a:t>, air exchange rates, etc</a:t>
            </a:r>
            <a:r>
              <a:rPr lang="en-GB" sz="1000" dirty="0" smtClean="0">
                <a:solidFill>
                  <a:prstClr val="black"/>
                </a:solidFill>
              </a:rPr>
              <a:t>.</a:t>
            </a:r>
            <a:endParaRPr lang="da-DK" sz="1000" dirty="0">
              <a:solidFill>
                <a:prstClr val="black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0" y="332656"/>
            <a:ext cx="2194512" cy="572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GB" sz="1400" dirty="0" smtClean="0">
                <a:solidFill>
                  <a:prstClr val="black"/>
                </a:solidFill>
              </a:rPr>
              <a:t>Grouping of buildings </a:t>
            </a:r>
            <a:r>
              <a:rPr lang="en-GB" sz="1000" dirty="0" smtClean="0">
                <a:solidFill>
                  <a:prstClr val="black"/>
                </a:solidFill>
              </a:rPr>
              <a:t>by use, </a:t>
            </a:r>
            <a:r>
              <a:rPr lang="en-GB" sz="1000" dirty="0" err="1" smtClean="0">
                <a:solidFill>
                  <a:prstClr val="black"/>
                </a:solidFill>
              </a:rPr>
              <a:t>costr</a:t>
            </a:r>
            <a:r>
              <a:rPr lang="en-GB" sz="1000" dirty="0" smtClean="0">
                <a:solidFill>
                  <a:prstClr val="black"/>
                </a:solidFill>
              </a:rPr>
              <a:t>. period, region, Cen/Dec/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type of supply</a:t>
            </a:r>
            <a:endParaRPr lang="da-DK" sz="1100" dirty="0">
              <a:solidFill>
                <a:prstClr val="black"/>
              </a:solidFill>
            </a:endParaRPr>
          </a:p>
        </p:txBody>
      </p:sp>
      <p:cxnSp>
        <p:nvCxnSpPr>
          <p:cNvPr id="82" name="Straight Arrow Connector 81"/>
          <p:cNvCxnSpPr>
            <a:stCxn id="81" idx="4"/>
          </p:cNvCxnSpPr>
          <p:nvPr/>
        </p:nvCxnSpPr>
        <p:spPr>
          <a:xfrm flipH="1">
            <a:off x="809224" y="905173"/>
            <a:ext cx="288032" cy="5656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644008" y="3723260"/>
            <a:ext cx="1872208" cy="762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Choosing the cheapest </a:t>
            </a:r>
            <a:r>
              <a:rPr lang="en-GB" sz="1000" dirty="0" smtClean="0">
                <a:solidFill>
                  <a:prstClr val="black"/>
                </a:solidFill>
              </a:rPr>
              <a:t>level (DKK/kWh) for each measure</a:t>
            </a:r>
            <a:endParaRPr lang="da-DK" sz="500" dirty="0">
              <a:solidFill>
                <a:prstClr val="black"/>
              </a:solidFill>
            </a:endParaRPr>
          </a:p>
        </p:txBody>
      </p:sp>
      <p:cxnSp>
        <p:nvCxnSpPr>
          <p:cNvPr id="95" name="Straight Arrow Connector 94"/>
          <p:cNvCxnSpPr>
            <a:stCxn id="77" idx="3"/>
            <a:endCxn id="94" idx="2"/>
          </p:cNvCxnSpPr>
          <p:nvPr/>
        </p:nvCxnSpPr>
        <p:spPr>
          <a:xfrm flipV="1">
            <a:off x="4226478" y="4104487"/>
            <a:ext cx="417530" cy="254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828131" y="3615890"/>
            <a:ext cx="2051720" cy="977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 </a:t>
            </a:r>
            <a:r>
              <a:rPr lang="en-GB" sz="1000" dirty="0" smtClean="0">
                <a:solidFill>
                  <a:prstClr val="black"/>
                </a:solidFill>
              </a:rPr>
              <a:t>measures by Den/Dec/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region, constr. per and type and </a:t>
            </a:r>
            <a:r>
              <a:rPr lang="en-GB" sz="1400" dirty="0" smtClean="0">
                <a:solidFill>
                  <a:prstClr val="black"/>
                </a:solidFill>
              </a:rPr>
              <a:t>ordering </a:t>
            </a:r>
            <a:r>
              <a:rPr lang="en-GB" sz="1000" dirty="0" smtClean="0">
                <a:solidFill>
                  <a:prstClr val="black"/>
                </a:solidFill>
              </a:rPr>
              <a:t>from least to most expensive (DKK/kWh) </a:t>
            </a:r>
            <a:endParaRPr lang="da-DK" sz="100" dirty="0">
              <a:solidFill>
                <a:prstClr val="black"/>
              </a:solidFill>
            </a:endParaRPr>
          </a:p>
        </p:txBody>
      </p:sp>
      <p:cxnSp>
        <p:nvCxnSpPr>
          <p:cNvPr id="106" name="Straight Arrow Connector 105"/>
          <p:cNvCxnSpPr>
            <a:stCxn id="94" idx="6"/>
            <a:endCxn id="104" idx="2"/>
          </p:cNvCxnSpPr>
          <p:nvPr/>
        </p:nvCxnSpPr>
        <p:spPr>
          <a:xfrm>
            <a:off x="6516216" y="4104487"/>
            <a:ext cx="311915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29048" y="3153361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8946232" y="1608333"/>
            <a:ext cx="0" cy="1545028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750224" y="1613504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29048" y="3153361"/>
            <a:ext cx="1" cy="923711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902624" y="4077072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9098632" y="4077072"/>
            <a:ext cx="0" cy="144016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1448" y="5517232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81448" y="5517232"/>
            <a:ext cx="0" cy="648072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81448" y="61611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23490" y="5949280"/>
            <a:ext cx="12842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Aggregated heat saving curves 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150" name="Straight Arrow Connector 149"/>
          <p:cNvCxnSpPr>
            <a:stCxn id="140" idx="3"/>
            <a:endCxn id="151" idx="2"/>
          </p:cNvCxnSpPr>
          <p:nvPr/>
        </p:nvCxnSpPr>
        <p:spPr>
          <a:xfrm flipV="1">
            <a:off x="1907704" y="6165304"/>
            <a:ext cx="2232248" cy="14809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4139952" y="5877272"/>
            <a:ext cx="24482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3 - step approximation </a:t>
            </a:r>
            <a:r>
              <a:rPr lang="en-GB" sz="1000" dirty="0" smtClean="0">
                <a:solidFill>
                  <a:prstClr val="black"/>
                </a:solidFill>
              </a:rPr>
              <a:t>– potentials, costs, lifetimes</a:t>
            </a:r>
            <a:endParaRPr lang="da-DK" sz="500" dirty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824178" y="5970766"/>
            <a:ext cx="100811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prstClr val="black"/>
                </a:solidFill>
              </a:rPr>
              <a:t>TIMES DK</a:t>
            </a:r>
            <a:endParaRPr lang="da-DK" sz="1600" b="1" dirty="0">
              <a:solidFill>
                <a:prstClr val="black"/>
              </a:solidFill>
            </a:endParaRPr>
          </a:p>
        </p:txBody>
      </p:sp>
      <p:cxnSp>
        <p:nvCxnSpPr>
          <p:cNvPr id="154" name="Straight Arrow Connector 153"/>
          <p:cNvCxnSpPr>
            <a:stCxn id="151" idx="6"/>
            <a:endCxn id="152" idx="1"/>
          </p:cNvCxnSpPr>
          <p:nvPr/>
        </p:nvCxnSpPr>
        <p:spPr>
          <a:xfrm flipV="1">
            <a:off x="6588224" y="6140043"/>
            <a:ext cx="1235954" cy="252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51720" y="6165304"/>
            <a:ext cx="0" cy="365137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2051719" y="6526271"/>
            <a:ext cx="342042" cy="41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411759" y="6381328"/>
            <a:ext cx="170283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prstClr val="black"/>
                </a:solidFill>
              </a:rPr>
              <a:t>Potentials (</a:t>
            </a:r>
            <a:r>
              <a:rPr lang="en-GB" sz="1200" dirty="0" err="1">
                <a:solidFill>
                  <a:prstClr val="black"/>
                </a:solidFill>
              </a:rPr>
              <a:t>TWh</a:t>
            </a:r>
            <a:r>
              <a:rPr lang="en-GB" sz="1200" dirty="0">
                <a:solidFill>
                  <a:prstClr val="black"/>
                </a:solidFill>
              </a:rPr>
              <a:t>) available at cut-off price</a:t>
            </a:r>
          </a:p>
        </p:txBody>
      </p:sp>
      <p:cxnSp>
        <p:nvCxnSpPr>
          <p:cNvPr id="53" name="Straight Arrow Connector 52"/>
          <p:cNvCxnSpPr>
            <a:endCxn id="77" idx="1"/>
          </p:cNvCxnSpPr>
          <p:nvPr/>
        </p:nvCxnSpPr>
        <p:spPr>
          <a:xfrm flipV="1">
            <a:off x="1907704" y="4104741"/>
            <a:ext cx="360040" cy="14153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6212" y="188640"/>
            <a:ext cx="2221532" cy="28207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2287166" y="0"/>
            <a:ext cx="78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Part 1</a:t>
            </a:r>
            <a:endParaRPr lang="da-DK" sz="14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7812360" y="700529"/>
            <a:ext cx="0" cy="58893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80" idx="6"/>
          </p:cNvCxnSpPr>
          <p:nvPr/>
        </p:nvCxnSpPr>
        <p:spPr>
          <a:xfrm flipH="1">
            <a:off x="4205486" y="700529"/>
            <a:ext cx="3618693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1C41-FAA6-4540-AEAE-E32E22E1B484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Heating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15816" y="2978229"/>
            <a:ext cx="1501997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DTU Heat Atlas </a:t>
            </a:r>
            <a:endParaRPr kumimoji="0" lang="da-DK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5469" y="4294995"/>
            <a:ext cx="582763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BBR</a:t>
            </a:r>
            <a:endParaRPr kumimoji="0" lang="da-DK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4245" y="3944212"/>
            <a:ext cx="1597873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BBR measured supply data</a:t>
            </a:r>
            <a:endParaRPr kumimoji="0" lang="da-DK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86850" y="3316783"/>
            <a:ext cx="0" cy="978212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Elbow Connector 24"/>
          <p:cNvCxnSpPr>
            <a:stCxn id="23" idx="0"/>
          </p:cNvCxnSpPr>
          <p:nvPr/>
        </p:nvCxnSpPr>
        <p:spPr>
          <a:xfrm rot="16200000" flipV="1">
            <a:off x="4023772" y="3114802"/>
            <a:ext cx="192488" cy="1466332"/>
          </a:xfrm>
          <a:prstGeom prst="bentConnector2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Oval 25"/>
          <p:cNvSpPr/>
          <p:nvPr/>
        </p:nvSpPr>
        <p:spPr>
          <a:xfrm>
            <a:off x="2380926" y="1556793"/>
            <a:ext cx="2839145" cy="880184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Grouping of buildings 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use,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costr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period, region, Cen/Dec/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type of supply</a:t>
            </a:r>
            <a:endParaRPr kumimoji="0" lang="da-DK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232" y="2436976"/>
            <a:ext cx="0" cy="565661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2191723" y="218804"/>
            <a:ext cx="40324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Part 1 – DTU Heat Atlas </a:t>
            </a:r>
            <a:endParaRPr lang="da-DK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047" y="1470833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DTU Heat Atlas 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606" y="2405399"/>
            <a:ext cx="4933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6908" y="2363014"/>
            <a:ext cx="12997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Physical characteristics of average buildings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5145" y="1470834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Heating model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634" y="2377687"/>
            <a:ext cx="119025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Population data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8114" y="1378501"/>
            <a:ext cx="21561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Specific heat demand for space heating and DHW (kWh/m2)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2385233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 measured supply data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>
            <a:stCxn id="8" idx="0"/>
            <a:endCxn id="5" idx="2"/>
          </p:cNvCxnSpPr>
          <p:nvPr/>
        </p:nvCxnSpPr>
        <p:spPr>
          <a:xfrm flipV="1">
            <a:off x="622276" y="1747832"/>
            <a:ext cx="31835" cy="657567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</p:cNvCxnSpPr>
          <p:nvPr/>
        </p:nvCxnSpPr>
        <p:spPr>
          <a:xfrm rot="16200000" flipV="1">
            <a:off x="966665" y="1732226"/>
            <a:ext cx="308618" cy="997396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40610" y="1747832"/>
            <a:ext cx="0" cy="63740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3635006" y="1751790"/>
            <a:ext cx="615181" cy="60726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36970" y="1068403"/>
            <a:ext cx="0" cy="40243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3" idx="1"/>
          </p:cNvCxnSpPr>
          <p:nvPr/>
        </p:nvCxnSpPr>
        <p:spPr>
          <a:xfrm>
            <a:off x="3747273" y="1609334"/>
            <a:ext cx="630841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76256" y="1289468"/>
            <a:ext cx="187220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</a:t>
            </a:r>
            <a:r>
              <a:rPr lang="en-GB" sz="1200" dirty="0" smtClean="0">
                <a:solidFill>
                  <a:prstClr val="black"/>
                </a:solidFill>
              </a:rPr>
              <a:t> </a:t>
            </a:r>
            <a:r>
              <a:rPr lang="en-GB" sz="1000" dirty="0" smtClean="0">
                <a:solidFill>
                  <a:prstClr val="black"/>
                </a:solidFill>
              </a:rPr>
              <a:t>by type and fuel and </a:t>
            </a:r>
            <a:r>
              <a:rPr lang="en-GB" sz="1400" dirty="0" smtClean="0">
                <a:solidFill>
                  <a:prstClr val="black"/>
                </a:solidFill>
              </a:rPr>
              <a:t>calibrating </a:t>
            </a:r>
            <a:r>
              <a:rPr lang="en-GB" sz="1000" dirty="0" smtClean="0">
                <a:solidFill>
                  <a:prstClr val="black"/>
                </a:solidFill>
              </a:rPr>
              <a:t>with DES</a:t>
            </a:r>
            <a:endParaRPr lang="da-DK" sz="900" dirty="0">
              <a:solidFill>
                <a:prstClr val="black"/>
              </a:solidFill>
            </a:endParaRPr>
          </a:p>
        </p:txBody>
      </p:sp>
      <p:cxnSp>
        <p:nvCxnSpPr>
          <p:cNvPr id="55" name="Straight Arrow Connector 54"/>
          <p:cNvCxnSpPr>
            <a:stCxn id="13" idx="3"/>
            <a:endCxn id="52" idx="2"/>
          </p:cNvCxnSpPr>
          <p:nvPr/>
        </p:nvCxnSpPr>
        <p:spPr>
          <a:xfrm>
            <a:off x="6534214" y="16093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048" y="4104487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1090" y="3887808"/>
            <a:ext cx="14366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 demand calibrated with DES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5536" y="3234194"/>
            <a:ext cx="1656183" cy="423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Renovation levels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69" name="Straight Arrow Connector 68"/>
          <p:cNvCxnSpPr>
            <a:endCxn id="62" idx="0"/>
          </p:cNvCxnSpPr>
          <p:nvPr/>
        </p:nvCxnSpPr>
        <p:spPr>
          <a:xfrm>
            <a:off x="1189397" y="3657417"/>
            <a:ext cx="0" cy="23039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0" y="4668174"/>
            <a:ext cx="1403648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Marginal/full costs</a:t>
            </a:r>
            <a:endParaRPr lang="da-DK" sz="1400" dirty="0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457908" y="4659765"/>
            <a:ext cx="1475656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Lifetimes and interest rates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899592" y="4332657"/>
            <a:ext cx="0" cy="32710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619672" y="4349473"/>
            <a:ext cx="354360" cy="335445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67744" y="3781575"/>
            <a:ext cx="19587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Potentials (</a:t>
            </a:r>
            <a:r>
              <a:rPr lang="en-GB" sz="1200" dirty="0" err="1" smtClean="0">
                <a:solidFill>
                  <a:prstClr val="black"/>
                </a:solidFill>
              </a:rPr>
              <a:t>TWh</a:t>
            </a:r>
            <a:r>
              <a:rPr lang="en-GB" sz="1200" dirty="0" smtClean="0">
                <a:solidFill>
                  <a:prstClr val="black"/>
                </a:solidFill>
              </a:rPr>
              <a:t>) and annuitized costs (DKK/kWh) for each measure and level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78" name="Straight Arrow Connector 77"/>
          <p:cNvCxnSpPr>
            <a:endCxn id="10" idx="1"/>
          </p:cNvCxnSpPr>
          <p:nvPr/>
        </p:nvCxnSpPr>
        <p:spPr>
          <a:xfrm flipV="1">
            <a:off x="1198340" y="1609334"/>
            <a:ext cx="1396805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318726" y="332656"/>
            <a:ext cx="1886760" cy="73574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User </a:t>
            </a:r>
            <a:r>
              <a:rPr lang="en-GB" sz="1400" dirty="0" smtClean="0">
                <a:solidFill>
                  <a:prstClr val="black"/>
                </a:solidFill>
              </a:rPr>
              <a:t>inputs </a:t>
            </a:r>
            <a:r>
              <a:rPr lang="en-GB" sz="1100" dirty="0" smtClean="0">
                <a:solidFill>
                  <a:prstClr val="black"/>
                </a:solidFill>
              </a:rPr>
              <a:t>- </a:t>
            </a:r>
            <a:r>
              <a:rPr lang="en-GB" sz="1000" dirty="0" smtClean="0">
                <a:solidFill>
                  <a:prstClr val="black"/>
                </a:solidFill>
              </a:rPr>
              <a:t>indoor temperature</a:t>
            </a:r>
            <a:r>
              <a:rPr lang="en-GB" sz="1000" dirty="0">
                <a:solidFill>
                  <a:prstClr val="black"/>
                </a:solidFill>
              </a:rPr>
              <a:t>, air exchange rates, etc</a:t>
            </a:r>
            <a:r>
              <a:rPr lang="en-GB" sz="1000" dirty="0" smtClean="0">
                <a:solidFill>
                  <a:prstClr val="black"/>
                </a:solidFill>
              </a:rPr>
              <a:t>.</a:t>
            </a:r>
            <a:endParaRPr lang="da-DK" sz="1000" dirty="0">
              <a:solidFill>
                <a:prstClr val="black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0" y="332656"/>
            <a:ext cx="2194512" cy="572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GB" sz="1400" dirty="0" smtClean="0">
                <a:solidFill>
                  <a:prstClr val="black"/>
                </a:solidFill>
              </a:rPr>
              <a:t>Grouping of buildings </a:t>
            </a:r>
            <a:r>
              <a:rPr lang="en-GB" sz="1000" dirty="0" smtClean="0">
                <a:solidFill>
                  <a:prstClr val="black"/>
                </a:solidFill>
              </a:rPr>
              <a:t>by use, </a:t>
            </a:r>
            <a:r>
              <a:rPr lang="en-GB" sz="1000" dirty="0" err="1" smtClean="0">
                <a:solidFill>
                  <a:prstClr val="black"/>
                </a:solidFill>
              </a:rPr>
              <a:t>costr</a:t>
            </a:r>
            <a:r>
              <a:rPr lang="en-GB" sz="1000" dirty="0" smtClean="0">
                <a:solidFill>
                  <a:prstClr val="black"/>
                </a:solidFill>
              </a:rPr>
              <a:t>. period, region, Cen/Dec/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type of supply</a:t>
            </a:r>
            <a:endParaRPr lang="da-DK" sz="1100" dirty="0">
              <a:solidFill>
                <a:prstClr val="black"/>
              </a:solidFill>
            </a:endParaRPr>
          </a:p>
        </p:txBody>
      </p:sp>
      <p:cxnSp>
        <p:nvCxnSpPr>
          <p:cNvPr id="82" name="Straight Arrow Connector 81"/>
          <p:cNvCxnSpPr>
            <a:stCxn id="81" idx="4"/>
          </p:cNvCxnSpPr>
          <p:nvPr/>
        </p:nvCxnSpPr>
        <p:spPr>
          <a:xfrm flipH="1">
            <a:off x="809224" y="905173"/>
            <a:ext cx="288032" cy="5656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644008" y="3723260"/>
            <a:ext cx="1872208" cy="762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Choosing the cheapest </a:t>
            </a:r>
            <a:r>
              <a:rPr lang="en-GB" sz="1000" dirty="0" smtClean="0">
                <a:solidFill>
                  <a:prstClr val="black"/>
                </a:solidFill>
              </a:rPr>
              <a:t>level (DKK/kWh) for each measure</a:t>
            </a:r>
            <a:endParaRPr lang="da-DK" sz="500" dirty="0">
              <a:solidFill>
                <a:prstClr val="black"/>
              </a:solidFill>
            </a:endParaRPr>
          </a:p>
        </p:txBody>
      </p:sp>
      <p:cxnSp>
        <p:nvCxnSpPr>
          <p:cNvPr id="95" name="Straight Arrow Connector 94"/>
          <p:cNvCxnSpPr>
            <a:stCxn id="77" idx="3"/>
            <a:endCxn id="94" idx="2"/>
          </p:cNvCxnSpPr>
          <p:nvPr/>
        </p:nvCxnSpPr>
        <p:spPr>
          <a:xfrm flipV="1">
            <a:off x="4226478" y="4104487"/>
            <a:ext cx="417530" cy="254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828131" y="3615890"/>
            <a:ext cx="2051720" cy="977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 </a:t>
            </a:r>
            <a:r>
              <a:rPr lang="en-GB" sz="1000" dirty="0" smtClean="0">
                <a:solidFill>
                  <a:prstClr val="black"/>
                </a:solidFill>
              </a:rPr>
              <a:t>measures by Den/Dec/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region, constr. per and type and </a:t>
            </a:r>
            <a:r>
              <a:rPr lang="en-GB" sz="1400" dirty="0" smtClean="0">
                <a:solidFill>
                  <a:prstClr val="black"/>
                </a:solidFill>
              </a:rPr>
              <a:t>ordering </a:t>
            </a:r>
            <a:r>
              <a:rPr lang="en-GB" sz="1000" dirty="0" smtClean="0">
                <a:solidFill>
                  <a:prstClr val="black"/>
                </a:solidFill>
              </a:rPr>
              <a:t>from least to most expensive (DKK/kWh) </a:t>
            </a:r>
            <a:endParaRPr lang="da-DK" sz="100" dirty="0">
              <a:solidFill>
                <a:prstClr val="black"/>
              </a:solidFill>
            </a:endParaRPr>
          </a:p>
        </p:txBody>
      </p:sp>
      <p:cxnSp>
        <p:nvCxnSpPr>
          <p:cNvPr id="106" name="Straight Arrow Connector 105"/>
          <p:cNvCxnSpPr>
            <a:stCxn id="94" idx="6"/>
            <a:endCxn id="104" idx="2"/>
          </p:cNvCxnSpPr>
          <p:nvPr/>
        </p:nvCxnSpPr>
        <p:spPr>
          <a:xfrm>
            <a:off x="6516216" y="4104487"/>
            <a:ext cx="311915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29048" y="3153361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8946232" y="1608333"/>
            <a:ext cx="0" cy="1545028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750224" y="1613504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29048" y="3153361"/>
            <a:ext cx="1" cy="923711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902624" y="4077072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9098632" y="4077072"/>
            <a:ext cx="0" cy="144016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1448" y="5517232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81448" y="5517232"/>
            <a:ext cx="0" cy="648072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81448" y="61611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23490" y="5949280"/>
            <a:ext cx="12842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Aggregated heat saving curves 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150" name="Straight Arrow Connector 149"/>
          <p:cNvCxnSpPr>
            <a:stCxn id="140" idx="3"/>
            <a:endCxn id="151" idx="2"/>
          </p:cNvCxnSpPr>
          <p:nvPr/>
        </p:nvCxnSpPr>
        <p:spPr>
          <a:xfrm flipV="1">
            <a:off x="1907704" y="6165304"/>
            <a:ext cx="2232248" cy="14809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4139952" y="5877272"/>
            <a:ext cx="24482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3 - step approximation </a:t>
            </a:r>
            <a:r>
              <a:rPr lang="en-GB" sz="1000" dirty="0" smtClean="0">
                <a:solidFill>
                  <a:prstClr val="black"/>
                </a:solidFill>
              </a:rPr>
              <a:t>– potentials, costs, lifetimes</a:t>
            </a:r>
            <a:endParaRPr lang="da-DK" sz="500" dirty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824178" y="5970766"/>
            <a:ext cx="100811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prstClr val="black"/>
                </a:solidFill>
              </a:rPr>
              <a:t>TIMES DK</a:t>
            </a:r>
            <a:endParaRPr lang="da-DK" sz="1600" b="1" dirty="0">
              <a:solidFill>
                <a:prstClr val="black"/>
              </a:solidFill>
            </a:endParaRPr>
          </a:p>
        </p:txBody>
      </p:sp>
      <p:cxnSp>
        <p:nvCxnSpPr>
          <p:cNvPr id="154" name="Straight Arrow Connector 153"/>
          <p:cNvCxnSpPr>
            <a:stCxn id="151" idx="6"/>
            <a:endCxn id="152" idx="1"/>
          </p:cNvCxnSpPr>
          <p:nvPr/>
        </p:nvCxnSpPr>
        <p:spPr>
          <a:xfrm flipV="1">
            <a:off x="6588224" y="6140043"/>
            <a:ext cx="1235954" cy="252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51720" y="6165304"/>
            <a:ext cx="0" cy="365137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2051719" y="6526271"/>
            <a:ext cx="342042" cy="41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411759" y="6381328"/>
            <a:ext cx="170283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prstClr val="black"/>
                </a:solidFill>
              </a:rPr>
              <a:t>Potentials (</a:t>
            </a:r>
            <a:r>
              <a:rPr lang="en-GB" sz="1200" dirty="0" err="1">
                <a:solidFill>
                  <a:prstClr val="black"/>
                </a:solidFill>
              </a:rPr>
              <a:t>TWh</a:t>
            </a:r>
            <a:r>
              <a:rPr lang="en-GB" sz="1200" dirty="0">
                <a:solidFill>
                  <a:prstClr val="black"/>
                </a:solidFill>
              </a:rPr>
              <a:t>) available at cut-off price</a:t>
            </a:r>
          </a:p>
        </p:txBody>
      </p:sp>
      <p:cxnSp>
        <p:nvCxnSpPr>
          <p:cNvPr id="53" name="Straight Arrow Connector 52"/>
          <p:cNvCxnSpPr>
            <a:endCxn id="77" idx="1"/>
          </p:cNvCxnSpPr>
          <p:nvPr/>
        </p:nvCxnSpPr>
        <p:spPr>
          <a:xfrm flipV="1">
            <a:off x="1907704" y="4104741"/>
            <a:ext cx="360040" cy="14153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67744" y="209293"/>
            <a:ext cx="6564546" cy="28207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3257" y="332656"/>
            <a:ext cx="78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Part 2</a:t>
            </a:r>
            <a:endParaRPr lang="da-DK" sz="14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812360" y="700529"/>
            <a:ext cx="0" cy="58893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0" idx="6"/>
          </p:cNvCxnSpPr>
          <p:nvPr/>
        </p:nvCxnSpPr>
        <p:spPr>
          <a:xfrm flipH="1">
            <a:off x="4205486" y="700529"/>
            <a:ext cx="3618693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1C41-FAA6-4540-AEAE-E32E22E1B484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Heating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78069" y="4233461"/>
            <a:ext cx="1571059" cy="107721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Physical characteristics of average buildings</a:t>
            </a:r>
            <a:endParaRPr kumimoji="0" lang="da-DK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3399" y="3148997"/>
            <a:ext cx="1517316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Heating model</a:t>
            </a:r>
            <a:endParaRPr kumimoji="0" lang="da-DK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0715" y="4259318"/>
            <a:ext cx="1190253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Population data</a:t>
            </a:r>
            <a:endParaRPr kumimoji="0" lang="da-DK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2050" y="2914031"/>
            <a:ext cx="2156100" cy="83099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 heat demand for space heating and DHW (kWh/m2)</a:t>
            </a:r>
            <a:endParaRPr kumimoji="0" lang="da-DK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23728" y="3487551"/>
            <a:ext cx="0" cy="745910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Elbow Connector 25"/>
          <p:cNvCxnSpPr/>
          <p:nvPr/>
        </p:nvCxnSpPr>
        <p:spPr>
          <a:xfrm rot="16200000" flipV="1">
            <a:off x="2604831" y="3499327"/>
            <a:ext cx="771766" cy="748215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Arrow Connector 26"/>
          <p:cNvCxnSpPr/>
          <p:nvPr/>
        </p:nvCxnSpPr>
        <p:spPr>
          <a:xfrm>
            <a:off x="2660906" y="2603933"/>
            <a:ext cx="0" cy="545064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Arrow Connector 27"/>
          <p:cNvCxnSpPr>
            <a:stCxn id="22" idx="3"/>
            <a:endCxn id="24" idx="1"/>
          </p:cNvCxnSpPr>
          <p:nvPr/>
        </p:nvCxnSpPr>
        <p:spPr>
          <a:xfrm>
            <a:off x="2990715" y="3318274"/>
            <a:ext cx="811335" cy="11256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Oval 28"/>
          <p:cNvSpPr/>
          <p:nvPr/>
        </p:nvSpPr>
        <p:spPr>
          <a:xfrm>
            <a:off x="6444208" y="2836253"/>
            <a:ext cx="1944216" cy="964042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Grouping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type and fuel and 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calibrating 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DES</a:t>
            </a:r>
            <a:endParaRPr kumimoji="0" lang="da-DK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traight Arrow Connector 29"/>
          <p:cNvCxnSpPr>
            <a:stCxn id="24" idx="3"/>
            <a:endCxn id="29" idx="2"/>
          </p:cNvCxnSpPr>
          <p:nvPr/>
        </p:nvCxnSpPr>
        <p:spPr>
          <a:xfrm flipV="1">
            <a:off x="5958150" y="3318274"/>
            <a:ext cx="486058" cy="11256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Oval 30"/>
          <p:cNvSpPr/>
          <p:nvPr/>
        </p:nvSpPr>
        <p:spPr>
          <a:xfrm>
            <a:off x="1619672" y="1868186"/>
            <a:ext cx="2050494" cy="735747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inputs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indoor temperature, air exchange rates, etc.</a:t>
            </a:r>
            <a:endParaRPr kumimoji="0" lang="da-DK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449419" y="2191989"/>
            <a:ext cx="0" cy="64426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670166" y="2191989"/>
            <a:ext cx="3746150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91680" y="218804"/>
            <a:ext cx="56166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Part 2 – Heat demand calculation and calibration</a:t>
            </a:r>
            <a:endParaRPr lang="da-DK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1C41-FAA6-4540-AEAE-E32E22E1B484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Heating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218804"/>
            <a:ext cx="56166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User inputs</a:t>
            </a:r>
            <a:endParaRPr lang="da-DK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196752"/>
            <a:ext cx="6480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DHW efficiency </a:t>
            </a:r>
            <a:r>
              <a:rPr lang="da-DK" sz="2000" dirty="0" smtClean="0">
                <a:latin typeface="Calibri" panose="020F0502020204030204" pitchFamily="34" charset="0"/>
              </a:rPr>
              <a:t>(%)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DHW consumption per 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Recovery of DHW losses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Shadow reduction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Share of buildings with heat recovery</a:t>
            </a:r>
            <a:endParaRPr lang="da-DK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Indoor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Thermal capacity of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Internal heat gains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Room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Air exchange rate by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Air exchange rate </a:t>
            </a:r>
            <a:r>
              <a:rPr lang="en-GB" sz="2000" smtClean="0">
                <a:latin typeface="Calibri" panose="020F0502020204030204" pitchFamily="34" charset="0"/>
              </a:rPr>
              <a:t>by infiltration</a:t>
            </a:r>
            <a:endParaRPr lang="en-GB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047" y="1470833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DTU Heat Atlas 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606" y="2405399"/>
            <a:ext cx="4933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6908" y="2363014"/>
            <a:ext cx="12997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Physical characteristics of average buildings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5145" y="1470834"/>
            <a:ext cx="1152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Heating model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634" y="2377687"/>
            <a:ext cx="119025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Population data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8114" y="1378501"/>
            <a:ext cx="21561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Specific heat demand for space heating and DHW (kWh/m2)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2385233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BBR measured supply data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>
            <a:stCxn id="8" idx="0"/>
            <a:endCxn id="5" idx="2"/>
          </p:cNvCxnSpPr>
          <p:nvPr/>
        </p:nvCxnSpPr>
        <p:spPr>
          <a:xfrm flipV="1">
            <a:off x="622276" y="1747832"/>
            <a:ext cx="31835" cy="657567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</p:cNvCxnSpPr>
          <p:nvPr/>
        </p:nvCxnSpPr>
        <p:spPr>
          <a:xfrm rot="16200000" flipV="1">
            <a:off x="966665" y="1732226"/>
            <a:ext cx="308618" cy="997396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40610" y="1747832"/>
            <a:ext cx="0" cy="63740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3635006" y="1751790"/>
            <a:ext cx="615181" cy="60726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36970" y="1068403"/>
            <a:ext cx="0" cy="40243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3" idx="1"/>
          </p:cNvCxnSpPr>
          <p:nvPr/>
        </p:nvCxnSpPr>
        <p:spPr>
          <a:xfrm>
            <a:off x="3747273" y="1609334"/>
            <a:ext cx="630841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76256" y="1289468"/>
            <a:ext cx="187220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</a:t>
            </a:r>
            <a:r>
              <a:rPr lang="en-GB" sz="1200" dirty="0" smtClean="0">
                <a:solidFill>
                  <a:prstClr val="black"/>
                </a:solidFill>
              </a:rPr>
              <a:t> </a:t>
            </a:r>
            <a:r>
              <a:rPr lang="en-GB" sz="1000" dirty="0" smtClean="0">
                <a:solidFill>
                  <a:prstClr val="black"/>
                </a:solidFill>
              </a:rPr>
              <a:t>by type and fuel and </a:t>
            </a:r>
            <a:r>
              <a:rPr lang="en-GB" sz="1400" dirty="0" smtClean="0">
                <a:solidFill>
                  <a:prstClr val="black"/>
                </a:solidFill>
              </a:rPr>
              <a:t>calibrating </a:t>
            </a:r>
            <a:r>
              <a:rPr lang="en-GB" sz="1000" dirty="0" smtClean="0">
                <a:solidFill>
                  <a:prstClr val="black"/>
                </a:solidFill>
              </a:rPr>
              <a:t>with DES</a:t>
            </a:r>
            <a:endParaRPr lang="da-DK" sz="900" dirty="0">
              <a:solidFill>
                <a:prstClr val="black"/>
              </a:solidFill>
            </a:endParaRPr>
          </a:p>
        </p:txBody>
      </p:sp>
      <p:cxnSp>
        <p:nvCxnSpPr>
          <p:cNvPr id="55" name="Straight Arrow Connector 54"/>
          <p:cNvCxnSpPr>
            <a:stCxn id="13" idx="3"/>
            <a:endCxn id="52" idx="2"/>
          </p:cNvCxnSpPr>
          <p:nvPr/>
        </p:nvCxnSpPr>
        <p:spPr>
          <a:xfrm>
            <a:off x="6534214" y="16093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048" y="4104487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1090" y="3887808"/>
            <a:ext cx="14366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Heat demand calibrated with DES</a:t>
            </a:r>
            <a:endParaRPr lang="da-DK" sz="1200" dirty="0">
              <a:solidFill>
                <a:prstClr val="black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5536" y="3234194"/>
            <a:ext cx="1656183" cy="423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Renovation levels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69" name="Straight Arrow Connector 68"/>
          <p:cNvCxnSpPr>
            <a:endCxn id="62" idx="0"/>
          </p:cNvCxnSpPr>
          <p:nvPr/>
        </p:nvCxnSpPr>
        <p:spPr>
          <a:xfrm>
            <a:off x="1189397" y="3657417"/>
            <a:ext cx="0" cy="23039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0" y="4668174"/>
            <a:ext cx="1403648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Marginal/full costs</a:t>
            </a:r>
            <a:endParaRPr lang="da-DK" sz="1400" dirty="0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457908" y="4659765"/>
            <a:ext cx="1475656" cy="5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Lifetimes and interest rates</a:t>
            </a:r>
            <a:endParaRPr lang="da-DK" sz="1400" dirty="0">
              <a:solidFill>
                <a:prstClr val="black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899592" y="4332657"/>
            <a:ext cx="0" cy="32710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619672" y="4349473"/>
            <a:ext cx="354360" cy="335445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67744" y="3781575"/>
            <a:ext cx="19587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Potentials (</a:t>
            </a:r>
            <a:r>
              <a:rPr lang="en-GB" sz="1200" dirty="0" err="1" smtClean="0">
                <a:solidFill>
                  <a:prstClr val="black"/>
                </a:solidFill>
              </a:rPr>
              <a:t>TWh</a:t>
            </a:r>
            <a:r>
              <a:rPr lang="en-GB" sz="1200" dirty="0" smtClean="0">
                <a:solidFill>
                  <a:prstClr val="black"/>
                </a:solidFill>
              </a:rPr>
              <a:t>) and annuitized costs (DKK/kWh) for each measure and level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78" name="Straight Arrow Connector 77"/>
          <p:cNvCxnSpPr>
            <a:endCxn id="10" idx="1"/>
          </p:cNvCxnSpPr>
          <p:nvPr/>
        </p:nvCxnSpPr>
        <p:spPr>
          <a:xfrm flipV="1">
            <a:off x="1198340" y="1609334"/>
            <a:ext cx="1396805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318726" y="332656"/>
            <a:ext cx="1886760" cy="73574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User </a:t>
            </a:r>
            <a:r>
              <a:rPr lang="en-GB" sz="1400" dirty="0" smtClean="0">
                <a:solidFill>
                  <a:prstClr val="black"/>
                </a:solidFill>
              </a:rPr>
              <a:t>inputs </a:t>
            </a:r>
            <a:r>
              <a:rPr lang="en-GB" sz="1100" dirty="0" smtClean="0">
                <a:solidFill>
                  <a:prstClr val="black"/>
                </a:solidFill>
              </a:rPr>
              <a:t>- </a:t>
            </a:r>
            <a:r>
              <a:rPr lang="en-GB" sz="1000" dirty="0" smtClean="0">
                <a:solidFill>
                  <a:prstClr val="black"/>
                </a:solidFill>
              </a:rPr>
              <a:t>indoor temperature</a:t>
            </a:r>
            <a:r>
              <a:rPr lang="en-GB" sz="1000" dirty="0">
                <a:solidFill>
                  <a:prstClr val="black"/>
                </a:solidFill>
              </a:rPr>
              <a:t>, air exchange rates, etc</a:t>
            </a:r>
            <a:r>
              <a:rPr lang="en-GB" sz="1000" dirty="0" smtClean="0">
                <a:solidFill>
                  <a:prstClr val="black"/>
                </a:solidFill>
              </a:rPr>
              <a:t>.</a:t>
            </a:r>
            <a:endParaRPr lang="da-DK" sz="1000" dirty="0">
              <a:solidFill>
                <a:prstClr val="black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0" y="332656"/>
            <a:ext cx="2194512" cy="572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GB" sz="1400" dirty="0" smtClean="0">
                <a:solidFill>
                  <a:prstClr val="black"/>
                </a:solidFill>
              </a:rPr>
              <a:t>Grouping of buildings </a:t>
            </a:r>
            <a:r>
              <a:rPr lang="en-GB" sz="1000" dirty="0" smtClean="0">
                <a:solidFill>
                  <a:prstClr val="black"/>
                </a:solidFill>
              </a:rPr>
              <a:t>by use, </a:t>
            </a:r>
            <a:r>
              <a:rPr lang="en-GB" sz="1000" dirty="0" err="1" smtClean="0">
                <a:solidFill>
                  <a:prstClr val="black"/>
                </a:solidFill>
              </a:rPr>
              <a:t>costr</a:t>
            </a:r>
            <a:r>
              <a:rPr lang="en-GB" sz="1000" dirty="0" smtClean="0">
                <a:solidFill>
                  <a:prstClr val="black"/>
                </a:solidFill>
              </a:rPr>
              <a:t>. period, region, Cen/Dec/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type of supply</a:t>
            </a:r>
            <a:endParaRPr lang="da-DK" sz="1100" dirty="0">
              <a:solidFill>
                <a:prstClr val="black"/>
              </a:solidFill>
            </a:endParaRPr>
          </a:p>
        </p:txBody>
      </p:sp>
      <p:cxnSp>
        <p:nvCxnSpPr>
          <p:cNvPr id="82" name="Straight Arrow Connector 81"/>
          <p:cNvCxnSpPr>
            <a:stCxn id="81" idx="4"/>
          </p:cNvCxnSpPr>
          <p:nvPr/>
        </p:nvCxnSpPr>
        <p:spPr>
          <a:xfrm flipH="1">
            <a:off x="809224" y="905173"/>
            <a:ext cx="288032" cy="5656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644008" y="3723260"/>
            <a:ext cx="1872208" cy="762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Choosing the cheapest </a:t>
            </a:r>
            <a:r>
              <a:rPr lang="en-GB" sz="1000" dirty="0" smtClean="0">
                <a:solidFill>
                  <a:prstClr val="black"/>
                </a:solidFill>
              </a:rPr>
              <a:t>level (DKK/kWh) for each measure</a:t>
            </a:r>
            <a:endParaRPr lang="da-DK" sz="500" dirty="0">
              <a:solidFill>
                <a:prstClr val="black"/>
              </a:solidFill>
            </a:endParaRPr>
          </a:p>
        </p:txBody>
      </p:sp>
      <p:cxnSp>
        <p:nvCxnSpPr>
          <p:cNvPr id="95" name="Straight Arrow Connector 94"/>
          <p:cNvCxnSpPr>
            <a:stCxn id="77" idx="3"/>
            <a:endCxn id="94" idx="2"/>
          </p:cNvCxnSpPr>
          <p:nvPr/>
        </p:nvCxnSpPr>
        <p:spPr>
          <a:xfrm flipV="1">
            <a:off x="4226478" y="4104487"/>
            <a:ext cx="417530" cy="254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828131" y="3615890"/>
            <a:ext cx="2051720" cy="977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Grouping </a:t>
            </a:r>
            <a:r>
              <a:rPr lang="en-GB" sz="1000" dirty="0" smtClean="0">
                <a:solidFill>
                  <a:prstClr val="black"/>
                </a:solidFill>
              </a:rPr>
              <a:t>measures by Den/Dec/</a:t>
            </a:r>
            <a:r>
              <a:rPr lang="en-GB" sz="1000" dirty="0" err="1" smtClean="0">
                <a:solidFill>
                  <a:prstClr val="black"/>
                </a:solidFill>
              </a:rPr>
              <a:t>Ind</a:t>
            </a:r>
            <a:r>
              <a:rPr lang="en-GB" sz="1000" dirty="0" smtClean="0">
                <a:solidFill>
                  <a:prstClr val="black"/>
                </a:solidFill>
              </a:rPr>
              <a:t>, region, constr. per and type and </a:t>
            </a:r>
            <a:r>
              <a:rPr lang="en-GB" sz="1400" dirty="0" smtClean="0">
                <a:solidFill>
                  <a:prstClr val="black"/>
                </a:solidFill>
              </a:rPr>
              <a:t>ordering </a:t>
            </a:r>
            <a:r>
              <a:rPr lang="en-GB" sz="1000" dirty="0" smtClean="0">
                <a:solidFill>
                  <a:prstClr val="black"/>
                </a:solidFill>
              </a:rPr>
              <a:t>from least to most expensive (DKK/kWh) </a:t>
            </a:r>
            <a:endParaRPr lang="da-DK" sz="100" dirty="0">
              <a:solidFill>
                <a:prstClr val="black"/>
              </a:solidFill>
            </a:endParaRPr>
          </a:p>
        </p:txBody>
      </p:sp>
      <p:cxnSp>
        <p:nvCxnSpPr>
          <p:cNvPr id="106" name="Straight Arrow Connector 105"/>
          <p:cNvCxnSpPr>
            <a:stCxn id="94" idx="6"/>
            <a:endCxn id="104" idx="2"/>
          </p:cNvCxnSpPr>
          <p:nvPr/>
        </p:nvCxnSpPr>
        <p:spPr>
          <a:xfrm>
            <a:off x="6516216" y="4104487"/>
            <a:ext cx="311915" cy="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29048" y="3153361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8946232" y="1608333"/>
            <a:ext cx="0" cy="1545028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750224" y="1613504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29048" y="3153361"/>
            <a:ext cx="1" cy="923711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902624" y="4077072"/>
            <a:ext cx="197768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9098632" y="4077072"/>
            <a:ext cx="0" cy="144016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1448" y="5517232"/>
            <a:ext cx="8817184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81448" y="5517232"/>
            <a:ext cx="0" cy="648072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81448" y="6161134"/>
            <a:ext cx="342042" cy="4170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23490" y="5949280"/>
            <a:ext cx="12842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prstClr val="black"/>
                </a:solidFill>
              </a:rPr>
              <a:t>Aggregated heat saving curves </a:t>
            </a:r>
            <a:endParaRPr lang="da-DK" sz="1200" dirty="0">
              <a:solidFill>
                <a:prstClr val="black"/>
              </a:solidFill>
            </a:endParaRPr>
          </a:p>
        </p:txBody>
      </p:sp>
      <p:cxnSp>
        <p:nvCxnSpPr>
          <p:cNvPr id="150" name="Straight Arrow Connector 149"/>
          <p:cNvCxnSpPr>
            <a:stCxn id="140" idx="3"/>
            <a:endCxn id="151" idx="2"/>
          </p:cNvCxnSpPr>
          <p:nvPr/>
        </p:nvCxnSpPr>
        <p:spPr>
          <a:xfrm flipV="1">
            <a:off x="1907704" y="6165304"/>
            <a:ext cx="2232248" cy="14809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4139952" y="5877272"/>
            <a:ext cx="24482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3 - step approximation </a:t>
            </a:r>
            <a:r>
              <a:rPr lang="en-GB" sz="1000" dirty="0" smtClean="0">
                <a:solidFill>
                  <a:prstClr val="black"/>
                </a:solidFill>
              </a:rPr>
              <a:t>– potentials, costs, lifetimes</a:t>
            </a:r>
            <a:endParaRPr lang="da-DK" sz="500" dirty="0">
              <a:solidFill>
                <a:prstClr val="black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824178" y="5970766"/>
            <a:ext cx="100811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prstClr val="black"/>
                </a:solidFill>
              </a:rPr>
              <a:t>TIMES DK</a:t>
            </a:r>
            <a:endParaRPr lang="da-DK" sz="1600" b="1" dirty="0">
              <a:solidFill>
                <a:prstClr val="black"/>
              </a:solidFill>
            </a:endParaRPr>
          </a:p>
        </p:txBody>
      </p:sp>
      <p:cxnSp>
        <p:nvCxnSpPr>
          <p:cNvPr id="154" name="Straight Arrow Connector 153"/>
          <p:cNvCxnSpPr>
            <a:stCxn id="151" idx="6"/>
            <a:endCxn id="152" idx="1"/>
          </p:cNvCxnSpPr>
          <p:nvPr/>
        </p:nvCxnSpPr>
        <p:spPr>
          <a:xfrm flipV="1">
            <a:off x="6588224" y="6140043"/>
            <a:ext cx="1235954" cy="25261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51720" y="6165304"/>
            <a:ext cx="0" cy="365137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2051719" y="6526271"/>
            <a:ext cx="342042" cy="41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411759" y="6381328"/>
            <a:ext cx="170283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prstClr val="black"/>
                </a:solidFill>
              </a:rPr>
              <a:t>Potentials (</a:t>
            </a:r>
            <a:r>
              <a:rPr lang="en-GB" sz="1200" dirty="0" err="1">
                <a:solidFill>
                  <a:prstClr val="black"/>
                </a:solidFill>
              </a:rPr>
              <a:t>TWh</a:t>
            </a:r>
            <a:r>
              <a:rPr lang="en-GB" sz="1200" dirty="0">
                <a:solidFill>
                  <a:prstClr val="black"/>
                </a:solidFill>
              </a:rPr>
              <a:t>) available at cut-off price</a:t>
            </a:r>
          </a:p>
        </p:txBody>
      </p:sp>
      <p:cxnSp>
        <p:nvCxnSpPr>
          <p:cNvPr id="53" name="Straight Arrow Connector 52"/>
          <p:cNvCxnSpPr>
            <a:endCxn id="77" idx="1"/>
          </p:cNvCxnSpPr>
          <p:nvPr/>
        </p:nvCxnSpPr>
        <p:spPr>
          <a:xfrm flipV="1">
            <a:off x="1907704" y="4104741"/>
            <a:ext cx="360040" cy="14153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354" y="3068960"/>
            <a:ext cx="6550870" cy="238893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2417" y="3234194"/>
            <a:ext cx="78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Part 3</a:t>
            </a:r>
            <a:endParaRPr lang="da-DK" sz="14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812360" y="700529"/>
            <a:ext cx="0" cy="58893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0" idx="6"/>
          </p:cNvCxnSpPr>
          <p:nvPr/>
        </p:nvCxnSpPr>
        <p:spPr>
          <a:xfrm flipH="1">
            <a:off x="4205486" y="700529"/>
            <a:ext cx="3618693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1C41-FAA6-4540-AEAE-E32E22E1B484}" type="datetime1">
              <a:rPr lang="en-GB" smtClean="0"/>
              <a:t>27-03-2015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Heating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702C-F468-4B38-8BD1-65FBFB06EE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66482" y="3464585"/>
            <a:ext cx="1436614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Heat demand calibrated with DES</a:t>
            </a:r>
            <a:endParaRPr kumimoji="0" lang="da-DK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90928" y="2810971"/>
            <a:ext cx="1656183" cy="423223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Renovation levels</a:t>
            </a:r>
            <a:endParaRPr kumimoji="0" lang="da-DK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2384789" y="3234194"/>
            <a:ext cx="0" cy="230391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Oval 19"/>
          <p:cNvSpPr/>
          <p:nvPr/>
        </p:nvSpPr>
        <p:spPr>
          <a:xfrm>
            <a:off x="1195392" y="4244951"/>
            <a:ext cx="1403648" cy="573419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Marginal/full costs</a:t>
            </a:r>
            <a:endParaRPr kumimoji="0" lang="da-DK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3300" y="4236542"/>
            <a:ext cx="1475656" cy="573419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Lifetimes and interest rates</a:t>
            </a:r>
            <a:endParaRPr kumimoji="0" lang="da-DK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94984" y="3909434"/>
            <a:ext cx="0" cy="327108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3463136" y="3358352"/>
            <a:ext cx="1958734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Potentials (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TWh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annuitized costs (DKK/kWh) for each measure and level</a:t>
            </a:r>
            <a:endParaRPr kumimoji="0" lang="da-DK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39400" y="3300037"/>
            <a:ext cx="1872208" cy="762454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Choosing the cheapest 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 (DKK/kWh) for each measure</a:t>
            </a:r>
            <a:endParaRPr kumimoji="0" lang="da-DK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2"/>
          </p:cNvCxnSpPr>
          <p:nvPr/>
        </p:nvCxnSpPr>
        <p:spPr>
          <a:xfrm flipV="1">
            <a:off x="5421870" y="3681264"/>
            <a:ext cx="417530" cy="254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/>
          <p:cNvCxnSpPr>
            <a:endCxn id="23" idx="1"/>
          </p:cNvCxnSpPr>
          <p:nvPr/>
        </p:nvCxnSpPr>
        <p:spPr>
          <a:xfrm flipV="1">
            <a:off x="3103096" y="3681518"/>
            <a:ext cx="360040" cy="14153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/>
          <p:cNvSpPr txBox="1"/>
          <p:nvPr/>
        </p:nvSpPr>
        <p:spPr>
          <a:xfrm>
            <a:off x="1691680" y="218804"/>
            <a:ext cx="56166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  <a:cs typeface="Times New Roman" panose="02020603050405020304" pitchFamily="18" charset="0"/>
              </a:rPr>
              <a:t>Part 3 – Calculation of potentials and costs of heat saving measures</a:t>
            </a:r>
            <a:endParaRPr lang="da-DK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U Management Engineering UK">
  <a:themeElements>
    <a:clrScheme name="DTU 1">
      <a:dk1>
        <a:sysClr val="windowText" lastClr="000000"/>
      </a:dk1>
      <a:lt1>
        <a:sysClr val="window" lastClr="FFFFFF"/>
      </a:lt1>
      <a:dk2>
        <a:srgbClr val="9B3333"/>
      </a:dk2>
      <a:lt2>
        <a:srgbClr val="EEECE1"/>
      </a:lt2>
      <a:accent1>
        <a:srgbClr val="F39900"/>
      </a:accent1>
      <a:accent2>
        <a:srgbClr val="E96637"/>
      </a:accent2>
      <a:accent3>
        <a:srgbClr val="E53439"/>
      </a:accent3>
      <a:accent4>
        <a:srgbClr val="9D3336"/>
      </a:accent4>
      <a:accent5>
        <a:srgbClr val="E32C80"/>
      </a:accent5>
      <a:accent6>
        <a:srgbClr val="BF3482"/>
      </a:accent6>
      <a:hlink>
        <a:srgbClr val="0000FF"/>
      </a:hlink>
      <a:folHlink>
        <a:srgbClr val="800080"/>
      </a:folHlink>
    </a:clrScheme>
    <a:fontScheme name="DT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C504E0D9-9950-4B7C-ABE6-1E1145FE5D37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13C93461-841B-406F-8B59-E6EC59767897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11BBBBDB-A96E-4257-A72A-529485658EE5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78DE40DB-0C2F-47C9-9175-DC9FB2E12DB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3FE41D2C-8EB9-4528-A724-18D299618BBA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AF3A0667-0FAD-4D68-BCDF-27226B7176D6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EA17F970-2458-4B59-9C88-DEFACD6A2725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3B7BEFF0-F674-4238-BB01-0DC7438B39DB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675326E9-D919-4046-8761-34BFE37164EC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2EEF666D-6229-4219-A70E-3E72EF6FBC71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B6497B95-74DC-43C5-9F25-586FA345BE9A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1100</Words>
  <Application>Microsoft Office PowerPoint</Application>
  <PresentationFormat>On-screen Show (4:3)</PresentationFormat>
  <Paragraphs>176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DTU Management Engineering UK</vt:lpstr>
      <vt:lpstr>Kontortema</vt:lpstr>
      <vt:lpstr>Heat demand, potentials and costs of heat saving measures within Danish building stock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Petrovic</dc:creator>
  <cp:lastModifiedBy>Stefan Petrovic</cp:lastModifiedBy>
  <cp:revision>46</cp:revision>
  <dcterms:created xsi:type="dcterms:W3CDTF">2014-04-07T22:29:59Z</dcterms:created>
  <dcterms:modified xsi:type="dcterms:W3CDTF">2015-03-27T15:19:38Z</dcterms:modified>
</cp:coreProperties>
</file>