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295" r:id="rId3"/>
    <p:sldId id="299" r:id="rId4"/>
    <p:sldId id="300" r:id="rId5"/>
  </p:sldIdLst>
  <p:sldSz cx="9144000" cy="6858000" type="screen4x3"/>
  <p:notesSz cx="6805613" cy="99393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E1D"/>
    <a:srgbClr val="FFFFFF"/>
    <a:srgbClr val="FF3300"/>
    <a:srgbClr val="596F7A"/>
    <a:srgbClr val="B7D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ema til typografi 1 - Markering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337" autoAdjust="0"/>
  </p:normalViewPr>
  <p:slideViewPr>
    <p:cSldViewPr>
      <p:cViewPr>
        <p:scale>
          <a:sx n="90" d="100"/>
          <a:sy n="90" d="100"/>
        </p:scale>
        <p:origin x="-59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412" cy="49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616" y="0"/>
            <a:ext cx="2948411" cy="49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4" y="4721305"/>
            <a:ext cx="5444807" cy="447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24"/>
            <a:ext cx="2948412" cy="49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616" y="9441024"/>
            <a:ext cx="2948411" cy="49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14BD2-5BC4-4373-B96B-CC6BC000F866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837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40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14BD2-5BC4-4373-B96B-CC6BC000F866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14BD2-5BC4-4373-B96B-CC6BC000F866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14BD2-5BC4-4373-B96B-CC6BC000F866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14BD2-5BC4-4373-B96B-CC6BC000F866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596F7A"/>
                </a:solidFill>
              </a:defRPr>
            </a:lvl1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96F7A"/>
                </a:solidFill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3663" y="63087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96F7A"/>
                </a:solidFill>
                <a:latin typeface="+mn-lt"/>
              </a:defRPr>
            </a:lvl1pPr>
          </a:lstStyle>
          <a:p>
            <a:fld id="{FBBBA329-97EC-440F-8FCA-2741EB2D8B45}" type="slidenum">
              <a:rPr lang="da-DK"/>
              <a:pPr/>
              <a:t>‹nr.›</a:t>
            </a:fld>
            <a:endParaRPr lang="da-DK"/>
          </a:p>
        </p:txBody>
      </p:sp>
      <p:pic>
        <p:nvPicPr>
          <p:cNvPr id="4103" name="Picture 7" descr="Logouk_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6129338"/>
            <a:ext cx="2322512" cy="584200"/>
          </a:xfrm>
          <a:prstGeom prst="rect">
            <a:avLst/>
          </a:prstGeom>
          <a:noFill/>
        </p:spPr>
      </p:pic>
      <p:pic>
        <p:nvPicPr>
          <p:cNvPr id="4106" name="Picture 10" descr="Logodk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25" y="6092825"/>
            <a:ext cx="2700338" cy="6794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96F7A"/>
                </a:solidFill>
              </a:defRPr>
            </a:lvl1pPr>
          </a:lstStyle>
          <a:p>
            <a:endParaRPr lang="da-DK"/>
          </a:p>
        </p:txBody>
      </p:sp>
      <p:pic>
        <p:nvPicPr>
          <p:cNvPr id="1031" name="Picture 7" descr="Logouk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16688" y="6129338"/>
            <a:ext cx="2322512" cy="5842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a-DK"/>
          </a:p>
        </p:txBody>
      </p:sp>
      <p:pic>
        <p:nvPicPr>
          <p:cNvPr id="1035" name="Picture 11" descr="Logodk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72225" y="6092825"/>
            <a:ext cx="2700338" cy="6794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96F7A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D7E1D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D7E1D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D7E1D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D7E1D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D7E1D"/>
        </a:buClr>
        <a:buChar char="•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D7E1D"/>
        </a:buClr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D7E1D"/>
        </a:buClr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D7E1D"/>
        </a:buClr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D7E1D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730623"/>
          </a:xfrm>
        </p:spPr>
        <p:txBody>
          <a:bodyPr/>
          <a:lstStyle/>
          <a:p>
            <a:r>
              <a:rPr lang="en-GB" sz="3200" dirty="0" smtClean="0"/>
              <a:t>Investment aid directed towards small and medium sized companies (SMEs)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Background of the SME study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/>
          <a:p>
            <a:r>
              <a:rPr lang="da-DK" sz="2400" dirty="0" smtClean="0"/>
              <a:t>Energy </a:t>
            </a:r>
            <a:r>
              <a:rPr lang="da-DK" sz="2400" dirty="0"/>
              <a:t>Agreement </a:t>
            </a:r>
            <a:r>
              <a:rPr lang="da-DK" sz="2400" dirty="0" smtClean="0"/>
              <a:t>2012</a:t>
            </a:r>
          </a:p>
          <a:p>
            <a:r>
              <a:rPr lang="en-US" sz="2400" dirty="0" smtClean="0"/>
              <a:t>Installation </a:t>
            </a:r>
            <a:r>
              <a:rPr lang="en-US" sz="2400" dirty="0"/>
              <a:t>aid for renewable </a:t>
            </a:r>
            <a:r>
              <a:rPr lang="en-US" sz="2400" dirty="0" smtClean="0"/>
              <a:t>energy facilities (RE-process scheme) for </a:t>
            </a:r>
            <a:r>
              <a:rPr lang="en-US" sz="2400" u="sng" dirty="0" smtClean="0"/>
              <a:t>process</a:t>
            </a:r>
            <a:r>
              <a:rPr lang="en-US" sz="2400" dirty="0" smtClean="0"/>
              <a:t> purposes.</a:t>
            </a:r>
          </a:p>
          <a:p>
            <a:r>
              <a:rPr lang="en-US" sz="2400" dirty="0" smtClean="0"/>
              <a:t>Biomass (straw, wood pellets, wood chips), biogas, solar, wind, heat pumps, district heating.</a:t>
            </a:r>
          </a:p>
          <a:p>
            <a:r>
              <a:rPr lang="en-US" sz="2400" dirty="0" smtClean="0"/>
              <a:t>Aid intensity following </a:t>
            </a:r>
            <a:r>
              <a:rPr lang="en-US" sz="2400" dirty="0"/>
              <a:t>the Block Exemption </a:t>
            </a:r>
            <a:r>
              <a:rPr lang="en-US" sz="2400" dirty="0" smtClean="0"/>
              <a:t>Regulation (BER)</a:t>
            </a:r>
          </a:p>
          <a:p>
            <a:r>
              <a:rPr lang="en-US" sz="2400" dirty="0" smtClean="0"/>
              <a:t>Additional </a:t>
            </a:r>
            <a:r>
              <a:rPr lang="en-US" sz="2400" dirty="0"/>
              <a:t>requirements (payback </a:t>
            </a:r>
            <a:r>
              <a:rPr lang="en-US" sz="2400" dirty="0" smtClean="0"/>
              <a:t>period min. 2 years and max. aid of 23 DKK/GJ)</a:t>
            </a:r>
          </a:p>
          <a:p>
            <a:r>
              <a:rPr lang="en-US" sz="2400" dirty="0" smtClean="0"/>
              <a:t>Aid scheme entered into operation August 2013.</a:t>
            </a:r>
          </a:p>
          <a:p>
            <a:r>
              <a:rPr lang="en-US" sz="2400" dirty="0"/>
              <a:t>Challenges in relation to </a:t>
            </a:r>
            <a:r>
              <a:rPr lang="en-US" sz="2400" dirty="0" smtClean="0"/>
              <a:t>SMEs </a:t>
            </a:r>
            <a:r>
              <a:rPr lang="en-US" sz="2400" dirty="0"/>
              <a:t>(Identification of relevant </a:t>
            </a:r>
            <a:r>
              <a:rPr lang="en-US" sz="2400" dirty="0" smtClean="0"/>
              <a:t>branches and </a:t>
            </a:r>
            <a:r>
              <a:rPr lang="en-US" sz="2400" dirty="0"/>
              <a:t>barriers</a:t>
            </a:r>
            <a:r>
              <a:rPr lang="en-US" sz="2400" dirty="0" smtClean="0"/>
              <a:t>) + Next steps.</a:t>
            </a:r>
            <a:endParaRPr lang="en-US" sz="2400" dirty="0" smtClean="0"/>
          </a:p>
          <a:p>
            <a:endParaRPr lang="en-US" sz="2400" dirty="0" smtClean="0"/>
          </a:p>
          <a:p>
            <a:endParaRPr lang="da-DK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Available energy data and the selection of relevant branches for the SME- study</a:t>
            </a:r>
            <a:endParaRPr lang="en-GB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Data from SKAT (Danish Tax Authority). Process energy consumption in 2005 of all branches based on DB03.</a:t>
            </a:r>
          </a:p>
          <a:p>
            <a:r>
              <a:rPr lang="en-GB" sz="2400" dirty="0" smtClean="0"/>
              <a:t>Regional identification and number. Need to transform of DB03 to DB07. The DB classification is based on </a:t>
            </a:r>
            <a:r>
              <a:rPr lang="en-GB" sz="2400" dirty="0" smtClean="0"/>
              <a:t>the EU NACE classification. </a:t>
            </a:r>
          </a:p>
          <a:p>
            <a:r>
              <a:rPr lang="en-GB" sz="2400" dirty="0" smtClean="0"/>
              <a:t>Quality check. Comparison Statistic Denmark (DST</a:t>
            </a:r>
            <a:r>
              <a:rPr lang="en-GB" sz="2400" dirty="0"/>
              <a:t>) </a:t>
            </a:r>
            <a:r>
              <a:rPr lang="en-GB" sz="2400" dirty="0" smtClean="0"/>
              <a:t>“</a:t>
            </a:r>
            <a:r>
              <a:rPr lang="en-GB" sz="2400" i="1" dirty="0" smtClean="0"/>
              <a:t>Danish </a:t>
            </a:r>
            <a:r>
              <a:rPr lang="en-GB" sz="2400" i="1" dirty="0"/>
              <a:t>Energy </a:t>
            </a:r>
            <a:r>
              <a:rPr lang="en-GB" sz="2400" i="1" dirty="0" smtClean="0"/>
              <a:t>Accounts</a:t>
            </a:r>
            <a:r>
              <a:rPr lang="en-GB" sz="2400" dirty="0" smtClean="0"/>
              <a:t>” (new figures). </a:t>
            </a:r>
          </a:p>
          <a:p>
            <a:r>
              <a:rPr lang="en-GB" sz="2400" dirty="0" smtClean="0"/>
              <a:t>Selection of 11 branches. First =&gt; Relevance (i.e. process). Second =&gt; High number of SME. Third  =&gt; Need for process </a:t>
            </a:r>
            <a:r>
              <a:rPr lang="en-GB" sz="2400" u="sng" dirty="0" smtClean="0"/>
              <a:t>heat</a:t>
            </a:r>
            <a:r>
              <a:rPr lang="en-GB" sz="2400" dirty="0" smtClean="0"/>
              <a:t>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392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Calculation of the profitability of </a:t>
            </a:r>
            <a:br>
              <a:rPr lang="en-GB" sz="2800" dirty="0" smtClean="0"/>
            </a:br>
            <a:r>
              <a:rPr lang="en-GB" sz="2800" dirty="0" smtClean="0"/>
              <a:t>RE-investments in the SME-study </a:t>
            </a:r>
            <a:endParaRPr lang="en-GB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GB" sz="2400" dirty="0" smtClean="0"/>
              <a:t>Investigation of the profitability of RE</a:t>
            </a:r>
            <a:r>
              <a:rPr lang="en-GB" sz="2400" dirty="0" smtClean="0"/>
              <a:t> energy facilities (payback period). Calculations based on data submitted by applicants:</a:t>
            </a:r>
          </a:p>
          <a:p>
            <a:pPr lvl="1"/>
            <a:r>
              <a:rPr lang="en-GB" sz="2000" dirty="0" smtClean="0"/>
              <a:t>Data for installation costs and O&amp;M costs show significant economies of scale.</a:t>
            </a: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Costs of fossil fuel consumption compared to cost of RE (market price + tax – reimbursement of energy tax)</a:t>
            </a:r>
          </a:p>
          <a:p>
            <a:pPr lvl="1"/>
            <a:r>
              <a:rPr lang="en-GB" sz="2000" dirty="0" smtClean="0"/>
              <a:t>Cost of present O&amp;M compared to future O&amp;M.</a:t>
            </a:r>
            <a:endParaRPr lang="en-GB" dirty="0" smtClean="0">
              <a:ea typeface="+mn-ea"/>
              <a:cs typeface="+mn-cs"/>
            </a:endParaRP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03" y="3429000"/>
            <a:ext cx="52006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382002"/>
      </p:ext>
    </p:extLst>
  </p:cSld>
  <p:clrMapOvr>
    <a:masterClrMapping/>
  </p:clrMapOvr>
</p:sld>
</file>

<file path=ppt/theme/theme1.xml><?xml version="1.0" encoding="utf-8"?>
<a:theme xmlns:a="http://schemas.openxmlformats.org/drawingml/2006/main" name="ENS dansk">
  <a:themeElements>
    <a:clrScheme name="Energistyrelsen_UK_200604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istyrelsen_UK_2006041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nergistyrelsen_UK_200604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istyrelsen_UK_200604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istyrelsen_UK_200604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istyrelsen_UK_200604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istyrelsen_UK_200604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istyrelsen_UK_200604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istyrelsen_UK_200604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3459</TotalTime>
  <Words>282</Words>
  <Application>Microsoft Office PowerPoint</Application>
  <PresentationFormat>Skærmshow (4:3)</PresentationFormat>
  <Paragraphs>27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ENS dansk</vt:lpstr>
      <vt:lpstr>Investment aid directed towards small and medium sized companies (SMEs)</vt:lpstr>
      <vt:lpstr>Background of the SME study</vt:lpstr>
      <vt:lpstr>Available energy data and the selection of relevant branches for the SME- study</vt:lpstr>
      <vt:lpstr>Calculation of the profitability of  RE-investments in the SME-study </vt:lpstr>
    </vt:vector>
  </TitlesOfParts>
  <Company>Energistyrelsen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 til proces</dc:title>
  <dc:creator>Claus Krog Ekman</dc:creator>
  <cp:lastModifiedBy>Michael Bøgh</cp:lastModifiedBy>
  <cp:revision>267</cp:revision>
  <dcterms:created xsi:type="dcterms:W3CDTF">2012-05-16T12:22:47Z</dcterms:created>
  <dcterms:modified xsi:type="dcterms:W3CDTF">2014-01-20T14:50:17Z</dcterms:modified>
</cp:coreProperties>
</file>