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62" r:id="rId5"/>
    <p:sldId id="259" r:id="rId6"/>
    <p:sldId id="258" r:id="rId7"/>
    <p:sldId id="260" r:id="rId8"/>
    <p:sldId id="261" r:id="rId9"/>
  </p:sldIdLst>
  <p:sldSz cx="9144000" cy="6858000" type="screen4x3"/>
  <p:notesSz cx="6858000" cy="9144000"/>
  <p:custDataLst>
    <p:tags r:id="rId1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FF6600"/>
    <a:srgbClr val="FF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25" autoAdjust="0"/>
  </p:normalViewPr>
  <p:slideViewPr>
    <p:cSldViewPr showGuides="1">
      <p:cViewPr varScale="1">
        <p:scale>
          <a:sx n="95" d="100"/>
          <a:sy n="95" d="100"/>
        </p:scale>
        <p:origin x="66" y="96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212800" cy="627975"/>
          </a:xfrm>
          <a:prstGeom prst="rect">
            <a:avLst/>
          </a:prstGeom>
        </p:spPr>
      </p:pic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212803" cy="627975"/>
          </a:xfrm>
          <a:prstGeom prst="rect">
            <a:avLst/>
          </a:prstGeom>
        </p:spPr>
      </p:pic>
      <p:pic>
        <p:nvPicPr>
          <p:cNvPr id="7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212803" cy="627975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4100400" y="3124800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6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0" y="3124801"/>
            <a:ext cx="5040000" cy="2340217"/>
          </a:xfrm>
          <a:prstGeom prst="rect">
            <a:avLst/>
          </a:prstGeom>
        </p:spPr>
      </p:pic>
      <p:pic>
        <p:nvPicPr>
          <p:cNvPr id="5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0" y="3124801"/>
            <a:ext cx="5040000" cy="2340217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BFEA-8F3E-4FE5-8EE6-0AE106DD437F}" type="datetime3">
              <a:rPr lang="en-GB" smtClean="0"/>
              <a:t>6 November, 2015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21AE-FC7A-4C0C-8D1C-6F2D6C49FE87}" type="datetime3">
              <a:rPr lang="en-GB" smtClean="0"/>
              <a:t>6 November, 2015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1450-0567-4201-AA87-1443416DFF8C}" type="datetime3">
              <a:rPr lang="en-GB" smtClean="0"/>
              <a:t>6 November, 2015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49B7-28E6-4AFB-8BDA-B6E71AFE1C74}" type="datetime3">
              <a:rPr lang="en-GB" smtClean="0"/>
              <a:t>6 November, 2015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8383586" y="6476999"/>
            <a:ext cx="7604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bg1"/>
                </a:solidFill>
              </a:defRPr>
            </a:lvl1pPr>
          </a:lstStyle>
          <a:p>
            <a:fld id="{A46E14B3-F41A-4AAB-9C3C-0FAFCC7ED87C}" type="datetime3">
              <a:rPr lang="en-GB" smtClean="0"/>
              <a:pPr/>
              <a:t>6 November, 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6948264" y="6477000"/>
            <a:ext cx="1435323" cy="306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en-GB" sz="850" smtClean="0"/>
              <a:t>09 January 2015</a:t>
            </a:r>
            <a:endParaRPr lang="en-GB" sz="850" dirty="0"/>
          </a:p>
        </p:txBody>
      </p:sp>
      <p:sp>
        <p:nvSpPr>
          <p:cNvPr id="16" name="SD_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GB" sz="850" b="1" smtClean="0"/>
              <a:t>DTU Management Engineering, Technical University of Denmark</a:t>
            </a:r>
            <a:endParaRPr lang="en-GB" sz="850" b="1" dirty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096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100" noProof="1" smtClean="0">
                <a:solidFill>
                  <a:schemeClr val="bg1"/>
                </a:solidFill>
              </a:rPr>
              <a:t>Add Presentation Title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in Footer via ”Insert”; </a:t>
            </a:r>
            <a:br>
              <a:rPr lang="en-GB" sz="1100" noProof="1" smtClean="0">
                <a:solidFill>
                  <a:schemeClr val="bg1"/>
                </a:solidFill>
              </a:rPr>
            </a:br>
            <a:r>
              <a:rPr lang="en-GB" sz="1100" noProof="1" smtClean="0">
                <a:solidFill>
                  <a:schemeClr val="bg1"/>
                </a:solidFill>
              </a:rPr>
              <a:t>”Header &amp; Footer”</a:t>
            </a:r>
            <a:endParaRPr lang="en-GB" sz="1100" noProof="1">
              <a:solidFill>
                <a:schemeClr val="bg1"/>
              </a:solidFill>
            </a:endParaRPr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TIMES-DK </a:t>
            </a:r>
            <a:r>
              <a:rPr lang="en-GB" dirty="0" err="1" smtClean="0"/>
              <a:t>Indutry</a:t>
            </a:r>
            <a:r>
              <a:rPr lang="en-GB" dirty="0" smtClean="0"/>
              <a:t> 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Model structure and how to update files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if the industry sectors in TIMES-DK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model has 12 sectors that is mirrored in the CGE model</a:t>
            </a:r>
          </a:p>
          <a:p>
            <a:r>
              <a:rPr lang="en-GB" dirty="0" smtClean="0"/>
              <a:t>Each sector demands some energy services and there are 8 different services coming in 3 groups</a:t>
            </a:r>
          </a:p>
          <a:p>
            <a:r>
              <a:rPr lang="en-GB" dirty="0" smtClean="0"/>
              <a:t>Electricity demands</a:t>
            </a:r>
          </a:p>
          <a:p>
            <a:pPr lvl="1"/>
            <a:r>
              <a:rPr lang="en-GB" dirty="0" smtClean="0"/>
              <a:t>Appliances</a:t>
            </a:r>
          </a:p>
          <a:p>
            <a:pPr lvl="1"/>
            <a:r>
              <a:rPr lang="en-GB" dirty="0" smtClean="0"/>
              <a:t>Motors</a:t>
            </a:r>
          </a:p>
          <a:p>
            <a:r>
              <a:rPr lang="en-GB" dirty="0" smtClean="0"/>
              <a:t>Heat demands</a:t>
            </a:r>
          </a:p>
          <a:p>
            <a:pPr lvl="1"/>
            <a:r>
              <a:rPr lang="en-GB" dirty="0" smtClean="0"/>
              <a:t>High temperature heat</a:t>
            </a:r>
          </a:p>
          <a:p>
            <a:pPr lvl="1"/>
            <a:r>
              <a:rPr lang="en-GB" dirty="0" smtClean="0"/>
              <a:t>Medium temperature heat</a:t>
            </a:r>
          </a:p>
          <a:p>
            <a:pPr lvl="1"/>
            <a:r>
              <a:rPr lang="en-GB" dirty="0" smtClean="0"/>
              <a:t>Room heat</a:t>
            </a:r>
          </a:p>
          <a:p>
            <a:r>
              <a:rPr lang="en-GB" dirty="0" smtClean="0"/>
              <a:t>Haulage (internal transport)</a:t>
            </a:r>
          </a:p>
          <a:p>
            <a:pPr lvl="1"/>
            <a:r>
              <a:rPr lang="en-GB" dirty="0" smtClean="0"/>
              <a:t>Tractors, trucks, fishing boats</a:t>
            </a:r>
          </a:p>
          <a:p>
            <a:pPr lvl="1"/>
            <a:r>
              <a:rPr lang="en-GB" dirty="0" smtClean="0"/>
              <a:t>Forklifts</a:t>
            </a:r>
          </a:p>
          <a:p>
            <a:pPr lvl="1"/>
            <a:r>
              <a:rPr lang="en-GB" dirty="0" smtClean="0"/>
              <a:t>Forest machines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7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/>
          <p:cNvCxnSpPr>
            <a:stCxn id="71" idx="3"/>
          </p:cNvCxnSpPr>
          <p:nvPr/>
        </p:nvCxnSpPr>
        <p:spPr bwMode="auto">
          <a:xfrm flipV="1">
            <a:off x="4178716" y="6142337"/>
            <a:ext cx="4137700" cy="11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4172261" y="4486153"/>
            <a:ext cx="2243595" cy="9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6" idx="3"/>
          </p:cNvCxnSpPr>
          <p:nvPr/>
        </p:nvCxnSpPr>
        <p:spPr bwMode="auto">
          <a:xfrm flipV="1">
            <a:off x="4169732" y="1568736"/>
            <a:ext cx="2712340" cy="52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2547" y="1340768"/>
            <a:ext cx="1424152" cy="41861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Industry sectors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Agriculture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Food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Chemical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 smtClean="0"/>
              <a:t>Glas&amp;Concrete</a:t>
            </a:r>
            <a:endParaRPr lang="en-GB" sz="12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Other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Motor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vehicles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aseline="0" dirty="0" smtClean="0"/>
              <a:t>Sales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Private 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aseline="0" dirty="0" smtClean="0"/>
              <a:t>Public</a:t>
            </a:r>
            <a:r>
              <a:rPr lang="en-GB" sz="1200" dirty="0" smtClean="0"/>
              <a:t> </a:t>
            </a:r>
            <a:r>
              <a:rPr lang="en-GB" sz="1200" dirty="0" smtClean="0"/>
              <a:t>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Contruction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smtClean="0"/>
              <a:t>Other Utilities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5580" y="1300339"/>
            <a:ext cx="1424152" cy="6410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Medium temp.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 heat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33284" y="524573"/>
            <a:ext cx="1424152" cy="6410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High temp.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 heat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45580" y="2064362"/>
            <a:ext cx="1424152" cy="64104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Heating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0311" y="2823959"/>
            <a:ext cx="1424152" cy="6410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Light and Electronics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50311" y="3583556"/>
            <a:ext cx="1424152" cy="6410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Electric motors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436096" y="476672"/>
            <a:ext cx="5816" cy="57606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973591" y="338554"/>
            <a:ext cx="120" cy="58987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6869191" y="575410"/>
            <a:ext cx="1784" cy="56619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6420359" y="575410"/>
            <a:ext cx="25241" cy="56619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328356" y="338554"/>
            <a:ext cx="19653" cy="58316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7838592" y="553579"/>
            <a:ext cx="0" cy="56166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656235" y="236856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Electricity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50596" y="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District heat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186466" y="23929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Oil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554677" y="23685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692537" y="4375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Biomass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18176" y="13352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Bio-fuels</a:t>
            </a:r>
            <a:endParaRPr lang="en-GB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157436" y="692696"/>
            <a:ext cx="12686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7" idx="3"/>
          </p:cNvCxnSpPr>
          <p:nvPr/>
        </p:nvCxnSpPr>
        <p:spPr bwMode="auto">
          <a:xfrm flipV="1">
            <a:off x="4157436" y="836712"/>
            <a:ext cx="2258420" cy="8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69732" y="980729"/>
            <a:ext cx="2701242" cy="16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5351605" y="635074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169732" y="1326382"/>
            <a:ext cx="1262916" cy="14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4157436" y="1478782"/>
            <a:ext cx="2288163" cy="6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157436" y="1854760"/>
            <a:ext cx="3681156" cy="26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157436" y="1721641"/>
            <a:ext cx="3170920" cy="13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6372200" y="787474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815880" y="90872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364088" y="126876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383832" y="142116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815880" y="1513555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247928" y="1665955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740352" y="1801587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4157436" y="2050901"/>
            <a:ext cx="1286844" cy="13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8" idx="3"/>
            <a:endCxn id="105" idx="5"/>
          </p:cNvCxnSpPr>
          <p:nvPr/>
        </p:nvCxnSpPr>
        <p:spPr bwMode="auto">
          <a:xfrm flipV="1">
            <a:off x="4169732" y="2383624"/>
            <a:ext cx="2353556" cy="1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4178716" y="2670859"/>
            <a:ext cx="3671508" cy="641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4178716" y="2450212"/>
            <a:ext cx="2703890" cy="647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4178716" y="2575790"/>
            <a:ext cx="3161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6351952" y="4437112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827512" y="2367704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259560" y="2520104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751984" y="2655736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183995" y="2192925"/>
            <a:ext cx="1767132" cy="1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9" idx="3"/>
          </p:cNvCxnSpPr>
          <p:nvPr/>
        </p:nvCxnSpPr>
        <p:spPr bwMode="auto">
          <a:xfrm flipV="1">
            <a:off x="4174463" y="3140968"/>
            <a:ext cx="1269817" cy="3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5375720" y="306896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75" name="Straight Connector 74"/>
          <p:cNvCxnSpPr>
            <a:stCxn id="10" idx="3"/>
          </p:cNvCxnSpPr>
          <p:nvPr/>
        </p:nvCxnSpPr>
        <p:spPr bwMode="auto">
          <a:xfrm flipV="1">
            <a:off x="4174463" y="3893480"/>
            <a:ext cx="1269817" cy="10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5375720" y="3861048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1926172" y="845095"/>
            <a:ext cx="11633" cy="5325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7" idx="1"/>
          </p:cNvCxnSpPr>
          <p:nvPr/>
        </p:nvCxnSpPr>
        <p:spPr bwMode="auto">
          <a:xfrm flipH="1" flipV="1">
            <a:off x="1926173" y="845095"/>
            <a:ext cx="807111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6" idx="1"/>
          </p:cNvCxnSpPr>
          <p:nvPr/>
        </p:nvCxnSpPr>
        <p:spPr bwMode="auto">
          <a:xfrm flipH="1" flipV="1">
            <a:off x="1937805" y="1611707"/>
            <a:ext cx="807775" cy="91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8" idx="1"/>
          </p:cNvCxnSpPr>
          <p:nvPr/>
        </p:nvCxnSpPr>
        <p:spPr bwMode="auto">
          <a:xfrm flipH="1" flipV="1">
            <a:off x="1951139" y="2384884"/>
            <a:ext cx="794441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9" idx="1"/>
          </p:cNvCxnSpPr>
          <p:nvPr/>
        </p:nvCxnSpPr>
        <p:spPr bwMode="auto">
          <a:xfrm flipH="1" flipV="1">
            <a:off x="1939464" y="3144481"/>
            <a:ext cx="81084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10" idx="1"/>
          </p:cNvCxnSpPr>
          <p:nvPr/>
        </p:nvCxnSpPr>
        <p:spPr bwMode="auto">
          <a:xfrm flipH="1" flipV="1">
            <a:off x="1937805" y="3904078"/>
            <a:ext cx="812506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endCxn id="5" idx="3"/>
          </p:cNvCxnSpPr>
          <p:nvPr/>
        </p:nvCxnSpPr>
        <p:spPr bwMode="auto">
          <a:xfrm flipH="1" flipV="1">
            <a:off x="1536699" y="3433819"/>
            <a:ext cx="380576" cy="3118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/>
          <p:nvPr/>
        </p:nvSpPr>
        <p:spPr bwMode="auto">
          <a:xfrm>
            <a:off x="2754564" y="4343153"/>
            <a:ext cx="1424152" cy="6410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Tractors, trucks, fishing boats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50311" y="5092152"/>
            <a:ext cx="1424152" cy="6410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Forklifts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54564" y="5851749"/>
            <a:ext cx="1424152" cy="6047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Forest machines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85" name="Straight Connector 84"/>
          <p:cNvCxnSpPr>
            <a:stCxn id="68" idx="1"/>
          </p:cNvCxnSpPr>
          <p:nvPr/>
        </p:nvCxnSpPr>
        <p:spPr bwMode="auto">
          <a:xfrm flipH="1" flipV="1">
            <a:off x="1951139" y="4653077"/>
            <a:ext cx="803425" cy="10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70" idx="1"/>
          </p:cNvCxnSpPr>
          <p:nvPr/>
        </p:nvCxnSpPr>
        <p:spPr bwMode="auto">
          <a:xfrm flipH="1" flipV="1">
            <a:off x="1951139" y="5412674"/>
            <a:ext cx="79917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>
            <a:stCxn id="71" idx="1"/>
          </p:cNvCxnSpPr>
          <p:nvPr/>
        </p:nvCxnSpPr>
        <p:spPr bwMode="auto">
          <a:xfrm flipH="1" flipV="1">
            <a:off x="1951139" y="6150502"/>
            <a:ext cx="803425" cy="36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Oval 103"/>
          <p:cNvSpPr/>
          <p:nvPr/>
        </p:nvSpPr>
        <p:spPr bwMode="auto">
          <a:xfrm>
            <a:off x="5403343" y="198884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410291" y="2285256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907399" y="2141240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8316416" y="548680"/>
            <a:ext cx="0" cy="56166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370451" y="29454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64" name="Oval 63"/>
          <p:cNvSpPr/>
          <p:nvPr/>
        </p:nvSpPr>
        <p:spPr bwMode="auto">
          <a:xfrm>
            <a:off x="8240542" y="6093296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 flipV="1">
            <a:off x="4169732" y="5365277"/>
            <a:ext cx="264614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/>
        </p:nvSpPr>
        <p:spPr bwMode="auto">
          <a:xfrm>
            <a:off x="6784341" y="5301208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 flipV="1">
            <a:off x="4194214" y="4730948"/>
            <a:ext cx="4137700" cy="117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Oval 146"/>
          <p:cNvSpPr/>
          <p:nvPr/>
        </p:nvSpPr>
        <p:spPr bwMode="auto">
          <a:xfrm>
            <a:off x="8256040" y="4681907"/>
            <a:ext cx="132384" cy="11524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555776" y="138118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Energy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File </a:t>
            </a:r>
            <a:r>
              <a:rPr lang="da-DK" dirty="0" err="1" smtClean="0"/>
              <a:t>structure</a:t>
            </a:r>
            <a:r>
              <a:rPr lang="da-DK" dirty="0" smtClean="0"/>
              <a:t> for </a:t>
            </a:r>
            <a:r>
              <a:rPr lang="da-DK" dirty="0" err="1" smtClean="0"/>
              <a:t>industry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8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Calibrating</a:t>
            </a:r>
            <a:r>
              <a:rPr lang="da-DK" dirty="0" smtClean="0"/>
              <a:t> VT_DK_IND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industry</a:t>
            </a:r>
            <a:r>
              <a:rPr lang="da-DK" dirty="0" smtClean="0"/>
              <a:t> </a:t>
            </a:r>
            <a:r>
              <a:rPr lang="da-DK" dirty="0" err="1" smtClean="0"/>
              <a:t>sector</a:t>
            </a:r>
            <a:r>
              <a:rPr lang="da-DK" dirty="0" smtClean="0"/>
              <a:t> is </a:t>
            </a:r>
            <a:r>
              <a:rPr lang="da-DK" dirty="0" err="1" smtClean="0"/>
              <a:t>calibrated</a:t>
            </a:r>
            <a:r>
              <a:rPr lang="da-DK" dirty="0" smtClean="0"/>
              <a:t> to the Danish Energy </a:t>
            </a:r>
            <a:r>
              <a:rPr lang="da-DK" dirty="0" err="1" smtClean="0"/>
              <a:t>Matrixes</a:t>
            </a:r>
            <a:r>
              <a:rPr lang="da-DK" dirty="0" smtClean="0"/>
              <a:t>. This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cause</a:t>
            </a:r>
            <a:r>
              <a:rPr lang="da-DK" dirty="0" smtClean="0"/>
              <a:t> a small </a:t>
            </a:r>
            <a:r>
              <a:rPr lang="da-DK" dirty="0" err="1" smtClean="0"/>
              <a:t>diviation</a:t>
            </a:r>
            <a:r>
              <a:rPr lang="da-DK" dirty="0" smtClean="0"/>
              <a:t> from the Energy </a:t>
            </a:r>
            <a:r>
              <a:rPr lang="da-DK" dirty="0" err="1" smtClean="0"/>
              <a:t>Statistics</a:t>
            </a:r>
            <a:r>
              <a:rPr lang="da-DK" dirty="0" smtClean="0"/>
              <a:t>.</a:t>
            </a:r>
          </a:p>
          <a:p>
            <a:r>
              <a:rPr lang="da-DK" dirty="0" smtClean="0"/>
              <a:t>As the data fed </a:t>
            </a:r>
            <a:r>
              <a:rPr lang="da-DK" dirty="0" err="1" smtClean="0"/>
              <a:t>into</a:t>
            </a:r>
            <a:r>
              <a:rPr lang="da-DK" dirty="0" smtClean="0"/>
              <a:t> the base </a:t>
            </a:r>
            <a:r>
              <a:rPr lang="da-DK" dirty="0" err="1" smtClean="0"/>
              <a:t>year</a:t>
            </a:r>
            <a:r>
              <a:rPr lang="da-DK" dirty="0" smtClean="0"/>
              <a:t> template (VT-file) is </a:t>
            </a:r>
            <a:r>
              <a:rPr lang="da-DK" dirty="0" err="1" smtClean="0"/>
              <a:t>based</a:t>
            </a:r>
            <a:r>
              <a:rPr lang="da-DK" dirty="0" smtClean="0"/>
              <a:t> on the Energy </a:t>
            </a:r>
            <a:r>
              <a:rPr lang="da-DK" dirty="0" err="1" smtClean="0"/>
              <a:t>Matrixes</a:t>
            </a:r>
            <a:r>
              <a:rPr lang="da-DK" dirty="0" smtClean="0"/>
              <a:t>, </a:t>
            </a:r>
            <a:r>
              <a:rPr lang="da-DK" dirty="0" err="1" smtClean="0"/>
              <a:t>then</a:t>
            </a:r>
            <a:r>
              <a:rPr lang="da-DK" dirty="0" smtClean="0"/>
              <a:t> it is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capacity</a:t>
            </a:r>
            <a:r>
              <a:rPr lang="da-DK" dirty="0" smtClean="0"/>
              <a:t> and </a:t>
            </a:r>
            <a:r>
              <a:rPr lang="da-DK" dirty="0" err="1" smtClean="0"/>
              <a:t>full</a:t>
            </a:r>
            <a:r>
              <a:rPr lang="da-DK" dirty="0" smtClean="0"/>
              <a:t> load </a:t>
            </a:r>
            <a:r>
              <a:rPr lang="da-DK" dirty="0" err="1" smtClean="0"/>
              <a:t>hours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needs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adjusted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updating</a:t>
            </a:r>
            <a:r>
              <a:rPr lang="da-DK" dirty="0" smtClean="0"/>
              <a:t> data.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7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3920"/>
          </a:xfrm>
        </p:spPr>
        <p:txBody>
          <a:bodyPr/>
          <a:lstStyle/>
          <a:p>
            <a:r>
              <a:rPr lang="da-DK" dirty="0" err="1" smtClean="0"/>
              <a:t>Updating</a:t>
            </a:r>
            <a:r>
              <a:rPr lang="da-DK" dirty="0" smtClean="0"/>
              <a:t> the base </a:t>
            </a:r>
            <a:r>
              <a:rPr lang="da-DK" dirty="0" err="1" smtClean="0"/>
              <a:t>year</a:t>
            </a:r>
            <a:r>
              <a:rPr lang="da-DK" dirty="0" smtClean="0"/>
              <a:t> </a:t>
            </a:r>
            <a:r>
              <a:rPr lang="da-DK" dirty="0" smtClean="0"/>
              <a:t>template VT_DK_IND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7772400" cy="45656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 smtClean="0"/>
              <a:t>Output from Danish Energy Matrix is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base </a:t>
            </a:r>
            <a:r>
              <a:rPr lang="da-DK" dirty="0" err="1" smtClean="0"/>
              <a:t>year</a:t>
            </a:r>
            <a:r>
              <a:rPr lang="da-DK" dirty="0" smtClean="0"/>
              <a:t> </a:t>
            </a:r>
            <a:r>
              <a:rPr lang="da-DK" dirty="0" err="1" smtClean="0"/>
              <a:t>consumption</a:t>
            </a:r>
            <a:r>
              <a:rPr lang="da-DK" dirty="0" smtClean="0"/>
              <a:t> for IntERACT5 </a:t>
            </a:r>
            <a:r>
              <a:rPr lang="da-DK" dirty="0" err="1" smtClean="0"/>
              <a:t>sectors</a:t>
            </a:r>
            <a:r>
              <a:rPr lang="da-DK" dirty="0"/>
              <a:t> (</a:t>
            </a:r>
            <a:r>
              <a:rPr lang="da-DK" b="1" i="1" dirty="0"/>
              <a:t>INTERACT5 - Aggregering af </a:t>
            </a:r>
            <a:r>
              <a:rPr lang="da-DK" b="1" i="1" dirty="0" smtClean="0"/>
              <a:t>IO-tabeller.xlsx</a:t>
            </a:r>
            <a:r>
              <a:rPr lang="da-DK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The output </a:t>
            </a:r>
            <a:r>
              <a:rPr lang="da-DK" dirty="0" err="1" smtClean="0"/>
              <a:t>table</a:t>
            </a:r>
            <a:r>
              <a:rPr lang="da-DK" dirty="0" smtClean="0"/>
              <a:t> from </a:t>
            </a:r>
            <a:r>
              <a:rPr lang="da-DK" dirty="0" err="1" smtClean="0"/>
              <a:t>above</a:t>
            </a:r>
            <a:r>
              <a:rPr lang="da-DK" dirty="0" smtClean="0"/>
              <a:t> is </a:t>
            </a:r>
            <a:r>
              <a:rPr lang="da-DK" dirty="0" err="1" smtClean="0"/>
              <a:t>copied</a:t>
            </a:r>
            <a:r>
              <a:rPr lang="da-DK" dirty="0" smtClean="0"/>
              <a:t> to VT_DK_IND </a:t>
            </a:r>
            <a:r>
              <a:rPr lang="da-DK" dirty="0" err="1" smtClean="0"/>
              <a:t>sheet</a:t>
            </a:r>
            <a:r>
              <a:rPr lang="da-DK" dirty="0" smtClean="0"/>
              <a:t> "Energy Matrix".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Final </a:t>
            </a:r>
            <a:r>
              <a:rPr lang="da-DK" dirty="0" err="1" smtClean="0"/>
              <a:t>energy</a:t>
            </a:r>
            <a:r>
              <a:rPr lang="da-DK" dirty="0" smtClean="0"/>
              <a:t> </a:t>
            </a:r>
            <a:r>
              <a:rPr lang="da-DK" dirty="0" err="1" smtClean="0"/>
              <a:t>consumption</a:t>
            </a:r>
            <a:r>
              <a:rPr lang="da-DK" dirty="0" smtClean="0"/>
              <a:t> </a:t>
            </a:r>
            <a:r>
              <a:rPr lang="da-DK" dirty="0" err="1" smtClean="0"/>
              <a:t>divided</a:t>
            </a:r>
            <a:r>
              <a:rPr lang="da-DK" dirty="0" smtClean="0"/>
              <a:t> on services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created</a:t>
            </a:r>
            <a:r>
              <a:rPr lang="da-DK" dirty="0"/>
              <a:t> from VMAS2015 database (</a:t>
            </a:r>
            <a:r>
              <a:rPr lang="da-DK" b="1" i="1" dirty="0"/>
              <a:t>Alle matricer </a:t>
            </a:r>
            <a:r>
              <a:rPr lang="da-DK" b="1" i="1" dirty="0" smtClean="0"/>
              <a:t>Final_VMAS2015_Pivo.xlsb</a:t>
            </a:r>
            <a:r>
              <a:rPr lang="da-DK" dirty="0" smtClean="0"/>
              <a:t>). This </a:t>
            </a:r>
            <a:r>
              <a:rPr lang="da-DK" dirty="0" err="1" smtClean="0"/>
              <a:t>includes</a:t>
            </a:r>
            <a:r>
              <a:rPr lang="da-DK" dirty="0" smtClean="0"/>
              <a:t> all </a:t>
            </a:r>
            <a:r>
              <a:rPr lang="da-DK" dirty="0" err="1" smtClean="0"/>
              <a:t>industry</a:t>
            </a:r>
            <a:r>
              <a:rPr lang="da-DK" dirty="0" smtClean="0"/>
              <a:t> </a:t>
            </a:r>
            <a:r>
              <a:rPr lang="da-DK" dirty="0" err="1" smtClean="0"/>
              <a:t>sectors</a:t>
            </a:r>
            <a:r>
              <a:rPr lang="da-DK" dirty="0" smtClean="0"/>
              <a:t> </a:t>
            </a:r>
            <a:r>
              <a:rPr lang="da-DK" dirty="0" err="1" smtClean="0"/>
              <a:t>except</a:t>
            </a:r>
            <a:r>
              <a:rPr lang="da-DK" dirty="0" smtClean="0"/>
              <a:t> Public </a:t>
            </a:r>
            <a:r>
              <a:rPr lang="da-DK" dirty="0" err="1" smtClean="0"/>
              <a:t>Sector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not a part of the VMAS2015 </a:t>
            </a:r>
            <a:r>
              <a:rPr lang="da-DK" dirty="0" err="1" smtClean="0"/>
              <a:t>study</a:t>
            </a:r>
            <a:r>
              <a:rPr lang="da-DK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 smtClean="0"/>
              <a:t>Comparing</a:t>
            </a:r>
            <a:r>
              <a:rPr lang="da-DK" dirty="0" smtClean="0"/>
              <a:t> </a:t>
            </a:r>
            <a:r>
              <a:rPr lang="da-DK" dirty="0" err="1" smtClean="0"/>
              <a:t>detailed</a:t>
            </a:r>
            <a:r>
              <a:rPr lang="da-DK" dirty="0" smtClean="0"/>
              <a:t> </a:t>
            </a:r>
            <a:r>
              <a:rPr lang="da-DK" dirty="0" err="1" smtClean="0"/>
              <a:t>fuel</a:t>
            </a:r>
            <a:r>
              <a:rPr lang="da-DK" dirty="0" smtClean="0"/>
              <a:t> </a:t>
            </a:r>
            <a:r>
              <a:rPr lang="da-DK" dirty="0" err="1" smtClean="0"/>
              <a:t>consumption</a:t>
            </a:r>
            <a:r>
              <a:rPr lang="da-DK" dirty="0" smtClean="0"/>
              <a:t> for Public </a:t>
            </a:r>
            <a:r>
              <a:rPr lang="da-DK" dirty="0" err="1" smtClean="0"/>
              <a:t>Sector</a:t>
            </a:r>
            <a:r>
              <a:rPr lang="da-DK" dirty="0" smtClean="0"/>
              <a:t> with </a:t>
            </a:r>
            <a:r>
              <a:rPr lang="da-DK" dirty="0" err="1" smtClean="0"/>
              <a:t>fuel</a:t>
            </a:r>
            <a:r>
              <a:rPr lang="da-DK" dirty="0" smtClean="0"/>
              <a:t> </a:t>
            </a:r>
            <a:r>
              <a:rPr lang="da-DK" dirty="0" err="1" smtClean="0"/>
              <a:t>consumption</a:t>
            </a:r>
            <a:r>
              <a:rPr lang="da-DK" dirty="0" smtClean="0"/>
              <a:t> for </a:t>
            </a:r>
            <a:r>
              <a:rPr lang="da-DK" dirty="0" err="1" smtClean="0"/>
              <a:t>different</a:t>
            </a:r>
            <a:r>
              <a:rPr lang="da-DK" dirty="0" smtClean="0"/>
              <a:t> Private </a:t>
            </a:r>
            <a:r>
              <a:rPr lang="da-DK" dirty="0" err="1" smtClean="0"/>
              <a:t>Sector</a:t>
            </a:r>
            <a:r>
              <a:rPr lang="da-DK" dirty="0" smtClean="0"/>
              <a:t> </a:t>
            </a:r>
            <a:r>
              <a:rPr lang="da-DK" dirty="0" err="1" smtClean="0"/>
              <a:t>industries</a:t>
            </a:r>
            <a:r>
              <a:rPr lang="da-DK" dirty="0" smtClean="0"/>
              <a:t> shows </a:t>
            </a:r>
            <a:r>
              <a:rPr lang="da-DK" dirty="0" err="1" smtClean="0"/>
              <a:t>that</a:t>
            </a:r>
            <a:r>
              <a:rPr lang="da-DK" dirty="0" smtClean="0"/>
              <a:t> Public </a:t>
            </a:r>
            <a:r>
              <a:rPr lang="da-DK" dirty="0" err="1" smtClean="0"/>
              <a:t>Sector</a:t>
            </a:r>
            <a:r>
              <a:rPr lang="da-DK" dirty="0" smtClean="0"/>
              <a:t> in </a:t>
            </a:r>
            <a:r>
              <a:rPr lang="da-DK" dirty="0" err="1" smtClean="0"/>
              <a:t>shares</a:t>
            </a:r>
            <a:r>
              <a:rPr lang="da-DK" dirty="0" smtClean="0"/>
              <a:t> looks </a:t>
            </a:r>
            <a:r>
              <a:rPr lang="da-DK" dirty="0" err="1" smtClean="0"/>
              <a:t>like</a:t>
            </a:r>
            <a:r>
              <a:rPr lang="da-DK" dirty="0" smtClean="0"/>
              <a:t> "Arts, Entertainment and </a:t>
            </a:r>
            <a:r>
              <a:rPr lang="da-DK" dirty="0" err="1" smtClean="0"/>
              <a:t>Recreation</a:t>
            </a:r>
            <a:r>
              <a:rPr lang="da-DK" dirty="0" smtClean="0"/>
              <a:t> </a:t>
            </a:r>
            <a:r>
              <a:rPr lang="da-DK" dirty="0" err="1" smtClean="0"/>
              <a:t>activities</a:t>
            </a:r>
            <a:r>
              <a:rPr lang="da-DK" dirty="0" smtClean="0"/>
              <a:t>" </a:t>
            </a:r>
            <a:r>
              <a:rPr lang="da-DK" dirty="0" err="1" smtClean="0"/>
              <a:t>which</a:t>
            </a:r>
            <a:r>
              <a:rPr lang="da-DK" dirty="0" smtClean="0"/>
              <a:t> has </a:t>
            </a:r>
            <a:r>
              <a:rPr lang="da-DK" dirty="0" err="1" smtClean="0"/>
              <a:t>sector</a:t>
            </a:r>
            <a:r>
              <a:rPr lang="da-DK" dirty="0" smtClean="0"/>
              <a:t> nummer 56 in VMAS2015 </a:t>
            </a:r>
            <a:r>
              <a:rPr lang="da-DK" dirty="0" err="1" smtClean="0"/>
              <a:t>study</a:t>
            </a:r>
            <a:r>
              <a:rPr lang="da-DK" dirty="0"/>
              <a:t> </a:t>
            </a:r>
            <a:r>
              <a:rPr lang="da-DK" dirty="0" smtClean="0"/>
              <a:t>(See </a:t>
            </a:r>
            <a:r>
              <a:rPr lang="da-DK" b="1" i="1" dirty="0"/>
              <a:t>Alle matricer </a:t>
            </a:r>
            <a:r>
              <a:rPr lang="da-DK" b="1" i="1" dirty="0" smtClean="0"/>
              <a:t>Final_VMAS2015_Pivo.xlsb</a:t>
            </a:r>
            <a:r>
              <a:rPr lang="da-DK" dirty="0" smtClean="0"/>
              <a:t>, </a:t>
            </a:r>
            <a:r>
              <a:rPr lang="da-DK" dirty="0" err="1" smtClean="0"/>
              <a:t>sheet</a:t>
            </a:r>
            <a:r>
              <a:rPr lang="da-DK" dirty="0" smtClean="0"/>
              <a:t> "Public </a:t>
            </a:r>
            <a:r>
              <a:rPr lang="da-DK" dirty="0" err="1"/>
              <a:t>s</a:t>
            </a:r>
            <a:r>
              <a:rPr lang="da-DK" dirty="0" err="1" smtClean="0"/>
              <a:t>ector</a:t>
            </a:r>
            <a:r>
              <a:rPr lang="da-DK" dirty="0" smtClean="0"/>
              <a:t> </a:t>
            </a:r>
            <a:r>
              <a:rPr lang="da-DK" dirty="0" err="1"/>
              <a:t>s</a:t>
            </a:r>
            <a:r>
              <a:rPr lang="da-DK" dirty="0" err="1" smtClean="0"/>
              <a:t>hares</a:t>
            </a:r>
            <a:r>
              <a:rPr lang="da-DK" dirty="0" smtClean="0"/>
              <a:t>"). </a:t>
            </a:r>
            <a:r>
              <a:rPr lang="da-DK" dirty="0" err="1" smtClean="0"/>
              <a:t>Based</a:t>
            </a:r>
            <a:r>
              <a:rPr lang="da-DK" dirty="0" smtClean="0"/>
              <a:t> on </a:t>
            </a:r>
            <a:r>
              <a:rPr lang="da-DK" dirty="0" err="1" smtClean="0"/>
              <a:t>this</a:t>
            </a:r>
            <a:r>
              <a:rPr lang="da-DK" dirty="0" smtClean="0"/>
              <a:t> the </a:t>
            </a:r>
            <a:r>
              <a:rPr lang="da-DK" dirty="0" err="1" smtClean="0"/>
              <a:t>shares</a:t>
            </a:r>
            <a:r>
              <a:rPr lang="da-DK" dirty="0" smtClean="0"/>
              <a:t> for VMAS </a:t>
            </a:r>
            <a:r>
              <a:rPr lang="da-DK" dirty="0" err="1" smtClean="0"/>
              <a:t>sector</a:t>
            </a:r>
            <a:r>
              <a:rPr lang="da-DK" dirty="0" smtClean="0"/>
              <a:t> 56 is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represent</a:t>
            </a:r>
            <a:r>
              <a:rPr lang="da-DK" dirty="0" smtClean="0"/>
              <a:t> Public service </a:t>
            </a:r>
            <a:r>
              <a:rPr lang="da-DK" dirty="0" err="1" smtClean="0"/>
              <a:t>energy</a:t>
            </a:r>
            <a:r>
              <a:rPr lang="da-DK" dirty="0" smtClean="0"/>
              <a:t> service </a:t>
            </a:r>
            <a:r>
              <a:rPr lang="da-DK" dirty="0" err="1" smtClean="0"/>
              <a:t>shares</a:t>
            </a:r>
            <a:r>
              <a:rPr lang="da-DK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 smtClean="0"/>
              <a:t>Table</a:t>
            </a:r>
            <a:r>
              <a:rPr lang="da-DK" dirty="0" smtClean="0"/>
              <a:t> with </a:t>
            </a:r>
            <a:r>
              <a:rPr lang="da-DK" dirty="0" err="1" smtClean="0"/>
              <a:t>energy</a:t>
            </a:r>
            <a:r>
              <a:rPr lang="da-DK" dirty="0" smtClean="0"/>
              <a:t> </a:t>
            </a:r>
            <a:r>
              <a:rPr lang="da-DK" dirty="0" err="1" smtClean="0"/>
              <a:t>consumption</a:t>
            </a:r>
            <a:r>
              <a:rPr lang="da-DK" dirty="0" smtClean="0"/>
              <a:t> from "</a:t>
            </a:r>
            <a:r>
              <a:rPr lang="da-DK" b="1" i="1" dirty="0" smtClean="0"/>
              <a:t>Alle </a:t>
            </a:r>
            <a:r>
              <a:rPr lang="da-DK" b="1" i="1" dirty="0"/>
              <a:t>matricer </a:t>
            </a:r>
            <a:r>
              <a:rPr lang="da-DK" b="1" i="1" dirty="0" smtClean="0"/>
              <a:t>Final_VMAS2015_Pivo.xlsb</a:t>
            </a:r>
            <a:r>
              <a:rPr lang="da-DK" dirty="0" smtClean="0"/>
              <a:t>", </a:t>
            </a:r>
            <a:r>
              <a:rPr lang="da-DK" dirty="0" err="1" smtClean="0"/>
              <a:t>table</a:t>
            </a:r>
            <a:r>
              <a:rPr lang="da-DK" dirty="0" smtClean="0"/>
              <a:t> from </a:t>
            </a:r>
            <a:r>
              <a:rPr lang="da-DK" dirty="0" err="1" smtClean="0"/>
              <a:t>sheet</a:t>
            </a:r>
            <a:r>
              <a:rPr lang="da-DK" dirty="0" smtClean="0"/>
              <a:t> "</a:t>
            </a:r>
            <a:r>
              <a:rPr lang="da-DK" dirty="0" err="1" smtClean="0"/>
              <a:t>Pivo</a:t>
            </a:r>
            <a:r>
              <a:rPr lang="da-DK" dirty="0" smtClean="0"/>
              <a:t> </a:t>
            </a:r>
            <a:r>
              <a:rPr lang="da-DK" dirty="0" err="1" smtClean="0"/>
              <a:t>Aggr</a:t>
            </a:r>
            <a:r>
              <a:rPr lang="da-DK" dirty="0" smtClean="0"/>
              <a:t> 1" is </a:t>
            </a:r>
            <a:r>
              <a:rPr lang="da-DK" dirty="0" err="1" smtClean="0"/>
              <a:t>copied</a:t>
            </a:r>
            <a:r>
              <a:rPr lang="da-DK" dirty="0" smtClean="0"/>
              <a:t> (with </a:t>
            </a:r>
            <a:r>
              <a:rPr lang="da-DK" dirty="0" err="1" smtClean="0"/>
              <a:t>no</a:t>
            </a:r>
            <a:r>
              <a:rPr lang="da-DK" dirty="0" smtClean="0"/>
              <a:t> links) to VT_DK_IND </a:t>
            </a:r>
            <a:r>
              <a:rPr lang="da-DK" dirty="0" err="1" smtClean="0"/>
              <a:t>sheet</a:t>
            </a:r>
            <a:r>
              <a:rPr lang="da-DK" dirty="0" smtClean="0"/>
              <a:t> "</a:t>
            </a:r>
            <a:r>
              <a:rPr lang="da-DK" dirty="0" err="1" smtClean="0"/>
              <a:t>Pivo</a:t>
            </a:r>
            <a:r>
              <a:rPr lang="da-DK" dirty="0" smtClean="0"/>
              <a:t> </a:t>
            </a:r>
            <a:r>
              <a:rPr lang="da-DK" dirty="0" err="1" smtClean="0"/>
              <a:t>Aggr</a:t>
            </a:r>
            <a:r>
              <a:rPr lang="da-DK" dirty="0" smtClean="0"/>
              <a:t> 1". 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1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Subres_IND_Energy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12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Subres_IND_Energy_Trans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549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668</TotalTime>
  <Words>377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Verdana</vt:lpstr>
      <vt:lpstr>Institute</vt:lpstr>
      <vt:lpstr>TIMES-DK Indutry Sectors</vt:lpstr>
      <vt:lpstr>Structure if the industry sectors in TIMES-DK</vt:lpstr>
      <vt:lpstr>PowerPoint Presentation</vt:lpstr>
      <vt:lpstr>File structure for industry</vt:lpstr>
      <vt:lpstr>Calibrating VT_DK_IND</vt:lpstr>
      <vt:lpstr>Updating the base year template VT_DK_IND</vt:lpstr>
      <vt:lpstr>Subres_IND_Energy</vt:lpstr>
      <vt:lpstr>Subres_IND_Energy_Trans</vt:lpstr>
    </vt:vector>
  </TitlesOfParts>
  <Company>DTU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Bernard Karlsson</dc:creator>
  <cp:lastModifiedBy>Kenneth Bernard Karlsson</cp:lastModifiedBy>
  <cp:revision>28</cp:revision>
  <dcterms:created xsi:type="dcterms:W3CDTF">2015-01-09T10:34:11Z</dcterms:created>
  <dcterms:modified xsi:type="dcterms:W3CDTF">2015-11-06T09:58:52Z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Engelsk (Storbritannien)</vt:lpwstr>
  </property>
  <property fmtid="{D5CDD505-2E9C-101B-9397-08002B2CF9AE}" pid="3" name="SD_CtlText_Usersettings_Userprofile">
    <vt:lpwstr>Kenneth</vt:lpwstr>
  </property>
  <property fmtid="{D5CDD505-2E9C-101B-9397-08002B2CF9AE}" pid="4" name="SD_DocumentLanguage">
    <vt:lpwstr>en-GB</vt:lpwstr>
  </property>
  <property fmtid="{D5CDD505-2E9C-101B-9397-08002B2CF9AE}" pid="5" name="sdDocumentDate">
    <vt:lpwstr>42013</vt:lpwstr>
  </property>
  <property fmtid="{D5CDD505-2E9C-101B-9397-08002B2CF9AE}" pid="6" name="sdDocumentDateFormat">
    <vt:lpwstr>en-GB:dd MMMM yyyy</vt:lpwstr>
  </property>
  <property fmtid="{D5CDD505-2E9C-101B-9397-08002B2CF9AE}" pid="7" name="SD_UserprofileName">
    <vt:lpwstr>Kenneth</vt:lpwstr>
  </property>
  <property fmtid="{D5CDD505-2E9C-101B-9397-08002B2CF9AE}" pid="8" name="SD_Office_SD_OFF_ID">
    <vt:lpwstr>42</vt:lpwstr>
  </property>
  <property fmtid="{D5CDD505-2E9C-101B-9397-08002B2CF9AE}" pid="9" name="SD_Office_SD_OFF_Group">
    <vt:lpwstr>Institut</vt:lpwstr>
  </property>
  <property fmtid="{D5CDD505-2E9C-101B-9397-08002B2CF9AE}" pid="10" name="SD_Office_SD_OFF_Identity">
    <vt:lpwstr>DTU Management Engineering (Risø campus)</vt:lpwstr>
  </property>
  <property fmtid="{D5CDD505-2E9C-101B-9397-08002B2CF9AE}" pid="11" name="SD_Office_SD_OFF_DTUNavn">
    <vt:lpwstr>Technical University of Denmark</vt:lpwstr>
  </property>
  <property fmtid="{D5CDD505-2E9C-101B-9397-08002B2CF9AE}" pid="12" name="SD_Office_SD_OFF_Workarea">
    <vt:lpwstr>DTU Management Engineering, Technical University of Denmark</vt:lpwstr>
  </property>
  <property fmtid="{D5CDD505-2E9C-101B-9397-08002B2CF9AE}" pid="13" name="SD_Office_SD_OFF_Name">
    <vt:lpwstr>Department of Management Engineering</vt:lpwstr>
  </property>
  <property fmtid="{D5CDD505-2E9C-101B-9397-08002B2CF9AE}" pid="14" name="SD_Office_SD_OFF_Address">
    <vt:lpwstr>Frederiksborgvej 399</vt:lpwstr>
  </property>
  <property fmtid="{D5CDD505-2E9C-101B-9397-08002B2CF9AE}" pid="15" name="SD_Office_SD_OFF_City">
    <vt:lpwstr>4000 Roskilde*Denmark</vt:lpwstr>
  </property>
  <property fmtid="{D5CDD505-2E9C-101B-9397-08002B2CF9AE}" pid="16" name="SD_Office_SD_OFF_CVR">
    <vt:lpwstr>DK 30 06 09 46</vt:lpwstr>
  </property>
  <property fmtid="{D5CDD505-2E9C-101B-9397-08002B2CF9AE}" pid="17" name="SD_Office_SD_OFF_Phone">
    <vt:lpwstr>45 25 48 00</vt:lpwstr>
  </property>
  <property fmtid="{D5CDD505-2E9C-101B-9397-08002B2CF9AE}" pid="18" name="SD_Office_SD_OFF_Phone_2">
    <vt:lpwstr>45 93 34 35</vt:lpwstr>
  </property>
  <property fmtid="{D5CDD505-2E9C-101B-9397-08002B2CF9AE}" pid="19" name="SD_Office_SD_OFF_Department">
    <vt:lpwstr>Building 110</vt:lpwstr>
  </property>
  <property fmtid="{D5CDD505-2E9C-101B-9397-08002B2CF9AE}" pid="20" name="SD_Office_SD_OFF_Web">
    <vt:lpwstr>www.man.dtu.dk</vt:lpwstr>
  </property>
  <property fmtid="{D5CDD505-2E9C-101B-9397-08002B2CF9AE}" pid="21" name="SD_Office_SD_OFF_ImageDefinition">
    <vt:lpwstr>Udkast</vt:lpwstr>
  </property>
  <property fmtid="{D5CDD505-2E9C-101B-9397-08002B2CF9AE}" pid="22" name="SD_Office_SD_OFF_ArtworkDefinition">
    <vt:lpwstr>Standard</vt:lpwstr>
  </property>
  <property fmtid="{D5CDD505-2E9C-101B-9397-08002B2CF9AE}" pid="23" name="SD_Office_SD_OFF_PELogoName">
    <vt:lpwstr>Management Engineering_SecondLogo_%IANA%.png</vt:lpwstr>
  </property>
  <property fmtid="{D5CDD505-2E9C-101B-9397-08002B2CF9AE}" pid="24" name="SD_Office_SD_OFF_FriseName">
    <vt:lpwstr>Management Engineering_frise.png</vt:lpwstr>
  </property>
  <property fmtid="{D5CDD505-2E9C-101B-9397-08002B2CF9AE}" pid="25" name="SD_Office_SD_OFF_LogoName">
    <vt:lpwstr>Management_Engineering_%IANA%.wmf</vt:lpwstr>
  </property>
  <property fmtid="{D5CDD505-2E9C-101B-9397-08002B2CF9AE}" pid="26" name="SD_Office_SD_OFF_ColorTheme">
    <vt:lpwstr>DTU</vt:lpwstr>
  </property>
  <property fmtid="{D5CDD505-2E9C-101B-9397-08002B2CF9AE}" pid="27" name="SD_USR_Name">
    <vt:lpwstr>Kenneth Bernard Karlsson</vt:lpwstr>
  </property>
  <property fmtid="{D5CDD505-2E9C-101B-9397-08002B2CF9AE}" pid="28" name="SD_USR_Initials">
    <vt:lpwstr/>
  </property>
  <property fmtid="{D5CDD505-2E9C-101B-9397-08002B2CF9AE}" pid="29" name="SD_USR_Title">
    <vt:lpwstr>Head of Energy System Analysis</vt:lpwstr>
  </property>
  <property fmtid="{D5CDD505-2E9C-101B-9397-08002B2CF9AE}" pid="30" name="SD_USR_DirectPhone">
    <vt:lpwstr>+4521328733</vt:lpwstr>
  </property>
  <property fmtid="{D5CDD505-2E9C-101B-9397-08002B2CF9AE}" pid="31" name="SD_USR_Email">
    <vt:lpwstr/>
  </property>
  <property fmtid="{D5CDD505-2E9C-101B-9397-08002B2CF9AE}" pid="32" name="SD_OFF_Identity">
    <vt:lpwstr>DTU Management Engineering (Risø campus)</vt:lpwstr>
  </property>
  <property fmtid="{D5CDD505-2E9C-101B-9397-08002B2CF9AE}" pid="33" name="SD_USR_Department">
    <vt:lpwstr>System Analysis</vt:lpwstr>
  </property>
  <property fmtid="{D5CDD505-2E9C-101B-9397-08002B2CF9AE}" pid="34" name="DocumentInfoFinished">
    <vt:lpwstr>True</vt:lpwstr>
  </property>
</Properties>
</file>