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35918"/>
  </p:normalViewPr>
  <p:slideViewPr>
    <p:cSldViewPr snapToGrid="0" showGuides="1">
      <p:cViewPr varScale="1">
        <p:scale>
          <a:sx n="41" d="100"/>
          <a:sy n="41" d="100"/>
        </p:scale>
        <p:origin x="384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[工作簿1]Sheet1!$B$1</c:f>
              <c:strCache>
                <c:ptCount val="1"/>
                <c:pt idx="0">
                  <c:v>比例</c:v>
                </c:pt>
              </c:strCache>
            </c:strRef>
          </c:tx>
          <c:spPr>
            <a:ln w="38100"/>
          </c:spPr>
          <c:dPt>
            <c:idx val="0"/>
            <c:bubble3D val="0"/>
            <c:spPr>
              <a:solidFill>
                <a:srgbClr val="FF0000"/>
              </a:solidFill>
              <a:ln w="38100">
                <a:solidFill>
                  <a:schemeClr val="lt1"/>
                </a:solidFill>
              </a:ln>
              <a:effectLst/>
            </c:spPr>
            <c:extLst>
              <c:ext xmlns:c16="http://schemas.microsoft.com/office/drawing/2014/chart" uri="{C3380CC4-5D6E-409C-BE32-E72D297353CC}">
                <c16:uniqueId val="{00000001-0C23-4EB3-9888-317284742E52}"/>
              </c:ext>
            </c:extLst>
          </c:dPt>
          <c:dPt>
            <c:idx val="1"/>
            <c:bubble3D val="0"/>
            <c:spPr>
              <a:solidFill>
                <a:srgbClr val="FF0000"/>
              </a:solidFill>
              <a:ln w="38100">
                <a:solidFill>
                  <a:schemeClr val="lt1"/>
                </a:solidFill>
              </a:ln>
              <a:effectLst/>
            </c:spPr>
            <c:extLst>
              <c:ext xmlns:c16="http://schemas.microsoft.com/office/drawing/2014/chart" uri="{C3380CC4-5D6E-409C-BE32-E72D297353CC}">
                <c16:uniqueId val="{00000003-0C23-4EB3-9888-317284742E52}"/>
              </c:ext>
            </c:extLst>
          </c:dPt>
          <c:dPt>
            <c:idx val="2"/>
            <c:bubble3D val="0"/>
            <c:spPr>
              <a:solidFill>
                <a:srgbClr val="FF0000"/>
              </a:solidFill>
              <a:ln w="38100">
                <a:solidFill>
                  <a:schemeClr val="lt1"/>
                </a:solidFill>
              </a:ln>
              <a:effectLst/>
            </c:spPr>
            <c:extLst>
              <c:ext xmlns:c16="http://schemas.microsoft.com/office/drawing/2014/chart" uri="{C3380CC4-5D6E-409C-BE32-E72D297353CC}">
                <c16:uniqueId val="{00000005-0C23-4EB3-9888-317284742E52}"/>
              </c:ext>
            </c:extLst>
          </c:dPt>
          <c:dPt>
            <c:idx val="3"/>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07-0C23-4EB3-9888-317284742E52}"/>
              </c:ext>
            </c:extLst>
          </c:dPt>
          <c:dPt>
            <c:idx val="4"/>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09-0C23-4EB3-9888-317284742E52}"/>
              </c:ext>
            </c:extLst>
          </c:dPt>
          <c:dPt>
            <c:idx val="5"/>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0B-0C23-4EB3-9888-317284742E52}"/>
              </c:ext>
            </c:extLst>
          </c:dPt>
          <c:dPt>
            <c:idx val="6"/>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0D-0C23-4EB3-9888-317284742E52}"/>
              </c:ext>
            </c:extLst>
          </c:dPt>
          <c:dPt>
            <c:idx val="7"/>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0F-0C23-4EB3-9888-317284742E52}"/>
              </c:ext>
            </c:extLst>
          </c:dPt>
          <c:dPt>
            <c:idx val="8"/>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11-0C23-4EB3-9888-317284742E52}"/>
              </c:ext>
            </c:extLst>
          </c:dPt>
          <c:dPt>
            <c:idx val="9"/>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13-0C23-4EB3-9888-317284742E52}"/>
              </c:ext>
            </c:extLst>
          </c:dPt>
          <c:cat>
            <c:numRef>
              <c:f>[工作簿1]Sheet1!$A$2:$A$11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[工作簿1]Sheet1!$B$2:$B$11</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14-0C23-4EB3-9888-317284742E5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[工作簿1]Sheet1!$B$1</c:f>
              <c:strCache>
                <c:ptCount val="1"/>
                <c:pt idx="0">
                  <c:v>比例</c:v>
                </c:pt>
              </c:strCache>
            </c:strRef>
          </c:tx>
          <c:spPr>
            <a:ln w="38100"/>
          </c:spPr>
          <c:dPt>
            <c:idx val="0"/>
            <c:bubble3D val="0"/>
            <c:spPr>
              <a:solidFill>
                <a:srgbClr val="FF0000"/>
              </a:solidFill>
              <a:ln w="38100">
                <a:solidFill>
                  <a:schemeClr val="lt1"/>
                </a:solidFill>
              </a:ln>
              <a:effectLst/>
            </c:spPr>
            <c:extLst>
              <c:ext xmlns:c16="http://schemas.microsoft.com/office/drawing/2014/chart" uri="{C3380CC4-5D6E-409C-BE32-E72D297353CC}">
                <c16:uniqueId val="{00000001-B9D1-4B27-B978-8A13B5AE871C}"/>
              </c:ext>
            </c:extLst>
          </c:dPt>
          <c:dPt>
            <c:idx val="1"/>
            <c:bubble3D val="0"/>
            <c:spPr>
              <a:solidFill>
                <a:srgbClr val="FF0000"/>
              </a:solidFill>
              <a:ln w="38100">
                <a:solidFill>
                  <a:schemeClr val="lt1"/>
                </a:solidFill>
              </a:ln>
              <a:effectLst/>
            </c:spPr>
            <c:extLst>
              <c:ext xmlns:c16="http://schemas.microsoft.com/office/drawing/2014/chart" uri="{C3380CC4-5D6E-409C-BE32-E72D297353CC}">
                <c16:uniqueId val="{00000003-B9D1-4B27-B978-8A13B5AE871C}"/>
              </c:ext>
            </c:extLst>
          </c:dPt>
          <c:dPt>
            <c:idx val="2"/>
            <c:bubble3D val="0"/>
            <c:spPr>
              <a:solidFill>
                <a:srgbClr val="FF0000"/>
              </a:solidFill>
              <a:ln w="38100">
                <a:solidFill>
                  <a:schemeClr val="lt1"/>
                </a:solidFill>
              </a:ln>
              <a:effectLst/>
            </c:spPr>
            <c:extLst>
              <c:ext xmlns:c16="http://schemas.microsoft.com/office/drawing/2014/chart" uri="{C3380CC4-5D6E-409C-BE32-E72D297353CC}">
                <c16:uniqueId val="{00000005-B9D1-4B27-B978-8A13B5AE871C}"/>
              </c:ext>
            </c:extLst>
          </c:dPt>
          <c:dPt>
            <c:idx val="3"/>
            <c:bubble3D val="0"/>
            <c:spPr>
              <a:solidFill>
                <a:srgbClr val="FF0000"/>
              </a:solidFill>
              <a:ln w="38100">
                <a:solidFill>
                  <a:schemeClr val="lt1"/>
                </a:solidFill>
              </a:ln>
              <a:effectLst/>
            </c:spPr>
            <c:extLst>
              <c:ext xmlns:c16="http://schemas.microsoft.com/office/drawing/2014/chart" uri="{C3380CC4-5D6E-409C-BE32-E72D297353CC}">
                <c16:uniqueId val="{00000007-B9D1-4B27-B978-8A13B5AE871C}"/>
              </c:ext>
            </c:extLst>
          </c:dPt>
          <c:dPt>
            <c:idx val="4"/>
            <c:bubble3D val="0"/>
            <c:spPr>
              <a:solidFill>
                <a:srgbClr val="FF0000"/>
              </a:solidFill>
              <a:ln w="38100">
                <a:solidFill>
                  <a:schemeClr val="lt1"/>
                </a:solidFill>
              </a:ln>
              <a:effectLst/>
            </c:spPr>
            <c:extLst>
              <c:ext xmlns:c16="http://schemas.microsoft.com/office/drawing/2014/chart" uri="{C3380CC4-5D6E-409C-BE32-E72D297353CC}">
                <c16:uniqueId val="{00000009-B9D1-4B27-B978-8A13B5AE871C}"/>
              </c:ext>
            </c:extLst>
          </c:dPt>
          <c:dPt>
            <c:idx val="5"/>
            <c:bubble3D val="0"/>
            <c:spPr>
              <a:solidFill>
                <a:srgbClr val="FF0000"/>
              </a:solidFill>
              <a:ln w="38100">
                <a:solidFill>
                  <a:schemeClr val="lt1"/>
                </a:solidFill>
              </a:ln>
              <a:effectLst/>
            </c:spPr>
            <c:extLst>
              <c:ext xmlns:c16="http://schemas.microsoft.com/office/drawing/2014/chart" uri="{C3380CC4-5D6E-409C-BE32-E72D297353CC}">
                <c16:uniqueId val="{0000000B-B9D1-4B27-B978-8A13B5AE871C}"/>
              </c:ext>
            </c:extLst>
          </c:dPt>
          <c:dPt>
            <c:idx val="6"/>
            <c:bubble3D val="0"/>
            <c:spPr>
              <a:solidFill>
                <a:srgbClr val="FF0000"/>
              </a:solidFill>
              <a:ln w="38100">
                <a:solidFill>
                  <a:schemeClr val="lt1"/>
                </a:solidFill>
              </a:ln>
              <a:effectLst/>
            </c:spPr>
            <c:extLst>
              <c:ext xmlns:c16="http://schemas.microsoft.com/office/drawing/2014/chart" uri="{C3380CC4-5D6E-409C-BE32-E72D297353CC}">
                <c16:uniqueId val="{0000000D-B9D1-4B27-B978-8A13B5AE871C}"/>
              </c:ext>
            </c:extLst>
          </c:dPt>
          <c:dPt>
            <c:idx val="7"/>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0F-B9D1-4B27-B978-8A13B5AE871C}"/>
              </c:ext>
            </c:extLst>
          </c:dPt>
          <c:dPt>
            <c:idx val="8"/>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11-B9D1-4B27-B978-8A13B5AE871C}"/>
              </c:ext>
            </c:extLst>
          </c:dPt>
          <c:dPt>
            <c:idx val="9"/>
            <c:bubble3D val="0"/>
            <c:spPr>
              <a:solidFill>
                <a:schemeClr val="bg2">
                  <a:lumMod val="90000"/>
                </a:schemeClr>
              </a:solidFill>
              <a:ln w="38100">
                <a:solidFill>
                  <a:schemeClr val="lt1"/>
                </a:solidFill>
              </a:ln>
              <a:effectLst/>
            </c:spPr>
            <c:extLst>
              <c:ext xmlns:c16="http://schemas.microsoft.com/office/drawing/2014/chart" uri="{C3380CC4-5D6E-409C-BE32-E72D297353CC}">
                <c16:uniqueId val="{00000013-B9D1-4B27-B978-8A13B5AE871C}"/>
              </c:ext>
            </c:extLst>
          </c:dPt>
          <c:cat>
            <c:numRef>
              <c:f>[工作簿1]Sheet1!$A$2:$A$11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[工作簿1]Sheet1!$B$2:$B$11</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14-B9D1-4B27-B978-8A13B5AE871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21064-BE49-AC49-82D0-2D4B6E408D34}" type="datetimeFigureOut">
              <a:rPr kumimoji="1" lang="zh-CN" altLang="en-US" smtClean="0"/>
              <a:t>2023/6/6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C3065-6BE0-2449-9D63-367760007A34}" type="slidenum">
              <a:rPr kumimoji="1" lang="zh-CN" altLang="en-US" smtClean="0"/>
              <a:t>‹#›</a:t>
            </a:fld>
            <a:endParaRPr kumimoji="1" lang="zh-CN" altLang="en-US"/>
          </a:p>
        </p:txBody>
      </p:sp>
    </p:spTree>
    <p:extLst>
      <p:ext uri="{BB962C8B-B14F-4D97-AF65-F5344CB8AC3E}">
        <p14:creationId xmlns:p14="http://schemas.microsoft.com/office/powerpoint/2010/main" val="10319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1" dirty="0"/>
              <a:t>UG</a:t>
            </a:r>
          </a:p>
          <a:p>
            <a:pPr algn="just"/>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Stimulus material</a:t>
            </a:r>
            <a:endParaRPr lang="zh-CN" altLang="zh-CN" sz="1800" b="1"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In the experiment, the division scheme is represented by a round cake, each of which is divided into 10 parts, with each part representing one token. The gray portion of the pie is the number of tokens that the proposer gave to himself, and the red portion is the number of tokens that the proposer gave to the recipient. In the gain context, there were five proposals: +9/+1, +8/+2, +7/+3, +6/+4, +5/+5, and the degree of unfairness gradually decreased. Each of the five proposals in the winning scenario was repeated 8 times, for a total of 40 trails. In the loss context, there are five proposals -- 1/-9, -2/-8, -3/-7, -4/-6, -5/-5, and the degree of unfairness gradually decreases. Each of the five proposed divisions in the loss scenario was repeated 8 times, for a total of 40 trails.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b="0" kern="100" dirty="0">
                <a:effectLst/>
                <a:latin typeface="Times New Roman" panose="02020603050405020304" pitchFamily="18" charset="0"/>
                <a:ea typeface="DengXian" panose="02010600030101010101" pitchFamily="2" charset="-122"/>
                <a:cs typeface="Times New Roman" panose="02020603050405020304" pitchFamily="18" charset="0"/>
              </a:rPr>
              <a:t>Experimental procedure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 altLang="zh-CN" sz="1800" dirty="0"/>
              <a:t>Before participating in the social decision making </a:t>
            </a:r>
            <a:r>
              <a:rPr lang="en" altLang="zh-CN" sz="1800" dirty="0" err="1"/>
              <a:t>study,the</a:t>
            </a:r>
            <a:r>
              <a:rPr lang="en" altLang="zh-CN" sz="1800" dirty="0"/>
              <a:t> participants were asked to describe themselves in a self-introduction, including their age, upbringing, education, personality, and hobbies. The participants were informed that their self-introduction would be anonymously presented to a group of peers who would participate in the same experiments. And those peers would act as their partners in the experiment. Each of those peer partners have independently made a choice after reading the participants self- introduction and their choice have been pre-programmed in the experiment computer and would display to them in the experiment.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Before the formal experiment, the subjects were informed of the overall process of the experiment by instructions, so that the subjects were familiar with the experimental procedures, and told that “the partners in your group are not fixed in each round (trail)". The partner (the proposer) had made some decisions according to the subjects' self-introduction, and these decisions were recorded in the program in advance. The subjects were given the option to accept or reject the offer displayed on a computer screen. In the gain context, if the subject accepts the proposal, the money is allocated according to the share suggested by the proposer. If the proposer rejects the proposal, neither the receiver nor the proposer gets any money. In the loss context, if the subject accepts the proposal, the amount of loss will be allocated according to the share suggested by the proposer; if the proposal is rejected, both the receiver and proposer will lose 10 yuan. The outcome of the current trial does not affect the allocation of other proposers.</a:t>
            </a:r>
            <a:r>
              <a:rPr lang="en" altLang="zh-CN" sz="2800" b="0" i="0" dirty="0">
                <a:solidFill>
                  <a:srgbClr val="282828"/>
                </a:solidFill>
                <a:effectLst/>
                <a:latin typeface="MuseoSans"/>
              </a:rPr>
              <a:t> Participants’ decisions determined the payment between themselves (responders) and the proposers. After completing the study, the participants were given payment for their participation (40 yuan) plus or minus the amount of money they obtained or lost from a random selection of 10% of the trials of the game in gain context and loss context, respectively. Thus this cover story made this game more of </a:t>
            </a:r>
            <a:r>
              <a:rPr lang="en" altLang="zh-CN" sz="2800" b="0" i="0">
                <a:solidFill>
                  <a:srgbClr val="282828"/>
                </a:solidFill>
                <a:effectLst/>
                <a:latin typeface="MuseoSans"/>
              </a:rPr>
              <a:t>realistic validity.</a:t>
            </a:r>
            <a:endPar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Illustration of the figure.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The experimental procedure for gain context is shown in a. On each trail, a proposal is first presented on the screen. The subjects were told that the proposal was the allocation proposed by the partners in the round. The subjects were required to make a choice of accepting or rejecting, rejecting to press the "F" key and accepting to press the "J" key. The left and right keys were balanced among the subjects. After the subjects pressed the button to make the decision, the results of the proposer and the subjects in the allocation after the subjects accepted or rejected were presented, and the subjects were asked to evaluate the satisfaction level towards the current allocation scheme on the 5-point scale (1 very unhappy to 5 very happy). The experimental procedure of the loss situation is shown in b. The procedure is the same as that of the gain context, but the two people share a loss of 10 yuan.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62D6D49-A55A-41E4-848B-E4E7DCAA8CA5}" type="slidenum">
              <a:rPr lang="zh-CN" altLang="en-US" smtClean="0"/>
              <a:t>1</a:t>
            </a:fld>
            <a:endParaRPr lang="zh-CN" altLang="en-US"/>
          </a:p>
        </p:txBody>
      </p:sp>
    </p:spTree>
    <p:extLst>
      <p:ext uri="{BB962C8B-B14F-4D97-AF65-F5344CB8AC3E}">
        <p14:creationId xmlns:p14="http://schemas.microsoft.com/office/powerpoint/2010/main" val="7385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E0555-62BA-1BE7-EBAC-2A4CB392B82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320E894-876C-C069-77F9-AFAD6D5A8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09B2D7E-1463-C841-D685-3F049A65C94F}"/>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5" name="页脚占位符 4">
            <a:extLst>
              <a:ext uri="{FF2B5EF4-FFF2-40B4-BE49-F238E27FC236}">
                <a16:creationId xmlns:a16="http://schemas.microsoft.com/office/drawing/2014/main" id="{0CE2FEF9-F447-0AB0-C9D9-B6859BB303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C45A7F-2290-34B4-04FF-BAB1C4D88203}"/>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48998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C35E-5775-70B8-4A64-3F8418C46B9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7DC9ADF-9BEE-BFD5-C158-AC194BA263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0FEB00-7B45-D5DC-07E6-03562E6049C6}"/>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5" name="页脚占位符 4">
            <a:extLst>
              <a:ext uri="{FF2B5EF4-FFF2-40B4-BE49-F238E27FC236}">
                <a16:creationId xmlns:a16="http://schemas.microsoft.com/office/drawing/2014/main" id="{6AAB4B3C-A470-6F3D-A369-1A32E64CD8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4C90F2-68F6-03B6-4734-0F2F882EB933}"/>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51637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A5E7E0-3B07-9042-2B07-EB37A80D4C6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533C07A-302D-24D2-5F2E-9AA03AF4B66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8E43A0E-973B-8022-4DA0-AFA5503E0271}"/>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5" name="页脚占位符 4">
            <a:extLst>
              <a:ext uri="{FF2B5EF4-FFF2-40B4-BE49-F238E27FC236}">
                <a16:creationId xmlns:a16="http://schemas.microsoft.com/office/drawing/2014/main" id="{39B1C195-1E12-9311-ABB7-93DD7BDB5DF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7CF4A2-A200-0D11-4EEC-90118274FBE0}"/>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265219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3AA32-E049-F068-8448-5F17E3FA39F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6DB765A-C415-2A77-0C07-F6B1D7A361B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B0E2CF-653B-2B01-6ACA-77969E408C05}"/>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5" name="页脚占位符 4">
            <a:extLst>
              <a:ext uri="{FF2B5EF4-FFF2-40B4-BE49-F238E27FC236}">
                <a16:creationId xmlns:a16="http://schemas.microsoft.com/office/drawing/2014/main" id="{82FB525A-C62C-6404-C3CE-442DB550CB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E197B0-E59E-C83E-0A2C-CFECA94448D3}"/>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7944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4CD29-E438-59B4-D8ED-52AD0EAAD4F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E7635E2-7E61-C2A1-EB7E-15FAD86CA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06E2743-C1A8-F72A-46E0-F28FC6DE94BF}"/>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5" name="页脚占位符 4">
            <a:extLst>
              <a:ext uri="{FF2B5EF4-FFF2-40B4-BE49-F238E27FC236}">
                <a16:creationId xmlns:a16="http://schemas.microsoft.com/office/drawing/2014/main" id="{8144D3C1-F817-6B52-646D-00629EF067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6067E2-4709-F042-28B3-8DC3E93EA915}"/>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237933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B54C1-2F19-7FC4-6F3C-2C4AB8092E8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6CF1488-E127-0383-B8F1-40BE62B18F4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A1232C8-A3B5-5B54-3815-52E74131961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CDEBC75-74FE-E197-4F70-79A20838CDE3}"/>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6" name="页脚占位符 5">
            <a:extLst>
              <a:ext uri="{FF2B5EF4-FFF2-40B4-BE49-F238E27FC236}">
                <a16:creationId xmlns:a16="http://schemas.microsoft.com/office/drawing/2014/main" id="{A13FF0EA-95CB-A4D9-6EF4-F3530C00C0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A067151-B466-A936-1E9B-6776D12F70E3}"/>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9571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2303D-B5A5-24DB-D3C6-5F4D58D1AE4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4117394-06F0-B473-1A92-C12281888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6118B97-EBAC-F723-CAD7-6DA5EB0BD78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CB5B421-37ED-3005-4550-3F79CAA63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C80BD3F-44ED-309E-76B4-CFA6B628B7B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88FD52F-F046-597A-3961-9C9F03D875DE}"/>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8" name="页脚占位符 7">
            <a:extLst>
              <a:ext uri="{FF2B5EF4-FFF2-40B4-BE49-F238E27FC236}">
                <a16:creationId xmlns:a16="http://schemas.microsoft.com/office/drawing/2014/main" id="{A94A44AD-EAEB-7789-72D3-501463455D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C776265-6EDD-0186-0BDB-4C1CAAC885C2}"/>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32456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B4A9A-A715-6636-C994-A01114E1F95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C824185-DDCB-D08F-B162-C42F8BEFC128}"/>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4" name="页脚占位符 3">
            <a:extLst>
              <a:ext uri="{FF2B5EF4-FFF2-40B4-BE49-F238E27FC236}">
                <a16:creationId xmlns:a16="http://schemas.microsoft.com/office/drawing/2014/main" id="{2CF124C6-7DF3-1CA9-1DBA-762C630C2E4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521124C-7F78-0CFF-9993-14B59CE8B104}"/>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08178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7FD783-290E-65CD-2C96-CC8C91C4C2A1}"/>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3" name="页脚占位符 2">
            <a:extLst>
              <a:ext uri="{FF2B5EF4-FFF2-40B4-BE49-F238E27FC236}">
                <a16:creationId xmlns:a16="http://schemas.microsoft.com/office/drawing/2014/main" id="{6ACE5C19-D2E9-6766-79A5-585FD9212D7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3E088C8-18B2-737B-E1EA-FBDFD824B1B0}"/>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208330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452D6-D171-4D15-AFD8-59DE7032D3E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9803A5D-9C1A-54E2-FD0F-C3ED56409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2EC0B21-6078-2807-F802-ECC1832E8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88BEE48-EEC1-AB06-3E27-7DBD18035CE6}"/>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6" name="页脚占位符 5">
            <a:extLst>
              <a:ext uri="{FF2B5EF4-FFF2-40B4-BE49-F238E27FC236}">
                <a16:creationId xmlns:a16="http://schemas.microsoft.com/office/drawing/2014/main" id="{5C253CA1-0359-3F34-BFBB-17D35372854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57949A3-A241-DDFB-C856-453CC5CA3089}"/>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86227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0EDB7-92F0-28EB-61C3-1AB8592EBD0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879350-C564-9044-F63F-3ED318331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41B834A-0AA7-8F5D-32C3-474A49670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4504CFB-C913-C3D2-F086-207F5D8627DD}"/>
              </a:ext>
            </a:extLst>
          </p:cNvPr>
          <p:cNvSpPr>
            <a:spLocks noGrp="1"/>
          </p:cNvSpPr>
          <p:nvPr>
            <p:ph type="dt" sz="half" idx="10"/>
          </p:nvPr>
        </p:nvSpPr>
        <p:spPr/>
        <p:txBody>
          <a:bodyPr/>
          <a:lstStyle/>
          <a:p>
            <a:fld id="{7DB6D34D-9297-F64B-BA1A-C9903C606087}" type="datetimeFigureOut">
              <a:rPr kumimoji="1" lang="zh-CN" altLang="en-US" smtClean="0"/>
              <a:t>2023/6/6</a:t>
            </a:fld>
            <a:endParaRPr kumimoji="1" lang="zh-CN" altLang="en-US"/>
          </a:p>
        </p:txBody>
      </p:sp>
      <p:sp>
        <p:nvSpPr>
          <p:cNvPr id="6" name="页脚占位符 5">
            <a:extLst>
              <a:ext uri="{FF2B5EF4-FFF2-40B4-BE49-F238E27FC236}">
                <a16:creationId xmlns:a16="http://schemas.microsoft.com/office/drawing/2014/main" id="{8E0C3556-3DBB-026C-7D44-BFF3AECB16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A87B9F7-22B9-3556-C4AC-E3CB984155B2}"/>
              </a:ext>
            </a:extLst>
          </p:cNvPr>
          <p:cNvSpPr>
            <a:spLocks noGrp="1"/>
          </p:cNvSpPr>
          <p:nvPr>
            <p:ph type="sldNum" sz="quarter" idx="12"/>
          </p:nvPr>
        </p:nvSpPr>
        <p:spPr/>
        <p:txBody>
          <a:body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07296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DE360-21DF-FB60-054B-F8323527F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1BBDF43-EA50-0AE7-BEA9-FAC490ECD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8AA6D9D-4DD3-22DB-FC2D-230D6C1C0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6D34D-9297-F64B-BA1A-C9903C606087}" type="datetimeFigureOut">
              <a:rPr kumimoji="1" lang="zh-CN" altLang="en-US" smtClean="0"/>
              <a:t>2023/6/6</a:t>
            </a:fld>
            <a:endParaRPr kumimoji="1" lang="zh-CN" altLang="en-US"/>
          </a:p>
        </p:txBody>
      </p:sp>
      <p:sp>
        <p:nvSpPr>
          <p:cNvPr id="5" name="页脚占位符 4">
            <a:extLst>
              <a:ext uri="{FF2B5EF4-FFF2-40B4-BE49-F238E27FC236}">
                <a16:creationId xmlns:a16="http://schemas.microsoft.com/office/drawing/2014/main" id="{4E7DB555-D3AE-C9F0-A3E8-6F9BDE19F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8376801-1398-5234-7400-98F88D48A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36C90-FB3E-8344-9023-054B90A15F36}" type="slidenum">
              <a:rPr kumimoji="1" lang="zh-CN" altLang="en-US" smtClean="0"/>
              <a:t>‹#›</a:t>
            </a:fld>
            <a:endParaRPr kumimoji="1" lang="zh-CN" altLang="en-US"/>
          </a:p>
        </p:txBody>
      </p:sp>
    </p:spTree>
    <p:extLst>
      <p:ext uri="{BB962C8B-B14F-4D97-AF65-F5344CB8AC3E}">
        <p14:creationId xmlns:p14="http://schemas.microsoft.com/office/powerpoint/2010/main" val="123272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120">
            <a:extLst>
              <a:ext uri="{FF2B5EF4-FFF2-40B4-BE49-F238E27FC236}">
                <a16:creationId xmlns:a16="http://schemas.microsoft.com/office/drawing/2014/main" id="{0A0057DB-3AF7-46E6-A5A0-8BC6BF8ADBA7}"/>
              </a:ext>
            </a:extLst>
          </p:cNvPr>
          <p:cNvSpPr>
            <a:spLocks noChangeShapeType="1"/>
          </p:cNvSpPr>
          <p:nvPr/>
        </p:nvSpPr>
        <p:spPr bwMode="auto">
          <a:xfrm flipV="1">
            <a:off x="3728491" y="2584450"/>
            <a:ext cx="541118" cy="868323"/>
          </a:xfrm>
          <a:prstGeom prst="line">
            <a:avLst/>
          </a:prstGeom>
          <a:noFill/>
          <a:ln w="9525">
            <a:solidFill>
              <a:srgbClr val="000000"/>
            </a:solidFill>
            <a:round/>
            <a:headEnd/>
            <a:tailEnd type="triangle" w="med" len="me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26" name="Line 122">
            <a:extLst>
              <a:ext uri="{FF2B5EF4-FFF2-40B4-BE49-F238E27FC236}">
                <a16:creationId xmlns:a16="http://schemas.microsoft.com/office/drawing/2014/main" id="{56CC7867-1F46-4460-B650-5690C92F6E3D}"/>
              </a:ext>
            </a:extLst>
          </p:cNvPr>
          <p:cNvSpPr>
            <a:spLocks noChangeShapeType="1"/>
          </p:cNvSpPr>
          <p:nvPr/>
        </p:nvSpPr>
        <p:spPr bwMode="auto">
          <a:xfrm>
            <a:off x="3718878" y="3452775"/>
            <a:ext cx="541118" cy="711652"/>
          </a:xfrm>
          <a:prstGeom prst="line">
            <a:avLst/>
          </a:prstGeom>
          <a:noFill/>
          <a:ln w="9525">
            <a:solidFill>
              <a:srgbClr val="000000"/>
            </a:solidFill>
            <a:round/>
            <a:headEnd/>
            <a:tailEnd type="triangle" w="med" len="me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30" name="Text Box 60">
            <a:extLst>
              <a:ext uri="{FF2B5EF4-FFF2-40B4-BE49-F238E27FC236}">
                <a16:creationId xmlns:a16="http://schemas.microsoft.com/office/drawing/2014/main" id="{0ED6DE2A-CA85-4A5B-BB3C-23D11AD20970}"/>
              </a:ext>
            </a:extLst>
          </p:cNvPr>
          <p:cNvSpPr txBox="1">
            <a:spLocks noChangeArrowheads="1"/>
          </p:cNvSpPr>
          <p:nvPr/>
        </p:nvSpPr>
        <p:spPr bwMode="auto">
          <a:xfrm>
            <a:off x="2427034" y="1605119"/>
            <a:ext cx="5136115" cy="307777"/>
          </a:xfrm>
          <a:prstGeom prst="rect">
            <a:avLst/>
          </a:prstGeom>
          <a:noFill/>
          <a:ln w="9525">
            <a:noFill/>
            <a:miter lim="800000"/>
            <a:headEnd/>
            <a:tailEnd/>
          </a:ln>
          <a:effectLst/>
        </p:spPr>
        <p:txBody>
          <a:bodyPr wrap="square">
            <a:spAutoFit/>
          </a:bodyPr>
          <a:lstStyle/>
          <a:p>
            <a:pPr algn="ctr">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Feedback &amp; rating</a:t>
            </a:r>
          </a:p>
        </p:txBody>
      </p:sp>
      <p:sp>
        <p:nvSpPr>
          <p:cNvPr id="33" name="Text Box 60">
            <a:extLst>
              <a:ext uri="{FF2B5EF4-FFF2-40B4-BE49-F238E27FC236}">
                <a16:creationId xmlns:a16="http://schemas.microsoft.com/office/drawing/2014/main" id="{202F1F3C-58C9-4329-84F0-9A92025D8F16}"/>
              </a:ext>
            </a:extLst>
          </p:cNvPr>
          <p:cNvSpPr txBox="1">
            <a:spLocks noChangeArrowheads="1"/>
          </p:cNvSpPr>
          <p:nvPr/>
        </p:nvSpPr>
        <p:spPr bwMode="auto">
          <a:xfrm>
            <a:off x="2608534" y="2385038"/>
            <a:ext cx="8611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dirty="0">
                <a:solidFill>
                  <a:srgbClr val="000000"/>
                </a:solidFill>
                <a:ea typeface="微软雅黑" panose="020B0503020204020204" pitchFamily="34" charset="-122"/>
                <a:cs typeface="Times New Roman" panose="02020603050405020304" pitchFamily="18" charset="0"/>
                <a:sym typeface="Arial" panose="020B0604020202020204" pitchFamily="34" charset="0"/>
              </a:rPr>
              <a:t>Fixation </a:t>
            </a:r>
          </a:p>
        </p:txBody>
      </p:sp>
      <p:sp>
        <p:nvSpPr>
          <p:cNvPr id="34" name="Rectangle 8">
            <a:extLst>
              <a:ext uri="{FF2B5EF4-FFF2-40B4-BE49-F238E27FC236}">
                <a16:creationId xmlns:a16="http://schemas.microsoft.com/office/drawing/2014/main" id="{7B3D5077-5230-4E73-A6CA-1F8CDF0821BA}"/>
              </a:ext>
            </a:extLst>
          </p:cNvPr>
          <p:cNvSpPr>
            <a:spLocks noChangeAspect="1" noChangeArrowheads="1"/>
          </p:cNvSpPr>
          <p:nvPr/>
        </p:nvSpPr>
        <p:spPr bwMode="auto">
          <a:xfrm>
            <a:off x="2258466" y="2692815"/>
            <a:ext cx="1470025" cy="1471613"/>
          </a:xfrm>
          <a:prstGeom prst="rect">
            <a:avLst/>
          </a:prstGeom>
          <a:solidFill>
            <a:schemeClr val="tx1"/>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800" b="1" dirty="0">
                <a:solidFill>
                  <a:schemeClr val="bg1"/>
                </a:solidFill>
                <a:ea typeface="微软雅黑" panose="020B0503020204020204" pitchFamily="34" charset="-122"/>
                <a:cs typeface="Times New Roman" panose="02020603050405020304" pitchFamily="18" charset="0"/>
                <a:sym typeface="Arial" panose="020B0604020202020204" pitchFamily="34" charset="0"/>
              </a:rPr>
              <a:t>+</a:t>
            </a:r>
            <a:endParaRPr lang="zh-CN" altLang="zh-CN" sz="2800" b="1" dirty="0">
              <a:solidFill>
                <a:schemeClr val="bg1"/>
              </a:solidFill>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Text Box 60">
            <a:extLst>
              <a:ext uri="{FF2B5EF4-FFF2-40B4-BE49-F238E27FC236}">
                <a16:creationId xmlns:a16="http://schemas.microsoft.com/office/drawing/2014/main" id="{F831F718-6DC7-403A-9C9C-9066AE2DCB34}"/>
              </a:ext>
            </a:extLst>
          </p:cNvPr>
          <p:cNvSpPr txBox="1">
            <a:spLocks noChangeArrowheads="1"/>
          </p:cNvSpPr>
          <p:nvPr/>
        </p:nvSpPr>
        <p:spPr bwMode="auto">
          <a:xfrm>
            <a:off x="835410" y="2374717"/>
            <a:ext cx="891591" cy="307777"/>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Proposal</a:t>
            </a:r>
          </a:p>
        </p:txBody>
      </p:sp>
      <p:sp>
        <p:nvSpPr>
          <p:cNvPr id="38" name="Rectangle 8">
            <a:extLst>
              <a:ext uri="{FF2B5EF4-FFF2-40B4-BE49-F238E27FC236}">
                <a16:creationId xmlns:a16="http://schemas.microsoft.com/office/drawing/2014/main" id="{2A78D899-E71F-4F00-B8D4-00639B8787CB}"/>
              </a:ext>
            </a:extLst>
          </p:cNvPr>
          <p:cNvSpPr>
            <a:spLocks noChangeAspect="1" noChangeArrowheads="1"/>
          </p:cNvSpPr>
          <p:nvPr/>
        </p:nvSpPr>
        <p:spPr bwMode="auto">
          <a:xfrm>
            <a:off x="491578" y="2694403"/>
            <a:ext cx="1470025" cy="1470025"/>
          </a:xfrm>
          <a:prstGeom prst="rect">
            <a:avLst/>
          </a:prstGeom>
          <a:solidFill>
            <a:schemeClr val="tx1"/>
          </a:solidFill>
          <a:ln w="9525">
            <a:solidFill>
              <a:srgbClr val="808080"/>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dirty="0">
              <a:solidFill>
                <a:srgbClr val="000000"/>
              </a:solidFill>
              <a:ea typeface="微软雅黑" panose="020B0503020204020204" pitchFamily="34" charset="-122"/>
              <a:cs typeface="Times New Roman" panose="02020603050405020304" pitchFamily="18" charset="0"/>
              <a:sym typeface="Arial" panose="020B0604020202020204" pitchFamily="34" charset="0"/>
            </a:endParaRPr>
          </a:p>
        </p:txBody>
      </p:sp>
      <p:sp>
        <p:nvSpPr>
          <p:cNvPr id="61" name="Line 76">
            <a:extLst>
              <a:ext uri="{FF2B5EF4-FFF2-40B4-BE49-F238E27FC236}">
                <a16:creationId xmlns:a16="http://schemas.microsoft.com/office/drawing/2014/main" id="{B459F4E0-A6AD-4A5A-A905-645A5968E06D}"/>
              </a:ext>
            </a:extLst>
          </p:cNvPr>
          <p:cNvSpPr>
            <a:spLocks noChangeShapeType="1"/>
          </p:cNvSpPr>
          <p:nvPr/>
        </p:nvSpPr>
        <p:spPr bwMode="auto">
          <a:xfrm>
            <a:off x="1969541" y="3413540"/>
            <a:ext cx="28892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71" name="图表 70">
            <a:extLst>
              <a:ext uri="{FF2B5EF4-FFF2-40B4-BE49-F238E27FC236}">
                <a16:creationId xmlns:a16="http://schemas.microsoft.com/office/drawing/2014/main" id="{CE0CB487-04A1-4EE2-9E27-BF85B85198A9}"/>
              </a:ext>
            </a:extLst>
          </p:cNvPr>
          <p:cNvGraphicFramePr>
            <a:graphicFrameLocks/>
          </p:cNvGraphicFramePr>
          <p:nvPr/>
        </p:nvGraphicFramePr>
        <p:xfrm>
          <a:off x="692744" y="2885519"/>
          <a:ext cx="1081416" cy="997723"/>
        </p:xfrm>
        <a:graphic>
          <a:graphicData uri="http://schemas.openxmlformats.org/drawingml/2006/chart">
            <c:chart xmlns:c="http://schemas.openxmlformats.org/drawingml/2006/chart" xmlns:r="http://schemas.openxmlformats.org/officeDocument/2006/relationships" r:id="rId3"/>
          </a:graphicData>
        </a:graphic>
      </p:graphicFrame>
      <p:sp>
        <p:nvSpPr>
          <p:cNvPr id="76" name="Text Box 137">
            <a:extLst>
              <a:ext uri="{FF2B5EF4-FFF2-40B4-BE49-F238E27FC236}">
                <a16:creationId xmlns:a16="http://schemas.microsoft.com/office/drawing/2014/main" id="{7954BD13-045C-44BF-BC22-04BC8EF77F9E}"/>
              </a:ext>
            </a:extLst>
          </p:cNvPr>
          <p:cNvSpPr txBox="1">
            <a:spLocks noChangeArrowheads="1"/>
          </p:cNvSpPr>
          <p:nvPr/>
        </p:nvSpPr>
        <p:spPr bwMode="auto">
          <a:xfrm>
            <a:off x="692744" y="3757234"/>
            <a:ext cx="1176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zh-CN" sz="10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Reject or accept?</a:t>
            </a:r>
          </a:p>
        </p:txBody>
      </p:sp>
      <p:sp>
        <p:nvSpPr>
          <p:cNvPr id="77" name="Text Box 137">
            <a:extLst>
              <a:ext uri="{FF2B5EF4-FFF2-40B4-BE49-F238E27FC236}">
                <a16:creationId xmlns:a16="http://schemas.microsoft.com/office/drawing/2014/main" id="{2CFAA131-C93A-4A59-8090-3BF15ABBDB0E}"/>
              </a:ext>
            </a:extLst>
          </p:cNvPr>
          <p:cNvSpPr txBox="1">
            <a:spLocks noChangeArrowheads="1"/>
          </p:cNvSpPr>
          <p:nvPr/>
        </p:nvSpPr>
        <p:spPr bwMode="auto">
          <a:xfrm>
            <a:off x="953117" y="2704856"/>
            <a:ext cx="5469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zh-CN" sz="100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+7: +3</a:t>
            </a:r>
          </a:p>
        </p:txBody>
      </p:sp>
      <p:sp>
        <p:nvSpPr>
          <p:cNvPr id="81" name="Rectangle 8">
            <a:extLst>
              <a:ext uri="{FF2B5EF4-FFF2-40B4-BE49-F238E27FC236}">
                <a16:creationId xmlns:a16="http://schemas.microsoft.com/office/drawing/2014/main" id="{56419296-6E70-4A71-96CA-8856BF686CC3}"/>
              </a:ext>
            </a:extLst>
          </p:cNvPr>
          <p:cNvSpPr>
            <a:spLocks noChangeAspect="1" noChangeArrowheads="1"/>
          </p:cNvSpPr>
          <p:nvPr/>
        </p:nvSpPr>
        <p:spPr bwMode="auto">
          <a:xfrm>
            <a:off x="4260081" y="1912901"/>
            <a:ext cx="1470025" cy="1471613"/>
          </a:xfrm>
          <a:prstGeom prst="rect">
            <a:avLst/>
          </a:prstGeom>
          <a:solidFill>
            <a:schemeClr val="tx1"/>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rejected the offer.</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gain 0.</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He gain 0.</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Are you happy with the offer?</a:t>
            </a:r>
          </a:p>
          <a:p>
            <a:pPr algn="ctr" eaLnBrk="1" hangingPunct="1"/>
            <a:endParaRPr lang="zh-CN" altLang="zh-CN" sz="700" b="1" dirty="0">
              <a:solidFill>
                <a:schemeClr val="bg1"/>
              </a:solidFill>
              <a:ea typeface="微软雅黑" panose="020B0503020204020204" pitchFamily="34" charset="-122"/>
              <a:cs typeface="Times New Roman" panose="02020603050405020304" pitchFamily="18" charset="0"/>
              <a:sym typeface="Arial" panose="020B0604020202020204" pitchFamily="34" charset="0"/>
            </a:endParaRPr>
          </a:p>
        </p:txBody>
      </p:sp>
      <p:pic>
        <p:nvPicPr>
          <p:cNvPr id="79" name="图片 78" descr="图片包含 物体&#10;&#10;描述已自动生成">
            <a:extLst>
              <a:ext uri="{FF2B5EF4-FFF2-40B4-BE49-F238E27FC236}">
                <a16:creationId xmlns:a16="http://schemas.microsoft.com/office/drawing/2014/main" id="{FFBF0ED0-A934-4DE5-BDCB-A5546D99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130" y="2827966"/>
            <a:ext cx="837925" cy="168208"/>
          </a:xfrm>
          <a:prstGeom prst="rect">
            <a:avLst/>
          </a:prstGeom>
        </p:spPr>
      </p:pic>
      <p:sp>
        <p:nvSpPr>
          <p:cNvPr id="82" name="Rectangle 8">
            <a:extLst>
              <a:ext uri="{FF2B5EF4-FFF2-40B4-BE49-F238E27FC236}">
                <a16:creationId xmlns:a16="http://schemas.microsoft.com/office/drawing/2014/main" id="{FC304DFB-AE1D-4F3F-A070-8E857AAE89E3}"/>
              </a:ext>
            </a:extLst>
          </p:cNvPr>
          <p:cNvSpPr>
            <a:spLocks noChangeAspect="1" noChangeArrowheads="1"/>
          </p:cNvSpPr>
          <p:nvPr/>
        </p:nvSpPr>
        <p:spPr bwMode="auto">
          <a:xfrm>
            <a:off x="4271991" y="3499067"/>
            <a:ext cx="1470025" cy="1471613"/>
          </a:xfrm>
          <a:prstGeom prst="rect">
            <a:avLst/>
          </a:prstGeom>
          <a:solidFill>
            <a:schemeClr val="tx1"/>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accepted the offer.</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gain 3.</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He gain 7.</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Are you happy with the offer?</a:t>
            </a:r>
          </a:p>
          <a:p>
            <a:pPr algn="ctr" eaLnBrk="1" hangingPunct="1"/>
            <a:endParaRPr lang="zh-CN" altLang="zh-CN" sz="700" b="1" dirty="0">
              <a:solidFill>
                <a:schemeClr val="bg1"/>
              </a:solidFill>
              <a:ea typeface="微软雅黑" panose="020B0503020204020204" pitchFamily="34" charset="-122"/>
              <a:cs typeface="Times New Roman" panose="02020603050405020304" pitchFamily="18" charset="0"/>
              <a:sym typeface="Arial" panose="020B0604020202020204" pitchFamily="34" charset="0"/>
            </a:endParaRPr>
          </a:p>
        </p:txBody>
      </p:sp>
      <p:grpSp>
        <p:nvGrpSpPr>
          <p:cNvPr id="84" name="组合 83">
            <a:extLst>
              <a:ext uri="{FF2B5EF4-FFF2-40B4-BE49-F238E27FC236}">
                <a16:creationId xmlns:a16="http://schemas.microsoft.com/office/drawing/2014/main" id="{51235EF9-E63E-4CC9-9BCB-CCD1BDCB24CA}"/>
              </a:ext>
            </a:extLst>
          </p:cNvPr>
          <p:cNvGrpSpPr/>
          <p:nvPr/>
        </p:nvGrpSpPr>
        <p:grpSpPr>
          <a:xfrm>
            <a:off x="491578" y="4428939"/>
            <a:ext cx="5339571" cy="1105488"/>
            <a:chOff x="2684604" y="4006243"/>
            <a:chExt cx="5339571" cy="1105488"/>
          </a:xfrm>
        </p:grpSpPr>
        <p:sp>
          <p:nvSpPr>
            <p:cNvPr id="52" name="Line 65">
              <a:extLst>
                <a:ext uri="{FF2B5EF4-FFF2-40B4-BE49-F238E27FC236}">
                  <a16:creationId xmlns:a16="http://schemas.microsoft.com/office/drawing/2014/main" id="{BA16BC08-8A95-49A0-A04C-5921C1CE6575}"/>
                </a:ext>
              </a:extLst>
            </p:cNvPr>
            <p:cNvSpPr>
              <a:spLocks noChangeShapeType="1"/>
            </p:cNvSpPr>
            <p:nvPr/>
          </p:nvSpPr>
          <p:spPr bwMode="auto">
            <a:xfrm>
              <a:off x="2684604" y="4707116"/>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53" name="Line 69">
              <a:extLst>
                <a:ext uri="{FF2B5EF4-FFF2-40B4-BE49-F238E27FC236}">
                  <a16:creationId xmlns:a16="http://schemas.microsoft.com/office/drawing/2014/main" id="{C91E9A42-0A19-4050-8F1F-FD8E513F5B97}"/>
                </a:ext>
              </a:extLst>
            </p:cNvPr>
            <p:cNvSpPr>
              <a:spLocks noChangeShapeType="1"/>
            </p:cNvSpPr>
            <p:nvPr/>
          </p:nvSpPr>
          <p:spPr bwMode="auto">
            <a:xfrm>
              <a:off x="8024175" y="4687660"/>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55" name="Text Box 74">
              <a:extLst>
                <a:ext uri="{FF2B5EF4-FFF2-40B4-BE49-F238E27FC236}">
                  <a16:creationId xmlns:a16="http://schemas.microsoft.com/office/drawing/2014/main" id="{986E0C59-81B3-4801-A771-0275B7C469C1}"/>
                </a:ext>
              </a:extLst>
            </p:cNvPr>
            <p:cNvSpPr txBox="1">
              <a:spLocks noChangeArrowheads="1"/>
            </p:cNvSpPr>
            <p:nvPr/>
          </p:nvSpPr>
          <p:spPr bwMode="auto">
            <a:xfrm>
              <a:off x="5078554" y="4803954"/>
              <a:ext cx="373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400" dirty="0">
                  <a:solidFill>
                    <a:srgbClr val="000000"/>
                  </a:solidFill>
                  <a:ea typeface="微软雅黑" panose="020B0503020204020204" pitchFamily="34" charset="-122"/>
                  <a:cs typeface="Times New Roman" panose="02020603050405020304" pitchFamily="18" charset="0"/>
                  <a:sym typeface="Arial" panose="020B0604020202020204" pitchFamily="34" charset="0"/>
                </a:rPr>
                <a:t>1s</a:t>
              </a:r>
            </a:p>
          </p:txBody>
        </p:sp>
        <p:sp>
          <p:nvSpPr>
            <p:cNvPr id="56" name="Text Box 72">
              <a:extLst>
                <a:ext uri="{FF2B5EF4-FFF2-40B4-BE49-F238E27FC236}">
                  <a16:creationId xmlns:a16="http://schemas.microsoft.com/office/drawing/2014/main" id="{0BF1BC9A-FE4E-4033-B43D-6966B659D205}"/>
                </a:ext>
              </a:extLst>
            </p:cNvPr>
            <p:cNvSpPr txBox="1">
              <a:spLocks noChangeArrowheads="1"/>
            </p:cNvSpPr>
            <p:nvPr/>
          </p:nvSpPr>
          <p:spPr bwMode="auto">
            <a:xfrm>
              <a:off x="6358079" y="4790721"/>
              <a:ext cx="1627369"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Response Interval</a:t>
              </a:r>
            </a:p>
          </p:txBody>
        </p:sp>
        <p:sp>
          <p:nvSpPr>
            <p:cNvPr id="57" name="Line 72">
              <a:extLst>
                <a:ext uri="{FF2B5EF4-FFF2-40B4-BE49-F238E27FC236}">
                  <a16:creationId xmlns:a16="http://schemas.microsoft.com/office/drawing/2014/main" id="{B271ED6C-1DF8-400D-B41A-E4FC1BA504CC}"/>
                </a:ext>
              </a:extLst>
            </p:cNvPr>
            <p:cNvSpPr>
              <a:spLocks noChangeShapeType="1"/>
            </p:cNvSpPr>
            <p:nvPr/>
          </p:nvSpPr>
          <p:spPr bwMode="auto">
            <a:xfrm flipV="1">
              <a:off x="2684605" y="4775378"/>
              <a:ext cx="5329236" cy="46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Line 65">
              <a:extLst>
                <a:ext uri="{FF2B5EF4-FFF2-40B4-BE49-F238E27FC236}">
                  <a16:creationId xmlns:a16="http://schemas.microsoft.com/office/drawing/2014/main" id="{67778FE5-9480-4BD6-AD1B-B4CD3FC9CDEE}"/>
                </a:ext>
              </a:extLst>
            </p:cNvPr>
            <p:cNvSpPr>
              <a:spLocks noChangeShapeType="1"/>
            </p:cNvSpPr>
            <p:nvPr/>
          </p:nvSpPr>
          <p:spPr bwMode="auto">
            <a:xfrm>
              <a:off x="4341954" y="4707116"/>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60" name="Line 65">
              <a:extLst>
                <a:ext uri="{FF2B5EF4-FFF2-40B4-BE49-F238E27FC236}">
                  <a16:creationId xmlns:a16="http://schemas.microsoft.com/office/drawing/2014/main" id="{EA521F5E-983B-48A7-8503-53D54349AE06}"/>
                </a:ext>
              </a:extLst>
            </p:cNvPr>
            <p:cNvSpPr>
              <a:spLocks noChangeShapeType="1"/>
            </p:cNvSpPr>
            <p:nvPr/>
          </p:nvSpPr>
          <p:spPr bwMode="auto">
            <a:xfrm>
              <a:off x="6140591" y="4707116"/>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63" name="Text Box 72">
              <a:extLst>
                <a:ext uri="{FF2B5EF4-FFF2-40B4-BE49-F238E27FC236}">
                  <a16:creationId xmlns:a16="http://schemas.microsoft.com/office/drawing/2014/main" id="{38170AAD-91B0-46FD-8708-7EB89449F383}"/>
                </a:ext>
              </a:extLst>
            </p:cNvPr>
            <p:cNvSpPr txBox="1">
              <a:spLocks noChangeArrowheads="1"/>
            </p:cNvSpPr>
            <p:nvPr/>
          </p:nvSpPr>
          <p:spPr bwMode="auto">
            <a:xfrm>
              <a:off x="2732229" y="4803954"/>
              <a:ext cx="1627369"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Response Interval</a:t>
              </a:r>
            </a:p>
          </p:txBody>
        </p:sp>
        <p:pic>
          <p:nvPicPr>
            <p:cNvPr id="83" name="图片 82" descr="图片包含 物体&#10;&#10;描述已自动生成">
              <a:extLst>
                <a:ext uri="{FF2B5EF4-FFF2-40B4-BE49-F238E27FC236}">
                  <a16:creationId xmlns:a16="http://schemas.microsoft.com/office/drawing/2014/main" id="{785AE30D-4EC3-43B4-BC65-BF9B3DBF8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800" y="4006243"/>
              <a:ext cx="837925" cy="168208"/>
            </a:xfrm>
            <a:prstGeom prst="rect">
              <a:avLst/>
            </a:prstGeom>
          </p:spPr>
        </p:pic>
      </p:grpSp>
      <p:sp>
        <p:nvSpPr>
          <p:cNvPr id="85" name="Line 120">
            <a:extLst>
              <a:ext uri="{FF2B5EF4-FFF2-40B4-BE49-F238E27FC236}">
                <a16:creationId xmlns:a16="http://schemas.microsoft.com/office/drawing/2014/main" id="{06C61E9E-3A82-4909-B2B1-C4A3381C057C}"/>
              </a:ext>
            </a:extLst>
          </p:cNvPr>
          <p:cNvSpPr>
            <a:spLocks noChangeShapeType="1"/>
          </p:cNvSpPr>
          <p:nvPr/>
        </p:nvSpPr>
        <p:spPr bwMode="auto">
          <a:xfrm flipV="1">
            <a:off x="9736911" y="2584450"/>
            <a:ext cx="541118" cy="868323"/>
          </a:xfrm>
          <a:prstGeom prst="line">
            <a:avLst/>
          </a:prstGeom>
          <a:noFill/>
          <a:ln w="9525">
            <a:solidFill>
              <a:srgbClr val="000000"/>
            </a:solidFill>
            <a:round/>
            <a:headEnd/>
            <a:tailEnd type="triangle" w="med" len="me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86" name="Line 122">
            <a:extLst>
              <a:ext uri="{FF2B5EF4-FFF2-40B4-BE49-F238E27FC236}">
                <a16:creationId xmlns:a16="http://schemas.microsoft.com/office/drawing/2014/main" id="{C554E4CB-7A82-4656-BAD8-93153D8F9375}"/>
              </a:ext>
            </a:extLst>
          </p:cNvPr>
          <p:cNvSpPr>
            <a:spLocks noChangeShapeType="1"/>
          </p:cNvSpPr>
          <p:nvPr/>
        </p:nvSpPr>
        <p:spPr bwMode="auto">
          <a:xfrm>
            <a:off x="9727298" y="3452775"/>
            <a:ext cx="541118" cy="711652"/>
          </a:xfrm>
          <a:prstGeom prst="line">
            <a:avLst/>
          </a:prstGeom>
          <a:noFill/>
          <a:ln w="9525">
            <a:solidFill>
              <a:srgbClr val="000000"/>
            </a:solidFill>
            <a:round/>
            <a:headEnd/>
            <a:tailEnd type="triangle" w="med" len="me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87" name="Text Box 60">
            <a:extLst>
              <a:ext uri="{FF2B5EF4-FFF2-40B4-BE49-F238E27FC236}">
                <a16:creationId xmlns:a16="http://schemas.microsoft.com/office/drawing/2014/main" id="{EC204D93-44E1-421C-A7A2-3DA115A80AE2}"/>
              </a:ext>
            </a:extLst>
          </p:cNvPr>
          <p:cNvSpPr txBox="1">
            <a:spLocks noChangeArrowheads="1"/>
          </p:cNvSpPr>
          <p:nvPr/>
        </p:nvSpPr>
        <p:spPr bwMode="auto">
          <a:xfrm>
            <a:off x="8435454" y="1605119"/>
            <a:ext cx="5136115" cy="307777"/>
          </a:xfrm>
          <a:prstGeom prst="rect">
            <a:avLst/>
          </a:prstGeom>
          <a:noFill/>
          <a:ln w="9525">
            <a:noFill/>
            <a:miter lim="800000"/>
            <a:headEnd/>
            <a:tailEnd/>
          </a:ln>
          <a:effectLst/>
        </p:spPr>
        <p:txBody>
          <a:bodyPr wrap="square">
            <a:spAutoFit/>
          </a:bodyPr>
          <a:lstStyle/>
          <a:p>
            <a:pPr algn="ctr">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Feedback &amp; rating</a:t>
            </a:r>
          </a:p>
        </p:txBody>
      </p:sp>
      <p:sp>
        <p:nvSpPr>
          <p:cNvPr id="88" name="Text Box 60">
            <a:extLst>
              <a:ext uri="{FF2B5EF4-FFF2-40B4-BE49-F238E27FC236}">
                <a16:creationId xmlns:a16="http://schemas.microsoft.com/office/drawing/2014/main" id="{E3BA73F4-C538-46AC-94F8-50B427121BA9}"/>
              </a:ext>
            </a:extLst>
          </p:cNvPr>
          <p:cNvSpPr txBox="1">
            <a:spLocks noChangeArrowheads="1"/>
          </p:cNvSpPr>
          <p:nvPr/>
        </p:nvSpPr>
        <p:spPr bwMode="auto">
          <a:xfrm>
            <a:off x="8616954" y="2385038"/>
            <a:ext cx="8611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dirty="0">
                <a:solidFill>
                  <a:srgbClr val="000000"/>
                </a:solidFill>
                <a:ea typeface="微软雅黑" panose="020B0503020204020204" pitchFamily="34" charset="-122"/>
                <a:cs typeface="Times New Roman" panose="02020603050405020304" pitchFamily="18" charset="0"/>
                <a:sym typeface="Arial" panose="020B0604020202020204" pitchFamily="34" charset="0"/>
              </a:rPr>
              <a:t>Fixation </a:t>
            </a:r>
          </a:p>
        </p:txBody>
      </p:sp>
      <p:sp>
        <p:nvSpPr>
          <p:cNvPr id="89" name="Rectangle 8">
            <a:extLst>
              <a:ext uri="{FF2B5EF4-FFF2-40B4-BE49-F238E27FC236}">
                <a16:creationId xmlns:a16="http://schemas.microsoft.com/office/drawing/2014/main" id="{7403C925-4DE9-4EF1-AE17-3F52896616CE}"/>
              </a:ext>
            </a:extLst>
          </p:cNvPr>
          <p:cNvSpPr>
            <a:spLocks noChangeAspect="1" noChangeArrowheads="1"/>
          </p:cNvSpPr>
          <p:nvPr/>
        </p:nvSpPr>
        <p:spPr bwMode="auto">
          <a:xfrm>
            <a:off x="8266886" y="2692815"/>
            <a:ext cx="1470025" cy="1471613"/>
          </a:xfrm>
          <a:prstGeom prst="rect">
            <a:avLst/>
          </a:prstGeom>
          <a:solidFill>
            <a:schemeClr val="tx1"/>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800" b="1" dirty="0">
                <a:solidFill>
                  <a:schemeClr val="bg1"/>
                </a:solidFill>
                <a:ea typeface="微软雅黑" panose="020B0503020204020204" pitchFamily="34" charset="-122"/>
                <a:cs typeface="Times New Roman" panose="02020603050405020304" pitchFamily="18" charset="0"/>
                <a:sym typeface="Arial" panose="020B0604020202020204" pitchFamily="34" charset="0"/>
              </a:rPr>
              <a:t>+</a:t>
            </a:r>
            <a:endParaRPr lang="zh-CN" altLang="zh-CN" sz="2800" b="1" dirty="0">
              <a:solidFill>
                <a:schemeClr val="bg1"/>
              </a:solidFill>
              <a:ea typeface="微软雅黑" panose="020B0503020204020204" pitchFamily="34" charset="-122"/>
              <a:cs typeface="Times New Roman" panose="02020603050405020304" pitchFamily="18" charset="0"/>
              <a:sym typeface="Arial" panose="020B0604020202020204" pitchFamily="34" charset="0"/>
            </a:endParaRPr>
          </a:p>
        </p:txBody>
      </p:sp>
      <p:sp>
        <p:nvSpPr>
          <p:cNvPr id="90" name="Text Box 60">
            <a:extLst>
              <a:ext uri="{FF2B5EF4-FFF2-40B4-BE49-F238E27FC236}">
                <a16:creationId xmlns:a16="http://schemas.microsoft.com/office/drawing/2014/main" id="{E853D60D-EDE7-4985-970B-5761CED1DA8B}"/>
              </a:ext>
            </a:extLst>
          </p:cNvPr>
          <p:cNvSpPr txBox="1">
            <a:spLocks noChangeArrowheads="1"/>
          </p:cNvSpPr>
          <p:nvPr/>
        </p:nvSpPr>
        <p:spPr bwMode="auto">
          <a:xfrm>
            <a:off x="6843830" y="2374717"/>
            <a:ext cx="891591" cy="307777"/>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Proposal</a:t>
            </a:r>
          </a:p>
        </p:txBody>
      </p:sp>
      <p:sp>
        <p:nvSpPr>
          <p:cNvPr id="91" name="Rectangle 8">
            <a:extLst>
              <a:ext uri="{FF2B5EF4-FFF2-40B4-BE49-F238E27FC236}">
                <a16:creationId xmlns:a16="http://schemas.microsoft.com/office/drawing/2014/main" id="{38F62881-3DEE-45CE-9F3D-2D4F3936D949}"/>
              </a:ext>
            </a:extLst>
          </p:cNvPr>
          <p:cNvSpPr>
            <a:spLocks noChangeAspect="1" noChangeArrowheads="1"/>
          </p:cNvSpPr>
          <p:nvPr/>
        </p:nvSpPr>
        <p:spPr bwMode="auto">
          <a:xfrm>
            <a:off x="6499998" y="2694403"/>
            <a:ext cx="1470025" cy="1470025"/>
          </a:xfrm>
          <a:prstGeom prst="rect">
            <a:avLst/>
          </a:prstGeom>
          <a:solidFill>
            <a:schemeClr val="tx1"/>
          </a:solidFill>
          <a:ln w="9525">
            <a:solidFill>
              <a:srgbClr val="808080"/>
            </a:solid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zh-CN" dirty="0">
              <a:solidFill>
                <a:srgbClr val="000000"/>
              </a:solidFill>
              <a:ea typeface="微软雅黑" panose="020B0503020204020204" pitchFamily="34" charset="-122"/>
              <a:cs typeface="Times New Roman" panose="02020603050405020304" pitchFamily="18" charset="0"/>
              <a:sym typeface="Arial" panose="020B0604020202020204" pitchFamily="34" charset="0"/>
            </a:endParaRPr>
          </a:p>
        </p:txBody>
      </p:sp>
      <p:sp>
        <p:nvSpPr>
          <p:cNvPr id="92" name="Line 76">
            <a:extLst>
              <a:ext uri="{FF2B5EF4-FFF2-40B4-BE49-F238E27FC236}">
                <a16:creationId xmlns:a16="http://schemas.microsoft.com/office/drawing/2014/main" id="{58F9A5C8-7865-4C99-842B-8C688250BD3A}"/>
              </a:ext>
            </a:extLst>
          </p:cNvPr>
          <p:cNvSpPr>
            <a:spLocks noChangeShapeType="1"/>
          </p:cNvSpPr>
          <p:nvPr/>
        </p:nvSpPr>
        <p:spPr bwMode="auto">
          <a:xfrm>
            <a:off x="7977961" y="3413540"/>
            <a:ext cx="28892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93" name="图表 92">
            <a:extLst>
              <a:ext uri="{FF2B5EF4-FFF2-40B4-BE49-F238E27FC236}">
                <a16:creationId xmlns:a16="http://schemas.microsoft.com/office/drawing/2014/main" id="{33D50031-9C34-4224-BCBB-B8F2B996867B}"/>
              </a:ext>
            </a:extLst>
          </p:cNvPr>
          <p:cNvGraphicFramePr>
            <a:graphicFrameLocks/>
          </p:cNvGraphicFramePr>
          <p:nvPr/>
        </p:nvGraphicFramePr>
        <p:xfrm>
          <a:off x="6701164" y="2885519"/>
          <a:ext cx="1081416" cy="997723"/>
        </p:xfrm>
        <a:graphic>
          <a:graphicData uri="http://schemas.openxmlformats.org/drawingml/2006/chart">
            <c:chart xmlns:c="http://schemas.openxmlformats.org/drawingml/2006/chart" xmlns:r="http://schemas.openxmlformats.org/officeDocument/2006/relationships" r:id="rId5"/>
          </a:graphicData>
        </a:graphic>
      </p:graphicFrame>
      <p:sp>
        <p:nvSpPr>
          <p:cNvPr id="94" name="Text Box 137">
            <a:extLst>
              <a:ext uri="{FF2B5EF4-FFF2-40B4-BE49-F238E27FC236}">
                <a16:creationId xmlns:a16="http://schemas.microsoft.com/office/drawing/2014/main" id="{2F415EB7-B55A-4310-8BE2-C8EABBC85A5F}"/>
              </a:ext>
            </a:extLst>
          </p:cNvPr>
          <p:cNvSpPr txBox="1">
            <a:spLocks noChangeArrowheads="1"/>
          </p:cNvSpPr>
          <p:nvPr/>
        </p:nvSpPr>
        <p:spPr bwMode="auto">
          <a:xfrm>
            <a:off x="6701164" y="3757234"/>
            <a:ext cx="1176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zh-CN" sz="10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Reject or accept?</a:t>
            </a:r>
          </a:p>
        </p:txBody>
      </p:sp>
      <p:sp>
        <p:nvSpPr>
          <p:cNvPr id="95" name="Text Box 137">
            <a:extLst>
              <a:ext uri="{FF2B5EF4-FFF2-40B4-BE49-F238E27FC236}">
                <a16:creationId xmlns:a16="http://schemas.microsoft.com/office/drawing/2014/main" id="{BFC58A8F-B7D4-4CC2-9921-C5AA2CF5330B}"/>
              </a:ext>
            </a:extLst>
          </p:cNvPr>
          <p:cNvSpPr txBox="1">
            <a:spLocks noChangeArrowheads="1"/>
          </p:cNvSpPr>
          <p:nvPr/>
        </p:nvSpPr>
        <p:spPr bwMode="auto">
          <a:xfrm>
            <a:off x="6961537" y="2704856"/>
            <a:ext cx="482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altLang="zh-CN" sz="1000" dirty="0">
                <a:solidFill>
                  <a:srgbClr val="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 -7</a:t>
            </a:r>
          </a:p>
        </p:txBody>
      </p:sp>
      <p:sp>
        <p:nvSpPr>
          <p:cNvPr id="96" name="Rectangle 8">
            <a:extLst>
              <a:ext uri="{FF2B5EF4-FFF2-40B4-BE49-F238E27FC236}">
                <a16:creationId xmlns:a16="http://schemas.microsoft.com/office/drawing/2014/main" id="{59E9925E-2A78-4300-91BB-859AAC9F8A22}"/>
              </a:ext>
            </a:extLst>
          </p:cNvPr>
          <p:cNvSpPr>
            <a:spLocks noChangeAspect="1" noChangeArrowheads="1"/>
          </p:cNvSpPr>
          <p:nvPr/>
        </p:nvSpPr>
        <p:spPr bwMode="auto">
          <a:xfrm>
            <a:off x="10268501" y="1912901"/>
            <a:ext cx="1470025" cy="1471613"/>
          </a:xfrm>
          <a:prstGeom prst="rect">
            <a:avLst/>
          </a:prstGeom>
          <a:solidFill>
            <a:schemeClr val="tx1"/>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rejected the offer.</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lose 10.</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He lose 10.</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Are you happy with the offer?</a:t>
            </a:r>
          </a:p>
          <a:p>
            <a:pPr algn="ctr" eaLnBrk="1" hangingPunct="1"/>
            <a:endParaRPr lang="zh-CN" altLang="zh-CN" sz="700" b="1" dirty="0">
              <a:solidFill>
                <a:schemeClr val="bg1"/>
              </a:solidFill>
              <a:ea typeface="微软雅黑" panose="020B0503020204020204" pitchFamily="34" charset="-122"/>
              <a:cs typeface="Times New Roman" panose="02020603050405020304" pitchFamily="18" charset="0"/>
              <a:sym typeface="Arial" panose="020B0604020202020204" pitchFamily="34" charset="0"/>
            </a:endParaRPr>
          </a:p>
        </p:txBody>
      </p:sp>
      <p:pic>
        <p:nvPicPr>
          <p:cNvPr id="97" name="图片 96" descr="图片包含 物体&#10;&#10;描述已自动生成">
            <a:extLst>
              <a:ext uri="{FF2B5EF4-FFF2-40B4-BE49-F238E27FC236}">
                <a16:creationId xmlns:a16="http://schemas.microsoft.com/office/drawing/2014/main" id="{51ABD1BF-455E-478B-B7C5-1B5C6B7F8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550" y="2827966"/>
            <a:ext cx="837925" cy="168208"/>
          </a:xfrm>
          <a:prstGeom prst="rect">
            <a:avLst/>
          </a:prstGeom>
        </p:spPr>
      </p:pic>
      <p:sp>
        <p:nvSpPr>
          <p:cNvPr id="98" name="Rectangle 8">
            <a:extLst>
              <a:ext uri="{FF2B5EF4-FFF2-40B4-BE49-F238E27FC236}">
                <a16:creationId xmlns:a16="http://schemas.microsoft.com/office/drawing/2014/main" id="{AC5E5C30-A2B7-455E-9E14-7EDDFE830E86}"/>
              </a:ext>
            </a:extLst>
          </p:cNvPr>
          <p:cNvSpPr>
            <a:spLocks noChangeAspect="1" noChangeArrowheads="1"/>
          </p:cNvSpPr>
          <p:nvPr/>
        </p:nvSpPr>
        <p:spPr bwMode="auto">
          <a:xfrm>
            <a:off x="10280411" y="3499067"/>
            <a:ext cx="1470025" cy="1471613"/>
          </a:xfrm>
          <a:prstGeom prst="rect">
            <a:avLst/>
          </a:prstGeom>
          <a:solidFill>
            <a:schemeClr val="tx1"/>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accepted the offer.</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You lose 7.</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He lose 3.</a:t>
            </a:r>
          </a:p>
          <a:p>
            <a:pPr algn="ctr" eaLnBrk="1" hangingPunct="1"/>
            <a:r>
              <a:rPr lang="en-US" altLang="zh-CN" sz="700" dirty="0">
                <a:solidFill>
                  <a:srgbClr val="FFFFFF"/>
                </a:solidFill>
                <a:ea typeface="微软雅黑" panose="020B0503020204020204" pitchFamily="34" charset="-122"/>
                <a:cs typeface="Times New Roman" panose="02020603050405020304" pitchFamily="18" charset="0"/>
                <a:sym typeface="Arial" panose="020B0604020202020204" pitchFamily="34" charset="0"/>
              </a:rPr>
              <a:t>Are you happy with the offer?</a:t>
            </a:r>
          </a:p>
          <a:p>
            <a:pPr algn="ctr" eaLnBrk="1" hangingPunct="1"/>
            <a:endParaRPr lang="zh-CN" altLang="zh-CN" sz="700" b="1" dirty="0">
              <a:solidFill>
                <a:schemeClr val="bg1"/>
              </a:solidFill>
              <a:ea typeface="微软雅黑" panose="020B0503020204020204" pitchFamily="34" charset="-122"/>
              <a:cs typeface="Times New Roman" panose="02020603050405020304" pitchFamily="18" charset="0"/>
              <a:sym typeface="Arial" panose="020B0604020202020204" pitchFamily="34" charset="0"/>
            </a:endParaRPr>
          </a:p>
        </p:txBody>
      </p:sp>
      <p:grpSp>
        <p:nvGrpSpPr>
          <p:cNvPr id="99" name="组合 98">
            <a:extLst>
              <a:ext uri="{FF2B5EF4-FFF2-40B4-BE49-F238E27FC236}">
                <a16:creationId xmlns:a16="http://schemas.microsoft.com/office/drawing/2014/main" id="{68D8F5AB-6BF6-45AF-8908-DB3572F9DFFE}"/>
              </a:ext>
            </a:extLst>
          </p:cNvPr>
          <p:cNvGrpSpPr/>
          <p:nvPr/>
        </p:nvGrpSpPr>
        <p:grpSpPr>
          <a:xfrm>
            <a:off x="6499998" y="4428939"/>
            <a:ext cx="5339571" cy="1105488"/>
            <a:chOff x="2684604" y="4006243"/>
            <a:chExt cx="5339571" cy="1105488"/>
          </a:xfrm>
        </p:grpSpPr>
        <p:sp>
          <p:nvSpPr>
            <p:cNvPr id="100" name="Line 65">
              <a:extLst>
                <a:ext uri="{FF2B5EF4-FFF2-40B4-BE49-F238E27FC236}">
                  <a16:creationId xmlns:a16="http://schemas.microsoft.com/office/drawing/2014/main" id="{CC97F9A1-CD0B-4D58-B557-A6EF13EB0875}"/>
                </a:ext>
              </a:extLst>
            </p:cNvPr>
            <p:cNvSpPr>
              <a:spLocks noChangeShapeType="1"/>
            </p:cNvSpPr>
            <p:nvPr/>
          </p:nvSpPr>
          <p:spPr bwMode="auto">
            <a:xfrm>
              <a:off x="2684604" y="4707116"/>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101" name="Line 69">
              <a:extLst>
                <a:ext uri="{FF2B5EF4-FFF2-40B4-BE49-F238E27FC236}">
                  <a16:creationId xmlns:a16="http://schemas.microsoft.com/office/drawing/2014/main" id="{2D8131BD-060E-4A68-91EE-F05413C3E570}"/>
                </a:ext>
              </a:extLst>
            </p:cNvPr>
            <p:cNvSpPr>
              <a:spLocks noChangeShapeType="1"/>
            </p:cNvSpPr>
            <p:nvPr/>
          </p:nvSpPr>
          <p:spPr bwMode="auto">
            <a:xfrm>
              <a:off x="8024175" y="4687660"/>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102" name="Text Box 74">
              <a:extLst>
                <a:ext uri="{FF2B5EF4-FFF2-40B4-BE49-F238E27FC236}">
                  <a16:creationId xmlns:a16="http://schemas.microsoft.com/office/drawing/2014/main" id="{E1C52B0D-9EF0-4E7C-9999-A934AC96F473}"/>
                </a:ext>
              </a:extLst>
            </p:cNvPr>
            <p:cNvSpPr txBox="1">
              <a:spLocks noChangeArrowheads="1"/>
            </p:cNvSpPr>
            <p:nvPr/>
          </p:nvSpPr>
          <p:spPr bwMode="auto">
            <a:xfrm>
              <a:off x="5078554" y="4803954"/>
              <a:ext cx="373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400" dirty="0">
                  <a:solidFill>
                    <a:srgbClr val="000000"/>
                  </a:solidFill>
                  <a:ea typeface="微软雅黑" panose="020B0503020204020204" pitchFamily="34" charset="-122"/>
                  <a:cs typeface="Times New Roman" panose="02020603050405020304" pitchFamily="18" charset="0"/>
                  <a:sym typeface="Arial" panose="020B0604020202020204" pitchFamily="34" charset="0"/>
                </a:rPr>
                <a:t>1s</a:t>
              </a:r>
            </a:p>
          </p:txBody>
        </p:sp>
        <p:sp>
          <p:nvSpPr>
            <p:cNvPr id="103" name="Text Box 72">
              <a:extLst>
                <a:ext uri="{FF2B5EF4-FFF2-40B4-BE49-F238E27FC236}">
                  <a16:creationId xmlns:a16="http://schemas.microsoft.com/office/drawing/2014/main" id="{97E3A4F9-45B4-451B-965D-DE4D57135AB9}"/>
                </a:ext>
              </a:extLst>
            </p:cNvPr>
            <p:cNvSpPr txBox="1">
              <a:spLocks noChangeArrowheads="1"/>
            </p:cNvSpPr>
            <p:nvPr/>
          </p:nvSpPr>
          <p:spPr bwMode="auto">
            <a:xfrm>
              <a:off x="6358079" y="4790721"/>
              <a:ext cx="1627369"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Response Interval</a:t>
              </a:r>
            </a:p>
          </p:txBody>
        </p:sp>
        <p:sp>
          <p:nvSpPr>
            <p:cNvPr id="104" name="Line 72">
              <a:extLst>
                <a:ext uri="{FF2B5EF4-FFF2-40B4-BE49-F238E27FC236}">
                  <a16:creationId xmlns:a16="http://schemas.microsoft.com/office/drawing/2014/main" id="{C9EF30E3-AC88-4862-854C-C6336DE41BF7}"/>
                </a:ext>
              </a:extLst>
            </p:cNvPr>
            <p:cNvSpPr>
              <a:spLocks noChangeShapeType="1"/>
            </p:cNvSpPr>
            <p:nvPr/>
          </p:nvSpPr>
          <p:spPr bwMode="auto">
            <a:xfrm flipV="1">
              <a:off x="2684605" y="4775378"/>
              <a:ext cx="5329236" cy="46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Line 65">
              <a:extLst>
                <a:ext uri="{FF2B5EF4-FFF2-40B4-BE49-F238E27FC236}">
                  <a16:creationId xmlns:a16="http://schemas.microsoft.com/office/drawing/2014/main" id="{36321028-662A-4F20-BD66-C20B85E6F5D2}"/>
                </a:ext>
              </a:extLst>
            </p:cNvPr>
            <p:cNvSpPr>
              <a:spLocks noChangeShapeType="1"/>
            </p:cNvSpPr>
            <p:nvPr/>
          </p:nvSpPr>
          <p:spPr bwMode="auto">
            <a:xfrm>
              <a:off x="4341954" y="4707116"/>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106" name="Line 65">
              <a:extLst>
                <a:ext uri="{FF2B5EF4-FFF2-40B4-BE49-F238E27FC236}">
                  <a16:creationId xmlns:a16="http://schemas.microsoft.com/office/drawing/2014/main" id="{020DD13E-4F09-4D64-9BE4-A487AC2E8483}"/>
                </a:ext>
              </a:extLst>
            </p:cNvPr>
            <p:cNvSpPr>
              <a:spLocks noChangeShapeType="1"/>
            </p:cNvSpPr>
            <p:nvPr/>
          </p:nvSpPr>
          <p:spPr bwMode="auto">
            <a:xfrm>
              <a:off x="6140591" y="4707116"/>
              <a:ext cx="0" cy="107950"/>
            </a:xfrm>
            <a:prstGeom prst="line">
              <a:avLst/>
            </a:prstGeom>
            <a:noFill/>
            <a:ln w="9525">
              <a:solidFill>
                <a:srgbClr val="000000"/>
              </a:solidFill>
              <a:round/>
              <a:headEnd/>
              <a:tailEnd/>
            </a:ln>
            <a:effectLst/>
          </p:spPr>
          <p:txBody>
            <a:bodyPr/>
            <a:lstStyle/>
            <a:p>
              <a:pPr fontAlgn="auto">
                <a:spcBef>
                  <a:spcPts val="0"/>
                </a:spcBef>
                <a:spcAft>
                  <a:spcPts val="0"/>
                </a:spcAft>
                <a:defRPr/>
              </a:pPr>
              <a:endParaRPr lang="zh-CN" altLang="en-US" kern="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endParaRPr>
            </a:p>
          </p:txBody>
        </p:sp>
        <p:sp>
          <p:nvSpPr>
            <p:cNvPr id="107" name="Text Box 72">
              <a:extLst>
                <a:ext uri="{FF2B5EF4-FFF2-40B4-BE49-F238E27FC236}">
                  <a16:creationId xmlns:a16="http://schemas.microsoft.com/office/drawing/2014/main" id="{2D739E8D-92AE-4589-80E7-7D5CB89C7233}"/>
                </a:ext>
              </a:extLst>
            </p:cNvPr>
            <p:cNvSpPr txBox="1">
              <a:spLocks noChangeArrowheads="1"/>
            </p:cNvSpPr>
            <p:nvPr/>
          </p:nvSpPr>
          <p:spPr bwMode="auto">
            <a:xfrm>
              <a:off x="2732229" y="4803954"/>
              <a:ext cx="1627369"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sz="1400"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Response Interval</a:t>
              </a:r>
            </a:p>
          </p:txBody>
        </p:sp>
        <p:pic>
          <p:nvPicPr>
            <p:cNvPr id="108" name="图片 107" descr="图片包含 物体&#10;&#10;描述已自动生成">
              <a:extLst>
                <a:ext uri="{FF2B5EF4-FFF2-40B4-BE49-F238E27FC236}">
                  <a16:creationId xmlns:a16="http://schemas.microsoft.com/office/drawing/2014/main" id="{2B3B93A0-0A56-41F7-8E78-53FF8AAA9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800" y="4006243"/>
              <a:ext cx="837925" cy="168208"/>
            </a:xfrm>
            <a:prstGeom prst="rect">
              <a:avLst/>
            </a:prstGeom>
          </p:spPr>
        </p:pic>
      </p:grpSp>
      <p:sp>
        <p:nvSpPr>
          <p:cNvPr id="109" name="Text Box 72">
            <a:extLst>
              <a:ext uri="{FF2B5EF4-FFF2-40B4-BE49-F238E27FC236}">
                <a16:creationId xmlns:a16="http://schemas.microsoft.com/office/drawing/2014/main" id="{BAC9ABDA-9D5D-4F3B-90AD-DC417A67A3E7}"/>
              </a:ext>
            </a:extLst>
          </p:cNvPr>
          <p:cNvSpPr txBox="1">
            <a:spLocks noChangeArrowheads="1"/>
          </p:cNvSpPr>
          <p:nvPr/>
        </p:nvSpPr>
        <p:spPr bwMode="auto">
          <a:xfrm>
            <a:off x="290070" y="901330"/>
            <a:ext cx="1762021" cy="36933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(a)Gain context</a:t>
            </a:r>
          </a:p>
        </p:txBody>
      </p:sp>
      <p:sp>
        <p:nvSpPr>
          <p:cNvPr id="111" name="Text Box 72">
            <a:extLst>
              <a:ext uri="{FF2B5EF4-FFF2-40B4-BE49-F238E27FC236}">
                <a16:creationId xmlns:a16="http://schemas.microsoft.com/office/drawing/2014/main" id="{E4E5CEA9-147F-43FF-BA8B-9BF42C738D0D}"/>
              </a:ext>
            </a:extLst>
          </p:cNvPr>
          <p:cNvSpPr txBox="1">
            <a:spLocks noChangeArrowheads="1"/>
          </p:cNvSpPr>
          <p:nvPr/>
        </p:nvSpPr>
        <p:spPr bwMode="auto">
          <a:xfrm>
            <a:off x="6257658" y="901330"/>
            <a:ext cx="1762021" cy="36933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kern="0" dirty="0">
                <a:solidFill>
                  <a:sysClr val="windowText" lastClr="000000"/>
                </a:solidFill>
                <a:latin typeface="Arial" panose="020B0604020202020204" pitchFamily="34" charset="0"/>
                <a:ea typeface="微软雅黑" panose="020B0503020204020204" pitchFamily="34" charset="-122"/>
                <a:cs typeface="Times New Roman" pitchFamily="18" charset="0"/>
                <a:sym typeface="Arial" panose="020B0604020202020204" pitchFamily="34" charset="0"/>
              </a:rPr>
              <a:t>(b)Loss context</a:t>
            </a:r>
          </a:p>
        </p:txBody>
      </p:sp>
    </p:spTree>
    <p:extLst>
      <p:ext uri="{BB962C8B-B14F-4D97-AF65-F5344CB8AC3E}">
        <p14:creationId xmlns:p14="http://schemas.microsoft.com/office/powerpoint/2010/main" val="38578607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888</Words>
  <Application>Microsoft Macintosh PowerPoint</Application>
  <PresentationFormat>宽屏</PresentationFormat>
  <Paragraphs>46</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DengXian</vt:lpstr>
      <vt:lpstr>DengXian</vt:lpstr>
      <vt:lpstr>等线 Light</vt:lpstr>
      <vt:lpstr>MuseoSans</vt:lpstr>
      <vt:lpstr>Arial</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laixinyu18@mails.ucas.edu.cn</dc:creator>
  <cp:lastModifiedBy>laixinyu18@mails.ucas.edu.cn</cp:lastModifiedBy>
  <cp:revision>1</cp:revision>
  <dcterms:created xsi:type="dcterms:W3CDTF">2023-06-06T12:00:01Z</dcterms:created>
  <dcterms:modified xsi:type="dcterms:W3CDTF">2023-06-06T12:29:24Z</dcterms:modified>
</cp:coreProperties>
</file>