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75" r:id="rId5"/>
  </p:sldMasterIdLst>
  <p:notesMasterIdLst>
    <p:notesMasterId r:id="rId14"/>
  </p:notesMasterIdLst>
  <p:handoutMasterIdLst>
    <p:handoutMasterId r:id="rId15"/>
  </p:handoutMasterIdLst>
  <p:sldIdLst>
    <p:sldId id="1663" r:id="rId6"/>
    <p:sldId id="1677" r:id="rId7"/>
    <p:sldId id="1703" r:id="rId8"/>
    <p:sldId id="1699" r:id="rId9"/>
    <p:sldId id="1704" r:id="rId10"/>
    <p:sldId id="1678" r:id="rId11"/>
    <p:sldId id="1700" r:id="rId12"/>
    <p:sldId id="1702" r:id="rId1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616D459-25C9-41BE-A675-B213035DE140}">
          <p14:sldIdLst>
            <p14:sldId id="1663"/>
            <p14:sldId id="1677"/>
            <p14:sldId id="1703"/>
            <p14:sldId id="1699"/>
            <p14:sldId id="1704"/>
            <p14:sldId id="1678"/>
            <p14:sldId id="1700"/>
            <p14:sldId id="170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0E5D0"/>
    <a:srgbClr val="000000"/>
    <a:srgbClr val="0078D4"/>
    <a:srgbClr val="50E6FF"/>
    <a:srgbClr val="A92E01"/>
    <a:srgbClr val="C13501"/>
    <a:srgbClr val="FF9349"/>
    <a:srgbClr val="E6E6E6"/>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2101" autoAdjust="0"/>
  </p:normalViewPr>
  <p:slideViewPr>
    <p:cSldViewPr snapToGrid="0">
      <p:cViewPr varScale="1">
        <p:scale>
          <a:sx n="101" d="100"/>
          <a:sy n="101" d="100"/>
        </p:scale>
        <p:origin x="72" y="342"/>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3" d="100"/>
          <a:sy n="113" d="100"/>
        </p:scale>
        <p:origin x="5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11/11/2020 7:32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11/11/2020 7:32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11/11/2020 7:32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a:extLst>
              <a:ext uri="{FF2B5EF4-FFF2-40B4-BE49-F238E27FC236}">
                <a16:creationId xmlns:a16="http://schemas.microsoft.com/office/drawing/2014/main" id="{F4028072-E3C5-4953-8128-85ADBE6F7EE1}"/>
              </a:ext>
            </a:extLst>
          </p:cNvPr>
          <p:cNvPicPr>
            <a:picLocks noChangeAspect="1"/>
          </p:cNvPicPr>
          <p:nvPr userDrawn="1"/>
        </p:nvPicPr>
        <p:blipFill>
          <a:blip r:embed="rId2"/>
          <a:stretch>
            <a:fillRect/>
          </a:stretch>
        </p:blipFill>
        <p:spPr>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7" name="Picture 16" descr="A desk with computer and other accessories.&#10;&#10;Description automatically generated">
            <a:extLst>
              <a:ext uri="{FF2B5EF4-FFF2-40B4-BE49-F238E27FC236}">
                <a16:creationId xmlns:a16="http://schemas.microsoft.com/office/drawing/2014/main" id="{811C744C-AAF4-4A90-A801-B9A848FD4F8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94C21E1A-F3EA-4086-A85E-651CF2F86E9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34249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DC4C780F-57AE-4634-9E1E-F137146E8A9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8672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62698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4942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88036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35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17431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5593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02606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532214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32129401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Tree>
    <p:extLst>
      <p:ext uri="{BB962C8B-B14F-4D97-AF65-F5344CB8AC3E}">
        <p14:creationId xmlns:p14="http://schemas.microsoft.com/office/powerpoint/2010/main" val="21422804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1860585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337918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2541320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35081059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12456930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dirty="0"/>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22635383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1766962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dirty="0"/>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7059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22143990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90992569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dirty="0"/>
              <a:t>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2134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99062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6359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50242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4260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145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882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000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31984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16848193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1.emf"/><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736" r:id="rId7"/>
    <p:sldLayoutId id="2147484474" r:id="rId8"/>
    <p:sldLayoutId id="2147484639" r:id="rId9"/>
    <p:sldLayoutId id="2147484603" r:id="rId10"/>
    <p:sldLayoutId id="2147484751" r:id="rId11"/>
    <p:sldLayoutId id="2147484752" r:id="rId12"/>
    <p:sldLayoutId id="2147484777" r:id="rId13"/>
    <p:sldLayoutId id="2147484778" r:id="rId14"/>
    <p:sldLayoutId id="2147484779" r:id="rId15"/>
    <p:sldLayoutId id="2147484780" r:id="rId16"/>
    <p:sldLayoutId id="2147484781" r:id="rId17"/>
    <p:sldLayoutId id="2147484782" r:id="rId18"/>
    <p:sldLayoutId id="2147484783" r:id="rId19"/>
    <p:sldLayoutId id="2147484784" r:id="rId20"/>
    <p:sldLayoutId id="2147484785" r:id="rId21"/>
    <p:sldLayoutId id="2147484786"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09218608"/>
      </p:ext>
    </p:extLst>
  </p:cSld>
  <p:clrMap bg1="dk1" tx1="lt1" bg2="dk2" tx2="lt2" accent1="accent1" accent2="accent2" accent3="accent3" accent4="accent4" accent5="accent5" accent6="accent6" hlink="hlink" folHlink="folHlink"/>
  <p:sldLayoutIdLst>
    <p:sldLayoutId id="2147484676" r:id="rId1"/>
    <p:sldLayoutId id="2147484677" r:id="rId2"/>
    <p:sldLayoutId id="2147484678" r:id="rId3"/>
    <p:sldLayoutId id="2147484679" r:id="rId4"/>
    <p:sldLayoutId id="2147484711" r:id="rId5"/>
    <p:sldLayoutId id="2147484680" r:id="rId6"/>
    <p:sldLayoutId id="2147484737" r:id="rId7"/>
    <p:sldLayoutId id="2147484682" r:id="rId8"/>
    <p:sldLayoutId id="2147484685" r:id="rId9"/>
    <p:sldLayoutId id="2147484686" r:id="rId10"/>
    <p:sldLayoutId id="2147484764" r:id="rId11"/>
    <p:sldLayoutId id="2147484765" r:id="rId12"/>
    <p:sldLayoutId id="2147484788" r:id="rId13"/>
    <p:sldLayoutId id="2147484789" r:id="rId14"/>
    <p:sldLayoutId id="2147484790" r:id="rId15"/>
    <p:sldLayoutId id="2147484791" r:id="rId16"/>
    <p:sldLayoutId id="2147484792" r:id="rId17"/>
    <p:sldLayoutId id="2147484793" r:id="rId18"/>
    <p:sldLayoutId id="2147484794" r:id="rId19"/>
    <p:sldLayoutId id="2147484795" r:id="rId20"/>
    <p:sldLayoutId id="2147484796" r:id="rId21"/>
    <p:sldLayoutId id="2147484797" r:id="rId22"/>
    <p:sldLayoutId id="2147484798" r:id="rId23"/>
    <p:sldLayoutId id="2147484690" r:id="rId24"/>
    <p:sldLayoutId id="2147484691" r:id="rId25"/>
    <p:sldLayoutId id="2147484694" r:id="rId26"/>
    <p:sldLayoutId id="2147484695" r:id="rId27"/>
    <p:sldLayoutId id="2147484697" r:id="rId28"/>
    <p:sldLayoutId id="2147484699" r:id="rId29"/>
    <p:sldLayoutId id="2147484700" r:id="rId30"/>
    <p:sldLayoutId id="2147484701" r:id="rId31"/>
    <p:sldLayoutId id="2147484702"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rnie@itu.d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hyperlink" Target="http://lazergaze.tumblr.com/post/26333564955" TargetMode="External"/><Relationship Id="rId2" Type="http://schemas.openxmlformats.org/officeDocument/2006/relationships/image" Target="../media/image10.gi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425541"/>
            <a:ext cx="4167887" cy="1107996"/>
          </a:xfrm>
        </p:spPr>
        <p:txBody>
          <a:bodyPr/>
          <a:lstStyle/>
          <a:p>
            <a:r>
              <a:rPr lang="en-US" dirty="0"/>
              <a:t>C♯</a:t>
            </a:r>
            <a:br>
              <a:rPr lang="en-US" dirty="0"/>
            </a:br>
            <a:r>
              <a:rPr lang="en-US" dirty="0"/>
              <a:t>Security</a:t>
            </a:r>
          </a:p>
        </p:txBody>
      </p:sp>
      <p:sp>
        <p:nvSpPr>
          <p:cNvPr id="5" name="Text Placeholder 4"/>
          <p:cNvSpPr>
            <a:spLocks noGrp="1"/>
          </p:cNvSpPr>
          <p:nvPr>
            <p:ph type="body" sz="quarter" idx="12"/>
          </p:nvPr>
        </p:nvSpPr>
        <p:spPr>
          <a:xfrm>
            <a:off x="582042" y="3962400"/>
            <a:ext cx="4164583" cy="1354217"/>
          </a:xfrm>
        </p:spPr>
        <p:txBody>
          <a:bodyPr/>
          <a:lstStyle/>
          <a:p>
            <a:r>
              <a:rPr lang="en-US" dirty="0"/>
              <a:t>Rasmus Lystrøm</a:t>
            </a:r>
          </a:p>
          <a:p>
            <a:r>
              <a:rPr lang="en-US" dirty="0"/>
              <a:t>Associate Professor</a:t>
            </a:r>
          </a:p>
          <a:p>
            <a:r>
              <a:rPr lang="en-US" dirty="0"/>
              <a:t>ITU</a:t>
            </a:r>
          </a:p>
          <a:p>
            <a:r>
              <a:rPr lang="en-US" dirty="0">
                <a:hlinkClick r:id="rId3"/>
              </a:rPr>
              <a:t>rnie@itu.dk</a:t>
            </a:r>
            <a:r>
              <a:rPr lang="en-US" dirty="0"/>
              <a:t> </a:t>
            </a:r>
          </a:p>
        </p:txBody>
      </p:sp>
    </p:spTree>
    <p:extLst>
      <p:ext uri="{BB962C8B-B14F-4D97-AF65-F5344CB8AC3E}">
        <p14:creationId xmlns:p14="http://schemas.microsoft.com/office/powerpoint/2010/main" val="233661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C9D2-940D-40CB-8E56-B152A13E3959}"/>
              </a:ext>
            </a:extLst>
          </p:cNvPr>
          <p:cNvSpPr>
            <a:spLocks noGrp="1"/>
          </p:cNvSpPr>
          <p:nvPr>
            <p:ph type="title"/>
          </p:nvPr>
        </p:nvSpPr>
        <p:spPr/>
        <p:txBody>
          <a:bodyPr/>
          <a:lstStyle/>
          <a:p>
            <a:r>
              <a:rPr lang="en-US" dirty="0"/>
              <a:t>Agenda</a:t>
            </a:r>
          </a:p>
        </p:txBody>
      </p:sp>
      <p:sp>
        <p:nvSpPr>
          <p:cNvPr id="5" name="Text Placeholder 4">
            <a:extLst>
              <a:ext uri="{FF2B5EF4-FFF2-40B4-BE49-F238E27FC236}">
                <a16:creationId xmlns:a16="http://schemas.microsoft.com/office/drawing/2014/main" id="{87962EF8-1FD7-45D4-AC54-1C6EF1F5A58F}"/>
              </a:ext>
            </a:extLst>
          </p:cNvPr>
          <p:cNvSpPr>
            <a:spLocks noGrp="1"/>
          </p:cNvSpPr>
          <p:nvPr>
            <p:ph type="body" sz="quarter" idx="10"/>
          </p:nvPr>
        </p:nvSpPr>
        <p:spPr>
          <a:xfrm>
            <a:off x="586390" y="1434370"/>
            <a:ext cx="11018520" cy="3496085"/>
          </a:xfrm>
        </p:spPr>
        <p:txBody>
          <a:bodyPr/>
          <a:lstStyle/>
          <a:p>
            <a:pPr>
              <a:lnSpc>
                <a:spcPct val="150000"/>
              </a:lnSpc>
            </a:pPr>
            <a:r>
              <a:rPr lang="en-US" dirty="0"/>
              <a:t>Gilded Rose Recap</a:t>
            </a:r>
          </a:p>
          <a:p>
            <a:pPr>
              <a:lnSpc>
                <a:spcPct val="150000"/>
              </a:lnSpc>
            </a:pPr>
            <a:r>
              <a:rPr lang="en-US" dirty="0"/>
              <a:t>.NET 5</a:t>
            </a:r>
          </a:p>
          <a:p>
            <a:pPr>
              <a:lnSpc>
                <a:spcPct val="150000"/>
              </a:lnSpc>
            </a:pPr>
            <a:r>
              <a:rPr lang="en-US" dirty="0"/>
              <a:t>Security</a:t>
            </a:r>
          </a:p>
          <a:p>
            <a:pPr marL="457200" indent="-457200">
              <a:lnSpc>
                <a:spcPct val="150000"/>
              </a:lnSpc>
              <a:buFontTx/>
              <a:buChar char="-"/>
            </a:pPr>
            <a:r>
              <a:rPr lang="en-US" dirty="0"/>
              <a:t>ASP.NET Core Web API</a:t>
            </a:r>
          </a:p>
          <a:p>
            <a:pPr marL="457200" indent="-457200">
              <a:lnSpc>
                <a:spcPct val="150000"/>
              </a:lnSpc>
              <a:buFontTx/>
              <a:buChar char="-"/>
            </a:pPr>
            <a:r>
              <a:rPr lang="en-US" dirty="0" err="1"/>
              <a:t>Blazor</a:t>
            </a:r>
            <a:endParaRPr lang="en-US" dirty="0"/>
          </a:p>
        </p:txBody>
      </p:sp>
    </p:spTree>
    <p:extLst>
      <p:ext uri="{BB962C8B-B14F-4D97-AF65-F5344CB8AC3E}">
        <p14:creationId xmlns:p14="http://schemas.microsoft.com/office/powerpoint/2010/main" val="32005946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4CD295-49EE-4CBF-ADFC-ED2918059B09}"/>
              </a:ext>
            </a:extLst>
          </p:cNvPr>
          <p:cNvSpPr>
            <a:spLocks noGrp="1"/>
          </p:cNvSpPr>
          <p:nvPr>
            <p:ph type="title"/>
          </p:nvPr>
        </p:nvSpPr>
        <p:spPr/>
        <p:txBody>
          <a:bodyPr/>
          <a:lstStyle/>
          <a:p>
            <a:r>
              <a:rPr lang="da-DK" dirty="0" err="1"/>
              <a:t>Gilded</a:t>
            </a:r>
            <a:r>
              <a:rPr lang="da-DK" dirty="0"/>
              <a:t> Rose </a:t>
            </a:r>
            <a:r>
              <a:rPr lang="da-DK" dirty="0" err="1"/>
              <a:t>Recap</a:t>
            </a:r>
            <a:endParaRPr lang="LID4096" dirty="0"/>
          </a:p>
        </p:txBody>
      </p:sp>
      <p:sp>
        <p:nvSpPr>
          <p:cNvPr id="2" name="Text Placeholder 1">
            <a:extLst>
              <a:ext uri="{FF2B5EF4-FFF2-40B4-BE49-F238E27FC236}">
                <a16:creationId xmlns:a16="http://schemas.microsoft.com/office/drawing/2014/main" id="{1B0A4A56-7568-4FA3-89DA-D255C6BBA579}"/>
              </a:ext>
            </a:extLst>
          </p:cNvPr>
          <p:cNvSpPr>
            <a:spLocks noGrp="1"/>
          </p:cNvSpPr>
          <p:nvPr>
            <p:ph type="body" sz="quarter" idx="12"/>
          </p:nvPr>
        </p:nvSpPr>
        <p:spPr/>
        <p:txBody>
          <a:bodyPr/>
          <a:lstStyle/>
          <a:p>
            <a:r>
              <a:rPr lang="en-US" dirty="0">
                <a:sym typeface="Wingdings" panose="05000000000000000000" pitchFamily="2" charset="2"/>
              </a:rPr>
              <a:t></a:t>
            </a:r>
            <a:endParaRPr lang="da-DK" dirty="0"/>
          </a:p>
        </p:txBody>
      </p:sp>
    </p:spTree>
    <p:extLst>
      <p:ext uri="{BB962C8B-B14F-4D97-AF65-F5344CB8AC3E}">
        <p14:creationId xmlns:p14="http://schemas.microsoft.com/office/powerpoint/2010/main" val="20265521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4CD295-49EE-4CBF-ADFC-ED2918059B09}"/>
              </a:ext>
            </a:extLst>
          </p:cNvPr>
          <p:cNvSpPr>
            <a:spLocks noGrp="1"/>
          </p:cNvSpPr>
          <p:nvPr>
            <p:ph type="title"/>
          </p:nvPr>
        </p:nvSpPr>
        <p:spPr/>
        <p:txBody>
          <a:bodyPr/>
          <a:lstStyle/>
          <a:p>
            <a:r>
              <a:rPr lang="da-DK" dirty="0"/>
              <a:t>.NET 5</a:t>
            </a:r>
            <a:endParaRPr lang="LID4096" dirty="0"/>
          </a:p>
        </p:txBody>
      </p:sp>
      <p:sp>
        <p:nvSpPr>
          <p:cNvPr id="2" name="Text Placeholder 1">
            <a:extLst>
              <a:ext uri="{FF2B5EF4-FFF2-40B4-BE49-F238E27FC236}">
                <a16:creationId xmlns:a16="http://schemas.microsoft.com/office/drawing/2014/main" id="{1D774C49-CEB3-4040-A5F8-5A2920499673}"/>
              </a:ext>
            </a:extLst>
          </p:cNvPr>
          <p:cNvSpPr>
            <a:spLocks noGrp="1"/>
          </p:cNvSpPr>
          <p:nvPr>
            <p:ph type="body" sz="quarter" idx="12"/>
          </p:nvPr>
        </p:nvSpPr>
        <p:spPr/>
        <p:txBody>
          <a:bodyPr/>
          <a:lstStyle/>
          <a:p>
            <a:r>
              <a:rPr lang="en-US" dirty="0"/>
              <a:t>Released yesterday (10 November 2020)</a:t>
            </a:r>
            <a:endParaRPr lang="da-DK" dirty="0"/>
          </a:p>
        </p:txBody>
      </p:sp>
    </p:spTree>
    <p:extLst>
      <p:ext uri="{BB962C8B-B14F-4D97-AF65-F5344CB8AC3E}">
        <p14:creationId xmlns:p14="http://schemas.microsoft.com/office/powerpoint/2010/main" val="1065148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4CD295-49EE-4CBF-ADFC-ED2918059B09}"/>
              </a:ext>
            </a:extLst>
          </p:cNvPr>
          <p:cNvSpPr>
            <a:spLocks noGrp="1"/>
          </p:cNvSpPr>
          <p:nvPr>
            <p:ph type="title"/>
          </p:nvPr>
        </p:nvSpPr>
        <p:spPr/>
        <p:txBody>
          <a:bodyPr/>
          <a:lstStyle/>
          <a:p>
            <a:r>
              <a:rPr lang="da-DK" dirty="0"/>
              <a:t>Security</a:t>
            </a:r>
            <a:endParaRPr lang="LID4096" dirty="0"/>
          </a:p>
        </p:txBody>
      </p:sp>
    </p:spTree>
    <p:extLst>
      <p:ext uri="{BB962C8B-B14F-4D97-AF65-F5344CB8AC3E}">
        <p14:creationId xmlns:p14="http://schemas.microsoft.com/office/powerpoint/2010/main" val="5993242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8EAF5-5769-459E-87C7-82D101A64058}"/>
              </a:ext>
            </a:extLst>
          </p:cNvPr>
          <p:cNvSpPr>
            <a:spLocks noGrp="1"/>
          </p:cNvSpPr>
          <p:nvPr>
            <p:ph type="title"/>
          </p:nvPr>
        </p:nvSpPr>
        <p:spPr/>
        <p:txBody>
          <a:bodyPr/>
          <a:lstStyle/>
          <a:p>
            <a:r>
              <a:rPr lang="da-DK" dirty="0"/>
              <a:t>Authentication and </a:t>
            </a:r>
            <a:r>
              <a:rPr lang="da-DK" dirty="0" err="1"/>
              <a:t>Authorization</a:t>
            </a:r>
            <a:r>
              <a:rPr lang="da-DK" dirty="0"/>
              <a:t> options</a:t>
            </a:r>
            <a:endParaRPr lang="LID4096" dirty="0"/>
          </a:p>
        </p:txBody>
      </p:sp>
      <p:sp>
        <p:nvSpPr>
          <p:cNvPr id="3" name="Text Placeholder 2">
            <a:extLst>
              <a:ext uri="{FF2B5EF4-FFF2-40B4-BE49-F238E27FC236}">
                <a16:creationId xmlns:a16="http://schemas.microsoft.com/office/drawing/2014/main" id="{C59E4799-348A-4E99-912A-079E93FA746C}"/>
              </a:ext>
            </a:extLst>
          </p:cNvPr>
          <p:cNvSpPr>
            <a:spLocks noGrp="1"/>
          </p:cNvSpPr>
          <p:nvPr>
            <p:ph type="body" sz="quarter" idx="10"/>
          </p:nvPr>
        </p:nvSpPr>
        <p:spPr>
          <a:xfrm>
            <a:off x="586390" y="1434370"/>
            <a:ext cx="11018520" cy="4567404"/>
          </a:xfrm>
        </p:spPr>
        <p:txBody>
          <a:bodyPr/>
          <a:lstStyle/>
          <a:p>
            <a:r>
              <a:rPr lang="en-US" dirty="0"/>
              <a:t>(No Authentication)</a:t>
            </a:r>
          </a:p>
          <a:p>
            <a:r>
              <a:rPr lang="en-US" dirty="0"/>
              <a:t>(</a:t>
            </a:r>
            <a:r>
              <a:rPr lang="en-US" dirty="0" err="1"/>
              <a:t>Invidual</a:t>
            </a:r>
            <a:r>
              <a:rPr lang="en-US" dirty="0"/>
              <a:t> User Accounts)</a:t>
            </a:r>
          </a:p>
          <a:p>
            <a:r>
              <a:rPr lang="en-US" dirty="0"/>
              <a:t>Azure Active Directory B2C</a:t>
            </a:r>
          </a:p>
          <a:p>
            <a:r>
              <a:rPr lang="en-US" dirty="0"/>
              <a:t>Work or School Accounts (Azure Active Directory)</a:t>
            </a:r>
          </a:p>
          <a:p>
            <a:r>
              <a:rPr lang="en-US" dirty="0"/>
              <a:t>Windows Authentication (AD)</a:t>
            </a:r>
          </a:p>
          <a:p>
            <a:endParaRPr lang="en-US" dirty="0"/>
          </a:p>
          <a:p>
            <a:r>
              <a:rPr lang="en-US" dirty="0"/>
              <a:t>Azure App Service Authentication (easyauth.dll)</a:t>
            </a:r>
          </a:p>
          <a:p>
            <a:endParaRPr lang="en-US" dirty="0"/>
          </a:p>
          <a:p>
            <a:r>
              <a:rPr lang="en-US" dirty="0"/>
              <a:t>Don’t write your own security layer</a:t>
            </a:r>
            <a:r>
              <a:rPr lang="da-DK" dirty="0"/>
              <a:t>!</a:t>
            </a:r>
            <a:endParaRPr lang="en-US" dirty="0"/>
          </a:p>
        </p:txBody>
      </p:sp>
      <p:pic>
        <p:nvPicPr>
          <p:cNvPr id="5" name="Picture 4">
            <a:extLst>
              <a:ext uri="{FF2B5EF4-FFF2-40B4-BE49-F238E27FC236}">
                <a16:creationId xmlns:a16="http://schemas.microsoft.com/office/drawing/2014/main" id="{AC5DADDC-C8DC-422C-8FCE-7A043DED5B11}"/>
              </a:ext>
            </a:extLst>
          </p:cNvPr>
          <p:cNvPicPr>
            <a:picLocks noChangeAspect="1"/>
          </p:cNvPicPr>
          <p:nvPr/>
        </p:nvPicPr>
        <p:blipFill>
          <a:blip r:embed="rId2"/>
          <a:stretch>
            <a:fillRect/>
          </a:stretch>
        </p:blipFill>
        <p:spPr>
          <a:xfrm>
            <a:off x="370743" y="134776"/>
            <a:ext cx="11450514" cy="6588448"/>
          </a:xfrm>
          <a:prstGeom prst="rect">
            <a:avLst/>
          </a:prstGeom>
        </p:spPr>
      </p:pic>
      <p:sp>
        <p:nvSpPr>
          <p:cNvPr id="6" name="Rectangle 5">
            <a:extLst>
              <a:ext uri="{FF2B5EF4-FFF2-40B4-BE49-F238E27FC236}">
                <a16:creationId xmlns:a16="http://schemas.microsoft.com/office/drawing/2014/main" id="{E15E49AD-A21C-442F-83D1-83A7A48F9A14}"/>
              </a:ext>
            </a:extLst>
          </p:cNvPr>
          <p:cNvSpPr/>
          <p:nvPr/>
        </p:nvSpPr>
        <p:spPr>
          <a:xfrm>
            <a:off x="5853635" y="6353892"/>
            <a:ext cx="6511318" cy="369332"/>
          </a:xfrm>
          <a:prstGeom prst="rect">
            <a:avLst/>
          </a:prstGeom>
        </p:spPr>
        <p:txBody>
          <a:bodyPr wrap="square">
            <a:spAutoFit/>
          </a:bodyPr>
          <a:lstStyle/>
          <a:p>
            <a:r>
              <a:rPr lang="da-DK" dirty="0"/>
              <a:t>Image source: </a:t>
            </a:r>
            <a:r>
              <a:rPr lang="da-DK" dirty="0">
                <a:hlinkClick r:id="rId3"/>
              </a:rPr>
              <a:t>http://lazergaze.tumblr.com/post/26333564955</a:t>
            </a:r>
            <a:r>
              <a:rPr lang="da-DK" dirty="0"/>
              <a:t> </a:t>
            </a:r>
          </a:p>
        </p:txBody>
      </p:sp>
    </p:spTree>
    <p:extLst>
      <p:ext uri="{BB962C8B-B14F-4D97-AF65-F5344CB8AC3E}">
        <p14:creationId xmlns:p14="http://schemas.microsoft.com/office/powerpoint/2010/main" val="22698676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4CD295-49EE-4CBF-ADFC-ED2918059B09}"/>
              </a:ext>
            </a:extLst>
          </p:cNvPr>
          <p:cNvSpPr>
            <a:spLocks noGrp="1"/>
          </p:cNvSpPr>
          <p:nvPr>
            <p:ph type="title"/>
          </p:nvPr>
        </p:nvSpPr>
        <p:spPr/>
        <p:txBody>
          <a:bodyPr/>
          <a:lstStyle/>
          <a:p>
            <a:r>
              <a:rPr lang="da-DK" dirty="0"/>
              <a:t>Security in ASP.NET Core Web API</a:t>
            </a:r>
            <a:endParaRPr lang="LID4096" dirty="0"/>
          </a:p>
        </p:txBody>
      </p:sp>
      <p:sp>
        <p:nvSpPr>
          <p:cNvPr id="2" name="Text Placeholder 1">
            <a:extLst>
              <a:ext uri="{FF2B5EF4-FFF2-40B4-BE49-F238E27FC236}">
                <a16:creationId xmlns:a16="http://schemas.microsoft.com/office/drawing/2014/main" id="{E9689ED7-43CA-4362-AB82-25881A4898FE}"/>
              </a:ext>
            </a:extLst>
          </p:cNvPr>
          <p:cNvSpPr>
            <a:spLocks noGrp="1"/>
          </p:cNvSpPr>
          <p:nvPr>
            <p:ph type="body" sz="quarter" idx="12"/>
          </p:nvPr>
        </p:nvSpPr>
        <p:spPr/>
        <p:txBody>
          <a:bodyPr/>
          <a:lstStyle/>
          <a:p>
            <a:r>
              <a:rPr lang="en-US" dirty="0"/>
              <a:t>Demo</a:t>
            </a:r>
            <a:endParaRPr lang="da-DK" dirty="0"/>
          </a:p>
        </p:txBody>
      </p:sp>
    </p:spTree>
    <p:extLst>
      <p:ext uri="{BB962C8B-B14F-4D97-AF65-F5344CB8AC3E}">
        <p14:creationId xmlns:p14="http://schemas.microsoft.com/office/powerpoint/2010/main" val="726896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4CD295-49EE-4CBF-ADFC-ED2918059B09}"/>
              </a:ext>
            </a:extLst>
          </p:cNvPr>
          <p:cNvSpPr>
            <a:spLocks noGrp="1"/>
          </p:cNvSpPr>
          <p:nvPr>
            <p:ph type="title"/>
          </p:nvPr>
        </p:nvSpPr>
        <p:spPr/>
        <p:txBody>
          <a:bodyPr/>
          <a:lstStyle/>
          <a:p>
            <a:r>
              <a:rPr lang="da-DK" dirty="0"/>
              <a:t>Security in </a:t>
            </a:r>
            <a:r>
              <a:rPr lang="da-DK" dirty="0" err="1"/>
              <a:t>Blazor</a:t>
            </a:r>
            <a:endParaRPr lang="LID4096" dirty="0"/>
          </a:p>
        </p:txBody>
      </p:sp>
      <p:sp>
        <p:nvSpPr>
          <p:cNvPr id="2" name="Text Placeholder 1">
            <a:extLst>
              <a:ext uri="{FF2B5EF4-FFF2-40B4-BE49-F238E27FC236}">
                <a16:creationId xmlns:a16="http://schemas.microsoft.com/office/drawing/2014/main" id="{E9689ED7-43CA-4362-AB82-25881A4898FE}"/>
              </a:ext>
            </a:extLst>
          </p:cNvPr>
          <p:cNvSpPr>
            <a:spLocks noGrp="1"/>
          </p:cNvSpPr>
          <p:nvPr>
            <p:ph type="body" sz="quarter" idx="12"/>
          </p:nvPr>
        </p:nvSpPr>
        <p:spPr/>
        <p:txBody>
          <a:bodyPr/>
          <a:lstStyle/>
          <a:p>
            <a:r>
              <a:rPr lang="en-US" dirty="0"/>
              <a:t>Demo</a:t>
            </a:r>
            <a:endParaRPr lang="da-DK" dirty="0"/>
          </a:p>
        </p:txBody>
      </p:sp>
    </p:spTree>
    <p:extLst>
      <p:ext uri="{BB962C8B-B14F-4D97-AF65-F5344CB8AC3E}">
        <p14:creationId xmlns:p14="http://schemas.microsoft.com/office/powerpoint/2010/main" val="2586913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Brand Template Teal (White Bak)">
      <a:dk1>
        <a:srgbClr val="000000"/>
      </a:dk1>
      <a:lt1>
        <a:srgbClr val="FFFFFF"/>
      </a:lt1>
      <a:dk2>
        <a:srgbClr val="274B47"/>
      </a:dk2>
      <a:lt2>
        <a:srgbClr val="E6E6E6"/>
      </a:lt2>
      <a:accent1>
        <a:srgbClr val="008575"/>
      </a:accent1>
      <a:accent2>
        <a:srgbClr val="274B47"/>
      </a:accent2>
      <a:accent3>
        <a:srgbClr val="D83B01"/>
      </a:accent3>
      <a:accent4>
        <a:srgbClr val="0078D4"/>
      </a:accent4>
      <a:accent5>
        <a:srgbClr val="8661C5"/>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9094E9A9-6EC1-40F6-A5E7-16079EBC0085}"/>
    </a:ext>
  </a:extLst>
</a:theme>
</file>

<file path=ppt/theme/theme2.xml><?xml version="1.0" encoding="utf-8"?>
<a:theme xmlns:a="http://schemas.openxmlformats.org/drawingml/2006/main" name="Black Template">
  <a:themeElements>
    <a:clrScheme name="Brand Template Teal (Black Bak)">
      <a:dk1>
        <a:srgbClr val="000000"/>
      </a:dk1>
      <a:lt1>
        <a:srgbClr val="FFFFFF"/>
      </a:lt1>
      <a:dk2>
        <a:srgbClr val="274B47"/>
      </a:dk2>
      <a:lt2>
        <a:srgbClr val="E6E6E6"/>
      </a:lt2>
      <a:accent1>
        <a:srgbClr val="008575"/>
      </a:accent1>
      <a:accent2>
        <a:srgbClr val="30E5D0"/>
      </a:accent2>
      <a:accent3>
        <a:srgbClr val="FFB900"/>
      </a:accent3>
      <a:accent4>
        <a:srgbClr val="0078D4"/>
      </a:accent4>
      <a:accent5>
        <a:srgbClr val="D83B01"/>
      </a:accent5>
      <a:accent6>
        <a:srgbClr val="E6E6E6"/>
      </a:accent6>
      <a:hlink>
        <a:srgbClr val="30E5D0"/>
      </a:hlink>
      <a:folHlink>
        <a:srgbClr val="30E5D0"/>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5923E26A-6146-4C44-BDB5-F8DA0EFBFDC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65de625-df5b-42e9-a277-2113da4f119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4" ma:contentTypeDescription="Create a new document." ma:contentTypeScope="" ma:versionID="15419eb272c8997d22174cab72b81ac5">
  <xsd:schema xmlns:xsd="http://www.w3.org/2001/XMLSchema" xmlns:xs="http://www.w3.org/2001/XMLSchema" xmlns:p="http://schemas.microsoft.com/office/2006/metadata/properties" xmlns:ns2="dcf5ddc1-fb1d-440f-849a-6450bddbaed7" xmlns:ns3="965de625-df5b-42e9-a277-2113da4f1195" targetNamespace="http://schemas.microsoft.com/office/2006/metadata/properties" ma:root="true" ma:fieldsID="366f960d0717a06e650b8dd07cd5f805" ns2:_="" ns3:_="">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e4aa919a-b200-49cb-beca-4c7e0810321e"/>
    <ds:schemaRef ds:uri="06670dda-0291-4061-b6e0-f6c0cb392c51"/>
    <ds:schemaRef ds:uri="http://schemas.microsoft.com/office/2006/documentManagement/types"/>
    <ds:schemaRef ds:uri="http://schemas.microsoft.com/office/infopath/2007/PartnerControls"/>
    <ds:schemaRef ds:uri="http://purl.org/dc/dcmitype/"/>
    <ds:schemaRef ds:uri="http://schemas.microsoft.com/sharepoint/v3"/>
    <ds:schemaRef ds:uri="http://schemas.openxmlformats.org/package/2006/metadata/core-properties"/>
    <ds:schemaRef ds:uri="http://www.w3.org/XML/1998/namespace"/>
    <ds:schemaRef ds:uri="http://purl.org/dc/terms/"/>
    <ds:schemaRef ds:uri="965de625-df5b-42e9-a277-2113da4f1195"/>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B28DDFE8-80D6-4A60-B5D6-41E509D3A2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130</TotalTime>
  <Words>147</Words>
  <Application>Microsoft Office PowerPoint</Application>
  <PresentationFormat>Widescreen</PresentationFormat>
  <Paragraphs>34</Paragraphs>
  <Slides>8</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Arial</vt:lpstr>
      <vt:lpstr>Consolas</vt:lpstr>
      <vt:lpstr>Segoe UI</vt:lpstr>
      <vt:lpstr>Segoe UI Semibold</vt:lpstr>
      <vt:lpstr>Wingdings</vt:lpstr>
      <vt:lpstr>White Template</vt:lpstr>
      <vt:lpstr>Black Template</vt:lpstr>
      <vt:lpstr>C♯ Security</vt:lpstr>
      <vt:lpstr>Agenda</vt:lpstr>
      <vt:lpstr>Gilded Rose Recap</vt:lpstr>
      <vt:lpstr>.NET 5</vt:lpstr>
      <vt:lpstr>Security</vt:lpstr>
      <vt:lpstr>Authentication and Authorization options</vt:lpstr>
      <vt:lpstr>Security in ASP.NET Core Web API</vt:lpstr>
      <vt:lpstr>Security in Blazor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Putting it all together</dc:title>
  <dc:creator>Rasmus Lystrøm</dc:creator>
  <cp:lastModifiedBy>Rasmus Lystrøm</cp:lastModifiedBy>
  <cp:revision>5</cp:revision>
  <dcterms:created xsi:type="dcterms:W3CDTF">2019-11-29T08:40:38Z</dcterms:created>
  <dcterms:modified xsi:type="dcterms:W3CDTF">2020-11-11T06:39:58Z</dcterms:modified>
</cp:coreProperties>
</file>