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4"/>
  </p:notesMasterIdLst>
  <p:handoutMasterIdLst>
    <p:handoutMasterId r:id="rId15"/>
  </p:handoutMasterIdLst>
  <p:sldIdLst>
    <p:sldId id="1663" r:id="rId6"/>
    <p:sldId id="1687" r:id="rId7"/>
    <p:sldId id="1679" r:id="rId8"/>
    <p:sldId id="1680" r:id="rId9"/>
    <p:sldId id="1685" r:id="rId10"/>
    <p:sldId id="1681" r:id="rId11"/>
    <p:sldId id="1682" r:id="rId12"/>
    <p:sldId id="1688"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87"/>
            <p14:sldId id="1679"/>
            <p14:sldId id="1680"/>
            <p14:sldId id="1685"/>
            <p14:sldId id="1681"/>
            <p14:sldId id="1682"/>
            <p14:sldId id="168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101" d="100"/>
          <a:sy n="101" d="100"/>
        </p:scale>
        <p:origin x="72" y="3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Cyclomatic Complexity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a-DK"/>
        </a:p>
      </c:txPr>
    </c:title>
    <c:autoTitleDeleted val="0"/>
    <c:plotArea>
      <c:layout/>
      <c:barChart>
        <c:barDir val="col"/>
        <c:grouping val="clustered"/>
        <c:varyColors val="0"/>
        <c:ser>
          <c:idx val="0"/>
          <c:order val="0"/>
          <c:tx>
            <c:strRef>
              <c:f>Sheet1!$B$1</c:f>
              <c:strCache>
                <c:ptCount val="1"/>
                <c:pt idx="0">
                  <c:v>Initial Code</c:v>
                </c:pt>
              </c:strCache>
            </c:strRef>
          </c:tx>
          <c:spPr>
            <a:solidFill>
              <a:schemeClr val="accent1"/>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Sheet1!$B$2:$B$8</c:f>
              <c:numCache>
                <c:formatCode>General</c:formatCode>
                <c:ptCount val="7"/>
                <c:pt idx="0">
                  <c:v>20</c:v>
                </c:pt>
                <c:pt idx="1">
                  <c:v>6</c:v>
                </c:pt>
                <c:pt idx="6">
                  <c:v>3</c:v>
                </c:pt>
              </c:numCache>
            </c:numRef>
          </c:val>
          <c:extLst>
            <c:ext xmlns:c16="http://schemas.microsoft.com/office/drawing/2014/chart" uri="{C3380CC4-5D6E-409C-BE32-E72D297353CC}">
              <c16:uniqueId val="{00000000-CC3E-4029-8A32-B8B47014D362}"/>
            </c:ext>
          </c:extLst>
        </c:ser>
        <c:ser>
          <c:idx val="1"/>
          <c:order val="1"/>
          <c:tx>
            <c:strRef>
              <c:f>Sheet1!$C$1</c:f>
              <c:strCache>
                <c:ptCount val="1"/>
                <c:pt idx="0">
                  <c:v>Refactor to methods</c:v>
                </c:pt>
              </c:strCache>
            </c:strRef>
          </c:tx>
          <c:spPr>
            <a:solidFill>
              <a:schemeClr val="accent2"/>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Sheet1!$C$2:$C$8</c:f>
              <c:numCache>
                <c:formatCode>General</c:formatCode>
                <c:ptCount val="7"/>
                <c:pt idx="0">
                  <c:v>16</c:v>
                </c:pt>
                <c:pt idx="1">
                  <c:v>6</c:v>
                </c:pt>
                <c:pt idx="6">
                  <c:v>3</c:v>
                </c:pt>
              </c:numCache>
            </c:numRef>
          </c:val>
          <c:extLst>
            <c:ext xmlns:c16="http://schemas.microsoft.com/office/drawing/2014/chart" uri="{C3380CC4-5D6E-409C-BE32-E72D297353CC}">
              <c16:uniqueId val="{00000001-CC3E-4029-8A32-B8B47014D362}"/>
            </c:ext>
          </c:extLst>
        </c:ser>
        <c:ser>
          <c:idx val="2"/>
          <c:order val="2"/>
          <c:tx>
            <c:strRef>
              <c:f>Sheet1!$D$1</c:f>
              <c:strCache>
                <c:ptCount val="1"/>
                <c:pt idx="0">
                  <c:v>Implement Conjured</c:v>
                </c:pt>
              </c:strCache>
            </c:strRef>
          </c:tx>
          <c:spPr>
            <a:solidFill>
              <a:schemeClr val="accent3"/>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Sheet1!$D$2:$D$8</c:f>
              <c:numCache>
                <c:formatCode>General</c:formatCode>
                <c:ptCount val="7"/>
                <c:pt idx="0">
                  <c:v>19</c:v>
                </c:pt>
                <c:pt idx="1">
                  <c:v>6</c:v>
                </c:pt>
                <c:pt idx="6">
                  <c:v>3</c:v>
                </c:pt>
              </c:numCache>
            </c:numRef>
          </c:val>
          <c:extLst>
            <c:ext xmlns:c16="http://schemas.microsoft.com/office/drawing/2014/chart" uri="{C3380CC4-5D6E-409C-BE32-E72D297353CC}">
              <c16:uniqueId val="{00000002-CC3E-4029-8A32-B8B47014D362}"/>
            </c:ext>
          </c:extLst>
        </c:ser>
        <c:ser>
          <c:idx val="3"/>
          <c:order val="3"/>
          <c:tx>
            <c:strRef>
              <c:f>Sheet1!$E$1</c:f>
              <c:strCache>
                <c:ptCount val="1"/>
                <c:pt idx="0">
                  <c:v>Polymorphism</c:v>
                </c:pt>
              </c:strCache>
            </c:strRef>
          </c:tx>
          <c:spPr>
            <a:solidFill>
              <a:schemeClr val="accent4"/>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Sheet1!$E$2:$E$8</c:f>
              <c:numCache>
                <c:formatCode>General</c:formatCode>
                <c:ptCount val="7"/>
                <c:pt idx="0">
                  <c:v>2</c:v>
                </c:pt>
                <c:pt idx="1">
                  <c:v>8</c:v>
                </c:pt>
                <c:pt idx="2">
                  <c:v>2</c:v>
                </c:pt>
                <c:pt idx="3">
                  <c:v>4</c:v>
                </c:pt>
                <c:pt idx="4">
                  <c:v>2</c:v>
                </c:pt>
                <c:pt idx="5">
                  <c:v>1</c:v>
                </c:pt>
                <c:pt idx="6">
                  <c:v>3</c:v>
                </c:pt>
              </c:numCache>
            </c:numRef>
          </c:val>
          <c:extLst>
            <c:ext xmlns:c16="http://schemas.microsoft.com/office/drawing/2014/chart" uri="{C3380CC4-5D6E-409C-BE32-E72D297353CC}">
              <c16:uniqueId val="{00000003-CC3E-4029-8A32-B8B47014D362}"/>
            </c:ext>
          </c:extLst>
        </c:ser>
        <c:dLbls>
          <c:showLegendKey val="0"/>
          <c:showVal val="0"/>
          <c:showCatName val="0"/>
          <c:showSerName val="0"/>
          <c:showPercent val="0"/>
          <c:showBubbleSize val="0"/>
        </c:dLbls>
        <c:gapWidth val="219"/>
        <c:overlap val="-27"/>
        <c:axId val="98007808"/>
        <c:axId val="604340768"/>
      </c:barChart>
      <c:catAx>
        <c:axId val="9800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a-DK"/>
          </a:p>
        </c:txPr>
        <c:crossAx val="604340768"/>
        <c:crosses val="autoZero"/>
        <c:auto val="1"/>
        <c:lblAlgn val="ctr"/>
        <c:lblOffset val="100"/>
        <c:noMultiLvlLbl val="0"/>
      </c:catAx>
      <c:valAx>
        <c:axId val="604340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a-DK"/>
          </a:p>
        </c:txPr>
        <c:crossAx val="9800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a-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a-D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11/3/2020 2:14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11/3/2020 2:14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11/3/2020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visualstudio/code-quality/code-metrics-value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r>
              <a:rPr lang="en-US" baseline="30000" dirty="0"/>
              <a:t>♯</a:t>
            </a:r>
            <a:br>
              <a:rPr lang="en-US" dirty="0"/>
            </a:br>
            <a:r>
              <a:rPr lang="en-US" dirty="0"/>
              <a:t>The Gilded Rose Recap</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pic>
        <p:nvPicPr>
          <p:cNvPr id="2" name="Picture 1" descr="A close up of a flower&#10;&#10;Description automatically generated">
            <a:extLst>
              <a:ext uri="{FF2B5EF4-FFF2-40B4-BE49-F238E27FC236}">
                <a16:creationId xmlns:a16="http://schemas.microsoft.com/office/drawing/2014/main" id="{25796989-8201-42BA-B5AF-40E55A115077}"/>
              </a:ext>
            </a:extLst>
          </p:cNvPr>
          <p:cNvPicPr>
            <a:picLocks noChangeAspect="1"/>
          </p:cNvPicPr>
          <p:nvPr/>
        </p:nvPicPr>
        <p:blipFill>
          <a:blip r:embed="rId4"/>
          <a:stretch>
            <a:fillRect/>
          </a:stretch>
        </p:blipFill>
        <p:spPr>
          <a:xfrm>
            <a:off x="5334000" y="0"/>
            <a:ext cx="6858000" cy="6858000"/>
          </a:xfrm>
          <a:prstGeom prst="rect">
            <a:avLst/>
          </a:prstGeom>
        </p:spPr>
      </p:pic>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9E240-1231-4C26-B6EA-04DDA88642D3}"/>
              </a:ext>
            </a:extLst>
          </p:cNvPr>
          <p:cNvSpPr>
            <a:spLocks noGrp="1"/>
          </p:cNvSpPr>
          <p:nvPr>
            <p:ph type="title"/>
          </p:nvPr>
        </p:nvSpPr>
        <p:spPr/>
        <p:txBody>
          <a:bodyPr/>
          <a:lstStyle/>
          <a:p>
            <a:r>
              <a:rPr lang="en-US" dirty="0"/>
              <a:t>The Gilded Rose</a:t>
            </a:r>
            <a:endParaRPr lang="da-DK" dirty="0"/>
          </a:p>
        </p:txBody>
      </p:sp>
      <p:sp>
        <p:nvSpPr>
          <p:cNvPr id="7" name="Text Placeholder 6">
            <a:extLst>
              <a:ext uri="{FF2B5EF4-FFF2-40B4-BE49-F238E27FC236}">
                <a16:creationId xmlns:a16="http://schemas.microsoft.com/office/drawing/2014/main" id="{C9CA3558-6672-4061-919A-25DEC7DF9C46}"/>
              </a:ext>
            </a:extLst>
          </p:cNvPr>
          <p:cNvSpPr>
            <a:spLocks noGrp="1"/>
          </p:cNvSpPr>
          <p:nvPr>
            <p:ph type="body" sz="quarter" idx="12"/>
          </p:nvPr>
        </p:nvSpPr>
        <p:spPr/>
        <p:txBody>
          <a:bodyPr/>
          <a:lstStyle/>
          <a:p>
            <a:r>
              <a:rPr lang="en-US" dirty="0"/>
              <a:t>Demo</a:t>
            </a:r>
            <a:endParaRPr lang="da-DK" dirty="0"/>
          </a:p>
        </p:txBody>
      </p:sp>
    </p:spTree>
    <p:extLst>
      <p:ext uri="{BB962C8B-B14F-4D97-AF65-F5344CB8AC3E}">
        <p14:creationId xmlns:p14="http://schemas.microsoft.com/office/powerpoint/2010/main" val="4260552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06D4E6-8897-49E1-B68F-79D6C1744CEC}"/>
              </a:ext>
            </a:extLst>
          </p:cNvPr>
          <p:cNvSpPr>
            <a:spLocks noGrp="1"/>
          </p:cNvSpPr>
          <p:nvPr>
            <p:ph type="title"/>
          </p:nvPr>
        </p:nvSpPr>
        <p:spPr/>
        <p:txBody>
          <a:bodyPr/>
          <a:lstStyle/>
          <a:p>
            <a:r>
              <a:rPr lang="en-US" dirty="0"/>
              <a:t>Code Metrics (Visual </a:t>
            </a:r>
            <a:r>
              <a:rPr lang="en-US"/>
              <a:t>Studio Proper)</a:t>
            </a:r>
            <a:endParaRPr lang="en-US" dirty="0"/>
          </a:p>
        </p:txBody>
      </p:sp>
      <p:sp>
        <p:nvSpPr>
          <p:cNvPr id="5" name="Text Placeholder 4">
            <a:extLst>
              <a:ext uri="{FF2B5EF4-FFF2-40B4-BE49-F238E27FC236}">
                <a16:creationId xmlns:a16="http://schemas.microsoft.com/office/drawing/2014/main" id="{84F5B967-642B-4843-9924-3CFE4B2999A3}"/>
              </a:ext>
            </a:extLst>
          </p:cNvPr>
          <p:cNvSpPr>
            <a:spLocks noGrp="1"/>
          </p:cNvSpPr>
          <p:nvPr>
            <p:ph type="body" sz="quarter" idx="10"/>
          </p:nvPr>
        </p:nvSpPr>
        <p:spPr>
          <a:xfrm>
            <a:off x="584200" y="1435100"/>
            <a:ext cx="5212080" cy="3631763"/>
          </a:xfrm>
        </p:spPr>
        <p:txBody>
          <a:bodyPr/>
          <a:lstStyle/>
          <a:p>
            <a:r>
              <a:rPr lang="en-US" b="1" dirty="0"/>
              <a:t>Maintainability Index</a:t>
            </a:r>
          </a:p>
          <a:p>
            <a:r>
              <a:rPr lang="en-US" dirty="0"/>
              <a:t>Between 0 and 100. Higher is better. Aim for higher than 20</a:t>
            </a:r>
          </a:p>
          <a:p>
            <a:endParaRPr lang="en-US" dirty="0"/>
          </a:p>
          <a:p>
            <a:r>
              <a:rPr lang="en-US" b="1" dirty="0"/>
              <a:t>Cyclomatic Complexity</a:t>
            </a:r>
          </a:p>
          <a:p>
            <a:r>
              <a:rPr lang="en-US" dirty="0"/>
              <a:t>Lower is better. Split methods with complexity &gt; 10</a:t>
            </a:r>
          </a:p>
        </p:txBody>
      </p:sp>
      <p:sp>
        <p:nvSpPr>
          <p:cNvPr id="8" name="Text Placeholder 7">
            <a:extLst>
              <a:ext uri="{FF2B5EF4-FFF2-40B4-BE49-F238E27FC236}">
                <a16:creationId xmlns:a16="http://schemas.microsoft.com/office/drawing/2014/main" id="{253AFE0C-B77C-44E1-ADFB-E2D78C91E1D6}"/>
              </a:ext>
            </a:extLst>
          </p:cNvPr>
          <p:cNvSpPr>
            <a:spLocks noGrp="1"/>
          </p:cNvSpPr>
          <p:nvPr>
            <p:ph type="body" sz="quarter" idx="12"/>
          </p:nvPr>
        </p:nvSpPr>
        <p:spPr>
          <a:xfrm>
            <a:off x="6397171" y="1435100"/>
            <a:ext cx="5212080" cy="4955203"/>
          </a:xfrm>
        </p:spPr>
        <p:txBody>
          <a:bodyPr/>
          <a:lstStyle/>
          <a:p>
            <a:r>
              <a:rPr lang="en-US" b="1" dirty="0"/>
              <a:t>Depth of Inheritance</a:t>
            </a:r>
          </a:p>
          <a:p>
            <a:r>
              <a:rPr lang="en-US" dirty="0"/>
              <a:t>Between 1 and infinity</a:t>
            </a:r>
          </a:p>
          <a:p>
            <a:r>
              <a:rPr lang="en-US" dirty="0"/>
              <a:t>Lower is better, but sometimes inheritance is good</a:t>
            </a:r>
          </a:p>
          <a:p>
            <a:endParaRPr lang="en-US" dirty="0"/>
          </a:p>
          <a:p>
            <a:r>
              <a:rPr lang="en-US" b="1" dirty="0"/>
              <a:t>Class Coupling</a:t>
            </a:r>
          </a:p>
          <a:p>
            <a:r>
              <a:rPr lang="en-US" dirty="0"/>
              <a:t>Lower is better. Aim for max 9</a:t>
            </a:r>
          </a:p>
          <a:p>
            <a:endParaRPr lang="en-US" dirty="0"/>
          </a:p>
          <a:p>
            <a:r>
              <a:rPr lang="en-US" b="1" dirty="0"/>
              <a:t>Lines of Code</a:t>
            </a:r>
          </a:p>
        </p:txBody>
      </p:sp>
      <p:sp>
        <p:nvSpPr>
          <p:cNvPr id="7" name="Rectangle 6">
            <a:extLst>
              <a:ext uri="{FF2B5EF4-FFF2-40B4-BE49-F238E27FC236}">
                <a16:creationId xmlns:a16="http://schemas.microsoft.com/office/drawing/2014/main" id="{A72233AD-020F-46EC-8959-9438E3374579}"/>
              </a:ext>
            </a:extLst>
          </p:cNvPr>
          <p:cNvSpPr/>
          <p:nvPr/>
        </p:nvSpPr>
        <p:spPr>
          <a:xfrm>
            <a:off x="0" y="6410623"/>
            <a:ext cx="8204200" cy="363946"/>
          </a:xfrm>
          <a:prstGeom prst="rect">
            <a:avLst/>
          </a:prstGeom>
        </p:spPr>
        <p:txBody>
          <a:bodyPr wrap="square">
            <a:spAutoFit/>
          </a:bodyPr>
          <a:lstStyle/>
          <a:p>
            <a:r>
              <a:rPr lang="en-US" dirty="0">
                <a:hlinkClick r:id="rId2"/>
              </a:rPr>
              <a:t>https://docs.microsoft.com/en-us/visualstudio/code-quality/code-metrics-values</a:t>
            </a:r>
            <a:r>
              <a:rPr lang="en-US" dirty="0"/>
              <a:t> </a:t>
            </a:r>
          </a:p>
        </p:txBody>
      </p:sp>
    </p:spTree>
    <p:extLst>
      <p:ext uri="{BB962C8B-B14F-4D97-AF65-F5344CB8AC3E}">
        <p14:creationId xmlns:p14="http://schemas.microsoft.com/office/powerpoint/2010/main" val="13711605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Original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1059982633"/>
              </p:ext>
            </p:extLst>
          </p:nvPr>
        </p:nvGraphicFramePr>
        <p:xfrm>
          <a:off x="584200" y="2367280"/>
          <a:ext cx="11018838" cy="212344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49</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54</a:t>
                      </a:r>
                    </a:p>
                  </a:txBody>
                  <a:tcPr/>
                </a:tc>
                <a:tc>
                  <a:txBody>
                    <a:bodyPr/>
                    <a:lstStyle/>
                    <a:p>
                      <a:pPr algn="r"/>
                      <a:r>
                        <a:rPr lang="en-US" dirty="0"/>
                        <a:t>20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85</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6</a:t>
                      </a:r>
                    </a:p>
                  </a:txBody>
                  <a:tcPr/>
                </a:tc>
                <a:extLst>
                  <a:ext uri="{0D108BD9-81ED-4DB2-BD59-A6C34878D82A}">
                    <a16:rowId xmlns:a16="http://schemas.microsoft.com/office/drawing/2014/main" val="2282787599"/>
                  </a:ext>
                </a:extLst>
              </a:tr>
              <a:tr h="370840">
                <a:tc>
                  <a:txBody>
                    <a:bodyPr/>
                    <a:lstStyle/>
                    <a:p>
                      <a:r>
                        <a:rPr lang="en-US" dirty="0"/>
                        <a:t>Total</a:t>
                      </a:r>
                    </a:p>
                  </a:txBody>
                  <a:tcPr/>
                </a:tc>
                <a:tc>
                  <a:txBody>
                    <a:bodyPr/>
                    <a:lstStyle/>
                    <a:p>
                      <a:pPr algn="r"/>
                      <a:r>
                        <a:rPr lang="en-US" dirty="0"/>
                        <a:t>70</a:t>
                      </a:r>
                    </a:p>
                  </a:txBody>
                  <a:tcPr/>
                </a:tc>
                <a:tc>
                  <a:txBody>
                    <a:bodyPr/>
                    <a:lstStyle/>
                    <a:p>
                      <a:pPr algn="r"/>
                      <a:r>
                        <a:rPr lang="en-US" dirty="0"/>
                        <a:t>29</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151</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20251712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Approach</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533275"/>
          </a:xfrm>
        </p:spPr>
        <p:txBody>
          <a:bodyPr/>
          <a:lstStyle/>
          <a:p>
            <a:r>
              <a:rPr lang="en-US" dirty="0"/>
              <a:t>Understand the task at hand – inspect the code</a:t>
            </a:r>
          </a:p>
          <a:p>
            <a:r>
              <a:rPr lang="en-US" dirty="0"/>
              <a:t>Write tests to ensure the program works to specification</a:t>
            </a:r>
          </a:p>
          <a:p>
            <a:r>
              <a:rPr lang="en-US" dirty="0"/>
              <a:t>Refactor, refactor, refactor</a:t>
            </a:r>
          </a:p>
          <a:p>
            <a:r>
              <a:rPr lang="en-US" dirty="0"/>
              <a:t>Extract methods</a:t>
            </a:r>
          </a:p>
          <a:p>
            <a:r>
              <a:rPr lang="en-US" dirty="0"/>
              <a:t>Implement </a:t>
            </a:r>
            <a:r>
              <a:rPr lang="en-US" i="1" dirty="0"/>
              <a:t>Conjured</a:t>
            </a:r>
          </a:p>
          <a:p>
            <a:r>
              <a:rPr lang="en-US" dirty="0"/>
              <a:t>Refactor, refactor, refactor</a:t>
            </a:r>
          </a:p>
          <a:p>
            <a:r>
              <a:rPr lang="en-US" dirty="0"/>
              <a:t>Introduce polymorphism</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Polymorphed</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3204461473"/>
              </p:ext>
            </p:extLst>
          </p:nvPr>
        </p:nvGraphicFramePr>
        <p:xfrm>
          <a:off x="586581" y="1625600"/>
          <a:ext cx="11018838" cy="360680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48</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94</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14</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91</a:t>
                      </a:r>
                    </a:p>
                  </a:txBody>
                  <a:tcPr/>
                </a:tc>
                <a:tc>
                  <a:txBody>
                    <a:bodyPr/>
                    <a:lstStyle/>
                    <a:p>
                      <a:pPr algn="r"/>
                      <a:r>
                        <a:rPr lang="en-US" dirty="0"/>
                        <a:t>8</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21</a:t>
                      </a:r>
                    </a:p>
                  </a:txBody>
                  <a:tcPr/>
                </a:tc>
                <a:extLst>
                  <a:ext uri="{0D108BD9-81ED-4DB2-BD59-A6C34878D82A}">
                    <a16:rowId xmlns:a16="http://schemas.microsoft.com/office/drawing/2014/main" val="2282787599"/>
                  </a:ext>
                </a:extLst>
              </a:tr>
              <a:tr h="370840">
                <a:tc>
                  <a:txBody>
                    <a:bodyPr/>
                    <a:lstStyle/>
                    <a:p>
                      <a:r>
                        <a:rPr lang="en-US" dirty="0"/>
                        <a:t>  </a:t>
                      </a:r>
                      <a:r>
                        <a:rPr lang="en-US" dirty="0" err="1"/>
                        <a:t>AgedBrie</a:t>
                      </a:r>
                      <a:endParaRPr lang="en-US" dirty="0"/>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1527492960"/>
                  </a:ext>
                </a:extLst>
              </a:tr>
              <a:tr h="370840">
                <a:tc>
                  <a:txBody>
                    <a:bodyPr/>
                    <a:lstStyle/>
                    <a:p>
                      <a:r>
                        <a:rPr lang="en-US" dirty="0"/>
                        <a:t>  </a:t>
                      </a:r>
                      <a:r>
                        <a:rPr lang="en-US" dirty="0" err="1"/>
                        <a:t>BackstageP</a:t>
                      </a:r>
                      <a:r>
                        <a:rPr lang="en-US" dirty="0"/>
                        <a:t>.</a:t>
                      </a:r>
                    </a:p>
                  </a:txBody>
                  <a:tcPr/>
                </a:tc>
                <a:tc>
                  <a:txBody>
                    <a:bodyPr/>
                    <a:lstStyle/>
                    <a:p>
                      <a:pPr algn="r"/>
                      <a:r>
                        <a:rPr lang="en-US" dirty="0"/>
                        <a:t>63</a:t>
                      </a:r>
                    </a:p>
                  </a:txBody>
                  <a:tcPr/>
                </a:tc>
                <a:tc>
                  <a:txBody>
                    <a:bodyPr/>
                    <a:lstStyle/>
                    <a:p>
                      <a:pPr algn="r"/>
                      <a:r>
                        <a:rPr lang="en-US" dirty="0"/>
                        <a:t>4</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23</a:t>
                      </a:r>
                    </a:p>
                  </a:txBody>
                  <a:tcPr/>
                </a:tc>
                <a:extLst>
                  <a:ext uri="{0D108BD9-81ED-4DB2-BD59-A6C34878D82A}">
                    <a16:rowId xmlns:a16="http://schemas.microsoft.com/office/drawing/2014/main" val="3531502670"/>
                  </a:ext>
                </a:extLst>
              </a:tr>
              <a:tr h="370840">
                <a:tc>
                  <a:txBody>
                    <a:bodyPr/>
                    <a:lstStyle/>
                    <a:p>
                      <a:r>
                        <a:rPr lang="en-US" dirty="0"/>
                        <a:t>  Conjured</a:t>
                      </a:r>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4105751789"/>
                  </a:ext>
                </a:extLst>
              </a:tr>
              <a:tr h="370840">
                <a:tc>
                  <a:txBody>
                    <a:bodyPr/>
                    <a:lstStyle/>
                    <a:p>
                      <a:r>
                        <a:rPr lang="en-US" dirty="0"/>
                        <a:t>  </a:t>
                      </a:r>
                      <a:r>
                        <a:rPr lang="en-US" dirty="0" err="1"/>
                        <a:t>Sulfuras</a:t>
                      </a:r>
                      <a:endParaRPr lang="en-US" dirty="0"/>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2313225417"/>
                  </a:ext>
                </a:extLst>
              </a:tr>
              <a:tr h="370840">
                <a:tc>
                  <a:txBody>
                    <a:bodyPr/>
                    <a:lstStyle/>
                    <a:p>
                      <a:r>
                        <a:rPr lang="en-US" dirty="0"/>
                        <a:t>Total</a:t>
                      </a:r>
                    </a:p>
                  </a:txBody>
                  <a:tcPr/>
                </a:tc>
                <a:tc>
                  <a:txBody>
                    <a:bodyPr/>
                    <a:lstStyle/>
                    <a:p>
                      <a:pPr algn="r"/>
                      <a:r>
                        <a:rPr lang="en-US" dirty="0"/>
                        <a:t>78</a:t>
                      </a:r>
                    </a:p>
                  </a:txBody>
                  <a:tcPr/>
                </a:tc>
                <a:tc>
                  <a:txBody>
                    <a:bodyPr/>
                    <a:lstStyle/>
                    <a:p>
                      <a:pPr algn="r"/>
                      <a:r>
                        <a:rPr lang="en-US" dirty="0"/>
                        <a:t>23</a:t>
                      </a:r>
                    </a:p>
                  </a:txBody>
                  <a:tcPr/>
                </a:tc>
                <a:tc>
                  <a:txBody>
                    <a:bodyPr/>
                    <a:lstStyle/>
                    <a:p>
                      <a:pPr algn="r"/>
                      <a:r>
                        <a:rPr lang="en-US" dirty="0"/>
                        <a:t>2</a:t>
                      </a:r>
                    </a:p>
                  </a:txBody>
                  <a:tcPr/>
                </a:tc>
                <a:tc>
                  <a:txBody>
                    <a:bodyPr/>
                    <a:lstStyle/>
                    <a:p>
                      <a:pPr algn="r"/>
                      <a:r>
                        <a:rPr lang="en-US" dirty="0"/>
                        <a:t>10</a:t>
                      </a:r>
                    </a:p>
                  </a:txBody>
                  <a:tcPr/>
                </a:tc>
                <a:tc>
                  <a:txBody>
                    <a:bodyPr/>
                    <a:lstStyle/>
                    <a:p>
                      <a:pPr algn="r"/>
                      <a:r>
                        <a:rPr lang="en-US" dirty="0"/>
                        <a:t>166</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5641579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Cyclomatic Complexity</a:t>
            </a:r>
          </a:p>
        </p:txBody>
      </p:sp>
      <p:graphicFrame>
        <p:nvGraphicFramePr>
          <p:cNvPr id="7" name="Content Placeholder 6">
            <a:extLst>
              <a:ext uri="{FF2B5EF4-FFF2-40B4-BE49-F238E27FC236}">
                <a16:creationId xmlns:a16="http://schemas.microsoft.com/office/drawing/2014/main" id="{0D92F67F-52D9-40C0-8D72-AB31D94CDED1}"/>
              </a:ext>
            </a:extLst>
          </p:cNvPr>
          <p:cNvGraphicFramePr>
            <a:graphicFrameLocks noGrp="1"/>
          </p:cNvGraphicFramePr>
          <p:nvPr>
            <p:ph sz="quarter" idx="10"/>
            <p:extLst>
              <p:ext uri="{D42A27DB-BD31-4B8C-83A1-F6EECF244321}">
                <p14:modId xmlns:p14="http://schemas.microsoft.com/office/powerpoint/2010/main" val="2611860801"/>
              </p:ext>
            </p:extLst>
          </p:nvPr>
        </p:nvGraphicFramePr>
        <p:xfrm>
          <a:off x="584200" y="1435100"/>
          <a:ext cx="11018838" cy="4833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67342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DA0F4-AAC3-4AB1-B4D1-873496D3C6BE}"/>
              </a:ext>
            </a:extLst>
          </p:cNvPr>
          <p:cNvSpPr>
            <a:spLocks noGrp="1"/>
          </p:cNvSpPr>
          <p:nvPr>
            <p:ph type="title"/>
          </p:nvPr>
        </p:nvSpPr>
        <p:spPr/>
        <p:txBody>
          <a:bodyPr/>
          <a:lstStyle/>
          <a:p>
            <a:r>
              <a:rPr lang="en-US" dirty="0"/>
              <a:t>Conclusion - Discussion</a:t>
            </a:r>
            <a:endParaRPr lang="da-DK" dirty="0"/>
          </a:p>
        </p:txBody>
      </p:sp>
    </p:spTree>
    <p:extLst>
      <p:ext uri="{BB962C8B-B14F-4D97-AF65-F5344CB8AC3E}">
        <p14:creationId xmlns:p14="http://schemas.microsoft.com/office/powerpoint/2010/main" val="302168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16-9_Teal_Education_2019_10</Template>
  <TotalTime>564</TotalTime>
  <Words>280</Words>
  <Application>Microsoft Office PowerPoint</Application>
  <PresentationFormat>Widescreen</PresentationFormat>
  <Paragraphs>120</Paragraphs>
  <Slides>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Consolas</vt:lpstr>
      <vt:lpstr>Segoe UI</vt:lpstr>
      <vt:lpstr>Segoe UI Semibold</vt:lpstr>
      <vt:lpstr>Wingdings</vt:lpstr>
      <vt:lpstr>White Template</vt:lpstr>
      <vt:lpstr>Black Template</vt:lpstr>
      <vt:lpstr>C♯ The Gilded Rose Recap</vt:lpstr>
      <vt:lpstr>The Gilded Rose</vt:lpstr>
      <vt:lpstr>Code Metrics (Visual Studio Proper)</vt:lpstr>
      <vt:lpstr>Code Metrics - Original</vt:lpstr>
      <vt:lpstr>Approach</vt:lpstr>
      <vt:lpstr>Code Metrics – Polymorphed</vt:lpstr>
      <vt:lpstr>Cyclomatic Complexity</vt:lpstr>
      <vt:lpstr>Conclusion - Discussion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44</cp:revision>
  <dcterms:created xsi:type="dcterms:W3CDTF">2019-10-06T12:35:47Z</dcterms:created>
  <dcterms:modified xsi:type="dcterms:W3CDTF">2020-11-03T14:49:29Z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