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1"/>
  </p:notesMasterIdLst>
  <p:handoutMasterIdLst>
    <p:handoutMasterId r:id="rId32"/>
  </p:handoutMasterIdLst>
  <p:sldIdLst>
    <p:sldId id="1663" r:id="rId6"/>
    <p:sldId id="1677" r:id="rId7"/>
    <p:sldId id="1708" r:id="rId8"/>
    <p:sldId id="1709" r:id="rId9"/>
    <p:sldId id="1689" r:id="rId10"/>
    <p:sldId id="1706" r:id="rId11"/>
    <p:sldId id="1707" r:id="rId12"/>
    <p:sldId id="1696" r:id="rId13"/>
    <p:sldId id="1686" r:id="rId14"/>
    <p:sldId id="1697" r:id="rId15"/>
    <p:sldId id="1693" r:id="rId16"/>
    <p:sldId id="1694" r:id="rId17"/>
    <p:sldId id="1695" r:id="rId18"/>
    <p:sldId id="1700" r:id="rId19"/>
    <p:sldId id="1684" r:id="rId20"/>
    <p:sldId id="1685" r:id="rId21"/>
    <p:sldId id="1683" r:id="rId22"/>
    <p:sldId id="1692" r:id="rId23"/>
    <p:sldId id="1701" r:id="rId24"/>
    <p:sldId id="1687" r:id="rId25"/>
    <p:sldId id="1702" r:id="rId26"/>
    <p:sldId id="1704" r:id="rId27"/>
    <p:sldId id="1688" r:id="rId28"/>
    <p:sldId id="1705" r:id="rId29"/>
    <p:sldId id="1703"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708"/>
            <p14:sldId id="1709"/>
            <p14:sldId id="1689"/>
            <p14:sldId id="1706"/>
            <p14:sldId id="1707"/>
            <p14:sldId id="1696"/>
            <p14:sldId id="1686"/>
            <p14:sldId id="1697"/>
            <p14:sldId id="1693"/>
            <p14:sldId id="1694"/>
            <p14:sldId id="1695"/>
            <p14:sldId id="1700"/>
            <p14:sldId id="1684"/>
            <p14:sldId id="1685"/>
            <p14:sldId id="1683"/>
            <p14:sldId id="1692"/>
            <p14:sldId id="1701"/>
            <p14:sldId id="1687"/>
            <p14:sldId id="1702"/>
            <p14:sldId id="1704"/>
            <p14:sldId id="1688"/>
            <p14:sldId id="1705"/>
            <p14:sldId id="170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112" d="100"/>
          <a:sy n="112" d="100"/>
        </p:scale>
        <p:origin x="7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11/25/2020 7:49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11/25/2020 7:49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11/25/2020 7:49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hyperlink" Target="https://trunkbaseddevelopment.com/"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devops/learn/what-is-infrastructure-as-code"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keepcalm-o-matic.co.uk/p/keep-calm-and-rtfm-123"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devop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48652"/>
            <a:ext cx="4167887" cy="984885"/>
          </a:xfrm>
        </p:spPr>
        <p:txBody>
          <a:bodyPr/>
          <a:lstStyle/>
          <a:p>
            <a:r>
              <a:rPr lang="en-US" sz="3200" dirty="0"/>
              <a:t>C♯</a:t>
            </a:r>
            <a:br>
              <a:rPr lang="en-US" sz="3200" dirty="0"/>
            </a:br>
            <a:r>
              <a:rPr lang="en-US" sz="3200" dirty="0"/>
              <a:t>this._</a:t>
            </a:r>
            <a:r>
              <a:rPr lang="en-US" sz="3200" dirty="0" err="1"/>
              <a:t>course.Dispose</a:t>
            </a:r>
            <a:r>
              <a:rPr lang="en-US" sz="3200" dirty="0"/>
              <a:t>();</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Trunk</a:t>
            </a:r>
            <a:r>
              <a:rPr lang="da-DK" dirty="0"/>
              <a:t> </a:t>
            </a:r>
            <a:r>
              <a:rPr lang="da-DK" dirty="0" err="1"/>
              <a:t>Based</a:t>
            </a:r>
            <a:r>
              <a:rPr lang="da-DK" dirty="0"/>
              <a:t> Development</a:t>
            </a:r>
            <a:endParaRPr lang="LID4096" dirty="0"/>
          </a:p>
        </p:txBody>
      </p:sp>
    </p:spTree>
    <p:extLst>
      <p:ext uri="{BB962C8B-B14F-4D97-AF65-F5344CB8AC3E}">
        <p14:creationId xmlns:p14="http://schemas.microsoft.com/office/powerpoint/2010/main" val="100136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DC90-0005-423F-A1DA-86B2EA520E90}"/>
              </a:ext>
            </a:extLst>
          </p:cNvPr>
          <p:cNvSpPr>
            <a:spLocks noGrp="1"/>
          </p:cNvSpPr>
          <p:nvPr>
            <p:ph type="title"/>
          </p:nvPr>
        </p:nvSpPr>
        <p:spPr/>
        <p:txBody>
          <a:bodyPr/>
          <a:lstStyle/>
          <a:p>
            <a:r>
              <a:rPr lang="da-DK" dirty="0" err="1"/>
              <a:t>Trunk</a:t>
            </a:r>
            <a:r>
              <a:rPr lang="da-DK" dirty="0"/>
              <a:t> </a:t>
            </a:r>
            <a:r>
              <a:rPr lang="da-DK" dirty="0" err="1"/>
              <a:t>Based</a:t>
            </a:r>
            <a:r>
              <a:rPr lang="da-DK" dirty="0"/>
              <a:t> Development</a:t>
            </a:r>
            <a:endParaRPr lang="LID4096" dirty="0"/>
          </a:p>
        </p:txBody>
      </p:sp>
      <p:sp>
        <p:nvSpPr>
          <p:cNvPr id="3" name="Text Placeholder 2">
            <a:extLst>
              <a:ext uri="{FF2B5EF4-FFF2-40B4-BE49-F238E27FC236}">
                <a16:creationId xmlns:a16="http://schemas.microsoft.com/office/drawing/2014/main" id="{90B7B7DE-AE5D-4765-960E-08186E058DA7}"/>
              </a:ext>
            </a:extLst>
          </p:cNvPr>
          <p:cNvSpPr>
            <a:spLocks noGrp="1"/>
          </p:cNvSpPr>
          <p:nvPr>
            <p:ph type="body" sz="quarter" idx="10"/>
          </p:nvPr>
        </p:nvSpPr>
        <p:spPr>
          <a:xfrm>
            <a:off x="586390" y="1434370"/>
            <a:ext cx="11018520" cy="3188565"/>
          </a:xfrm>
        </p:spPr>
        <p:txBody>
          <a:bodyPr/>
          <a:lstStyle/>
          <a:p>
            <a:r>
              <a:rPr lang="en-US" dirty="0"/>
              <a:t>A source-control branching model, where developers collaborate on code in a single branch called ‘trunk’ *, resist any pressure to create other long-lived development branches by employing documented techniques. They therefore avoid merge hell, do not break the build, and live happily ever after.</a:t>
            </a:r>
          </a:p>
          <a:p>
            <a:endParaRPr lang="en-US" dirty="0"/>
          </a:p>
          <a:p>
            <a:r>
              <a:rPr lang="da-DK" dirty="0"/>
              <a:t>* master, in Git </a:t>
            </a:r>
            <a:r>
              <a:rPr lang="da-DK" dirty="0" err="1"/>
              <a:t>nomenclature</a:t>
            </a:r>
            <a:endParaRPr lang="da-DK" dirty="0"/>
          </a:p>
        </p:txBody>
      </p:sp>
      <p:sp>
        <p:nvSpPr>
          <p:cNvPr id="4" name="Rectangle 3">
            <a:extLst>
              <a:ext uri="{FF2B5EF4-FFF2-40B4-BE49-F238E27FC236}">
                <a16:creationId xmlns:a16="http://schemas.microsoft.com/office/drawing/2014/main" id="{860DE467-F63F-4873-92DF-67E51D0CC2D8}"/>
              </a:ext>
            </a:extLst>
          </p:cNvPr>
          <p:cNvSpPr/>
          <p:nvPr/>
        </p:nvSpPr>
        <p:spPr>
          <a:xfrm>
            <a:off x="7174856" y="6178187"/>
            <a:ext cx="4782720" cy="363946"/>
          </a:xfrm>
          <a:prstGeom prst="rect">
            <a:avLst/>
          </a:prstGeom>
        </p:spPr>
        <p:txBody>
          <a:bodyPr wrap="none">
            <a:spAutoFit/>
          </a:bodyPr>
          <a:lstStyle/>
          <a:p>
            <a:r>
              <a:rPr lang="da-DK" dirty="0"/>
              <a:t>Source: </a:t>
            </a:r>
            <a:r>
              <a:rPr lang="da-DK" dirty="0">
                <a:hlinkClick r:id="rId2"/>
              </a:rPr>
              <a:t>https://trunkbaseddevelopment.com/</a:t>
            </a:r>
            <a:r>
              <a:rPr lang="da-DK" dirty="0"/>
              <a:t> </a:t>
            </a:r>
            <a:endParaRPr lang="LID4096" dirty="0"/>
          </a:p>
        </p:txBody>
      </p:sp>
    </p:spTree>
    <p:extLst>
      <p:ext uri="{BB962C8B-B14F-4D97-AF65-F5344CB8AC3E}">
        <p14:creationId xmlns:p14="http://schemas.microsoft.com/office/powerpoint/2010/main" val="30336767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6E394B-C928-4DF0-81BF-799BFB8097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 y="3002279"/>
            <a:ext cx="12192000" cy="3139441"/>
          </a:xfrm>
          <a:prstGeom prst="rect">
            <a:avLst/>
          </a:prstGeom>
          <a:solidFill>
            <a:srgbClr val="FFFFFF"/>
          </a:solidFill>
        </p:spPr>
      </p:pic>
      <p:sp>
        <p:nvSpPr>
          <p:cNvPr id="71" name="Title 2">
            <a:extLst>
              <a:ext uri="{FF2B5EF4-FFF2-40B4-BE49-F238E27FC236}">
                <a16:creationId xmlns:a16="http://schemas.microsoft.com/office/drawing/2014/main" id="{C13B210A-E723-4299-B2F1-42C56E940948}"/>
              </a:ext>
            </a:extLst>
          </p:cNvPr>
          <p:cNvSpPr>
            <a:spLocks noGrp="1"/>
          </p:cNvSpPr>
          <p:nvPr>
            <p:ph type="title"/>
          </p:nvPr>
        </p:nvSpPr>
        <p:spPr>
          <a:xfrm>
            <a:off x="588263" y="585788"/>
            <a:ext cx="11018520" cy="1114996"/>
          </a:xfrm>
        </p:spPr>
        <p:txBody>
          <a:bodyPr/>
          <a:lstStyle/>
          <a:p>
            <a:r>
              <a:rPr lang="en-US" dirty="0"/>
              <a:t>Shared branches off mainline/master/trunk are bad at any release cadence</a:t>
            </a:r>
          </a:p>
        </p:txBody>
      </p:sp>
      <p:sp>
        <p:nvSpPr>
          <p:cNvPr id="4" name="&quot;Not Allowed&quot; Symbol 3">
            <a:extLst>
              <a:ext uri="{FF2B5EF4-FFF2-40B4-BE49-F238E27FC236}">
                <a16:creationId xmlns:a16="http://schemas.microsoft.com/office/drawing/2014/main" id="{180F8BAC-CFCC-4AFF-B756-84CA4C4DCE1B}"/>
              </a:ext>
            </a:extLst>
          </p:cNvPr>
          <p:cNvSpPr/>
          <p:nvPr/>
        </p:nvSpPr>
        <p:spPr bwMode="auto">
          <a:xfrm>
            <a:off x="3769010" y="1872943"/>
            <a:ext cx="4653981" cy="4653981"/>
          </a:xfrm>
          <a:prstGeom prst="noSmoking">
            <a:avLst>
              <a:gd name="adj" fmla="val 4598"/>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2067226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4572AA1-CD7B-4AB9-A303-9DB1DF254C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1685" y="2286000"/>
            <a:ext cx="10103868" cy="4572000"/>
          </a:xfrm>
          <a:prstGeom prst="rect">
            <a:avLst/>
          </a:prstGeom>
          <a:solidFill>
            <a:srgbClr val="FFFFFF"/>
          </a:solidFill>
        </p:spPr>
      </p:pic>
      <p:sp>
        <p:nvSpPr>
          <p:cNvPr id="71" name="Title 2">
            <a:extLst>
              <a:ext uri="{FF2B5EF4-FFF2-40B4-BE49-F238E27FC236}">
                <a16:creationId xmlns:a16="http://schemas.microsoft.com/office/drawing/2014/main" id="{C13B210A-E723-4299-B2F1-42C56E940948}"/>
              </a:ext>
            </a:extLst>
          </p:cNvPr>
          <p:cNvSpPr>
            <a:spLocks noGrp="1"/>
          </p:cNvSpPr>
          <p:nvPr>
            <p:ph type="title"/>
          </p:nvPr>
        </p:nvSpPr>
        <p:spPr>
          <a:xfrm>
            <a:off x="588263" y="585788"/>
            <a:ext cx="11018520" cy="1114996"/>
          </a:xfrm>
          <a:prstGeom prst="rect">
            <a:avLst/>
          </a:prstGeom>
        </p:spPr>
        <p:txBody>
          <a:bodyPr wrap="square" anchor="ctr">
            <a:normAutofit/>
          </a:bodyPr>
          <a:lstStyle/>
          <a:p>
            <a:r>
              <a:rPr lang="en-US" dirty="0"/>
              <a:t>Trunk Based Development</a:t>
            </a:r>
          </a:p>
        </p:txBody>
      </p:sp>
    </p:spTree>
    <p:extLst>
      <p:ext uri="{BB962C8B-B14F-4D97-AF65-F5344CB8AC3E}">
        <p14:creationId xmlns:p14="http://schemas.microsoft.com/office/powerpoint/2010/main" val="122665068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2555CD-EC90-4E58-B694-FD217892C16D}"/>
              </a:ext>
            </a:extLst>
          </p:cNvPr>
          <p:cNvSpPr>
            <a:spLocks noGrp="1"/>
          </p:cNvSpPr>
          <p:nvPr>
            <p:ph type="title"/>
          </p:nvPr>
        </p:nvSpPr>
        <p:spPr/>
        <p:txBody>
          <a:bodyPr/>
          <a:lstStyle/>
          <a:p>
            <a:r>
              <a:rPr lang="en-US" dirty="0"/>
              <a:t>Branching strategy vs. tactics</a:t>
            </a:r>
            <a:endParaRPr lang="LID4096" dirty="0"/>
          </a:p>
        </p:txBody>
      </p:sp>
      <p:sp>
        <p:nvSpPr>
          <p:cNvPr id="4" name="Text Placeholder 3">
            <a:extLst>
              <a:ext uri="{FF2B5EF4-FFF2-40B4-BE49-F238E27FC236}">
                <a16:creationId xmlns:a16="http://schemas.microsoft.com/office/drawing/2014/main" id="{8178C6AC-9DB1-4AE9-8C82-32F126FF6E47}"/>
              </a:ext>
            </a:extLst>
          </p:cNvPr>
          <p:cNvSpPr>
            <a:spLocks noGrp="1"/>
          </p:cNvSpPr>
          <p:nvPr>
            <p:ph type="body" sz="quarter" idx="10"/>
          </p:nvPr>
        </p:nvSpPr>
        <p:spPr>
          <a:xfrm>
            <a:off x="586390" y="1434370"/>
            <a:ext cx="11018520" cy="1465016"/>
          </a:xfrm>
        </p:spPr>
        <p:txBody>
          <a:bodyPr/>
          <a:lstStyle/>
          <a:p>
            <a:r>
              <a:rPr lang="da-DK" dirty="0"/>
              <a:t>Short-</a:t>
            </a:r>
            <a:r>
              <a:rPr lang="da-DK" dirty="0" err="1"/>
              <a:t>lived</a:t>
            </a:r>
            <a:r>
              <a:rPr lang="da-DK" dirty="0"/>
              <a:t> &lt; 1 </a:t>
            </a:r>
            <a:r>
              <a:rPr lang="da-DK" dirty="0" err="1"/>
              <a:t>day</a:t>
            </a:r>
            <a:endParaRPr lang="da-DK" dirty="0"/>
          </a:p>
          <a:p>
            <a:endParaRPr lang="da-DK" dirty="0"/>
          </a:p>
          <a:p>
            <a:r>
              <a:rPr lang="da-DK" dirty="0"/>
              <a:t>No </a:t>
            </a:r>
            <a:r>
              <a:rPr lang="da-DK" i="1" dirty="0" err="1"/>
              <a:t>strategy</a:t>
            </a:r>
            <a:r>
              <a:rPr lang="da-DK" dirty="0"/>
              <a:t>!</a:t>
            </a:r>
          </a:p>
        </p:txBody>
      </p:sp>
    </p:spTree>
    <p:extLst>
      <p:ext uri="{BB962C8B-B14F-4D97-AF65-F5344CB8AC3E}">
        <p14:creationId xmlns:p14="http://schemas.microsoft.com/office/powerpoint/2010/main" val="24300271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B9CC47B-1A4C-4D66-B1C6-EAC90BA3A8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488632"/>
            <a:ext cx="6858000" cy="58807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28130-5A6D-46F2-88EE-D12D9E027E2B}"/>
              </a:ext>
            </a:extLst>
          </p:cNvPr>
          <p:cNvSpPr>
            <a:spLocks noGrp="1"/>
          </p:cNvSpPr>
          <p:nvPr>
            <p:ph type="title"/>
          </p:nvPr>
        </p:nvSpPr>
        <p:spPr>
          <a:xfrm>
            <a:off x="588263" y="2996526"/>
            <a:ext cx="4163125" cy="3272512"/>
          </a:xfrm>
          <a:prstGeom prst="rect">
            <a:avLst/>
          </a:prstGeom>
        </p:spPr>
        <p:txBody>
          <a:bodyPr wrap="square" anchor="t">
            <a:normAutofit/>
          </a:bodyPr>
          <a:lstStyle/>
          <a:p>
            <a:r>
              <a:rPr lang="da-DK" dirty="0"/>
              <a:t>Azure DevOps</a:t>
            </a:r>
            <a:endParaRPr lang="LID4096" dirty="0"/>
          </a:p>
        </p:txBody>
      </p:sp>
    </p:spTree>
    <p:extLst>
      <p:ext uri="{BB962C8B-B14F-4D97-AF65-F5344CB8AC3E}">
        <p14:creationId xmlns:p14="http://schemas.microsoft.com/office/powerpoint/2010/main" val="24389052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446D54C-91F7-445B-8D13-729DC6ED248F}"/>
              </a:ext>
            </a:extLst>
          </p:cNvPr>
          <p:cNvSpPr>
            <a:spLocks noGrp="1"/>
          </p:cNvSpPr>
          <p:nvPr>
            <p:ph type="title"/>
          </p:nvPr>
        </p:nvSpPr>
        <p:spPr>
          <a:xfrm>
            <a:off x="588263" y="457200"/>
            <a:ext cx="11018520" cy="553998"/>
          </a:xfrm>
        </p:spPr>
        <p:txBody>
          <a:bodyPr/>
          <a:lstStyle/>
          <a:p>
            <a:r>
              <a:rPr lang="en-US" dirty="0"/>
              <a:t>Azure DevOps</a:t>
            </a:r>
          </a:p>
        </p:txBody>
      </p:sp>
      <p:pic>
        <p:nvPicPr>
          <p:cNvPr id="5" name="Picture Placeholder 4" descr="A screenshot of a cell phone screen with text&#10;&#10;Description automatically generated">
            <a:extLst>
              <a:ext uri="{FF2B5EF4-FFF2-40B4-BE49-F238E27FC236}">
                <a16:creationId xmlns:a16="http://schemas.microsoft.com/office/drawing/2014/main" id="{93DCF2E9-B472-4441-BC5A-EB7F4FA21238}"/>
              </a:ext>
            </a:extLst>
          </p:cNvPr>
          <p:cNvPicPr>
            <a:picLocks noGrp="1" noChangeAspect="1"/>
          </p:cNvPicPr>
          <p:nvPr>
            <p:ph sz="quarter" idx="10"/>
          </p:nvPr>
        </p:nvPicPr>
        <p:blipFill rotWithShape="1">
          <a:blip r:embed="rId2"/>
          <a:srcRect l="-1" t="21644" r="-3" b="1870"/>
          <a:stretch/>
        </p:blipFill>
        <p:spPr>
          <a:xfrm>
            <a:off x="584200" y="1809882"/>
            <a:ext cx="11018838" cy="3841148"/>
          </a:xfrm>
          <a:prstGeom prst="rect">
            <a:avLst/>
          </a:prstGeom>
          <a:noFill/>
        </p:spPr>
      </p:pic>
    </p:spTree>
    <p:extLst>
      <p:ext uri="{BB962C8B-B14F-4D97-AF65-F5344CB8AC3E}">
        <p14:creationId xmlns:p14="http://schemas.microsoft.com/office/powerpoint/2010/main" val="39434222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8130-5A6D-46F2-88EE-D12D9E027E2B}"/>
              </a:ext>
            </a:extLst>
          </p:cNvPr>
          <p:cNvSpPr>
            <a:spLocks noGrp="1"/>
          </p:cNvSpPr>
          <p:nvPr>
            <p:ph type="title"/>
          </p:nvPr>
        </p:nvSpPr>
        <p:spPr/>
        <p:txBody>
          <a:bodyPr/>
          <a:lstStyle/>
          <a:p>
            <a:r>
              <a:rPr lang="da-DK" dirty="0"/>
              <a:t>Azure DevOps</a:t>
            </a:r>
            <a:endParaRPr lang="LID4096" dirty="0"/>
          </a:p>
        </p:txBody>
      </p:sp>
      <p:sp>
        <p:nvSpPr>
          <p:cNvPr id="3" name="Text Placeholder 2">
            <a:extLst>
              <a:ext uri="{FF2B5EF4-FFF2-40B4-BE49-F238E27FC236}">
                <a16:creationId xmlns:a16="http://schemas.microsoft.com/office/drawing/2014/main" id="{58B88B82-BCE7-4495-B3B6-43323D141AC8}"/>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263144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049D5-737A-40FE-A270-827F40DA5733}"/>
              </a:ext>
            </a:extLst>
          </p:cNvPr>
          <p:cNvSpPr>
            <a:spLocks noGrp="1"/>
          </p:cNvSpPr>
          <p:nvPr>
            <p:ph type="title"/>
          </p:nvPr>
        </p:nvSpPr>
        <p:spPr>
          <a:xfrm>
            <a:off x="585216" y="2534625"/>
            <a:ext cx="9144000" cy="997196"/>
          </a:xfrm>
        </p:spPr>
        <p:txBody>
          <a:bodyPr/>
          <a:lstStyle/>
          <a:p>
            <a:r>
              <a:rPr lang="en-US"/>
              <a:t>Continuous Integration</a:t>
            </a:r>
            <a:br>
              <a:rPr lang="en-US"/>
            </a:br>
            <a:r>
              <a:rPr lang="en-US"/>
              <a:t>Trunk Based Development</a:t>
            </a:r>
          </a:p>
        </p:txBody>
      </p:sp>
      <p:sp>
        <p:nvSpPr>
          <p:cNvPr id="5" name="Text Placeholder 4">
            <a:extLst>
              <a:ext uri="{FF2B5EF4-FFF2-40B4-BE49-F238E27FC236}">
                <a16:creationId xmlns:a16="http://schemas.microsoft.com/office/drawing/2014/main" id="{EC809964-1EEB-4AED-A5C8-EB9B0BBE32D4}"/>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7887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Continuous</a:t>
            </a:r>
            <a:r>
              <a:rPr lang="da-DK" dirty="0"/>
              <a:t> Delivery</a:t>
            </a:r>
            <a:endParaRPr lang="LID4096" dirty="0"/>
          </a:p>
        </p:txBody>
      </p:sp>
    </p:spTree>
    <p:extLst>
      <p:ext uri="{BB962C8B-B14F-4D97-AF65-F5344CB8AC3E}">
        <p14:creationId xmlns:p14="http://schemas.microsoft.com/office/powerpoint/2010/main" val="306361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2031069"/>
          </a:xfrm>
        </p:spPr>
        <p:txBody>
          <a:bodyPr/>
          <a:lstStyle/>
          <a:p>
            <a:pPr>
              <a:lnSpc>
                <a:spcPct val="150000"/>
              </a:lnSpc>
            </a:pPr>
            <a:r>
              <a:rPr lang="en-US" dirty="0"/>
              <a:t>Security Recap</a:t>
            </a:r>
          </a:p>
          <a:p>
            <a:pPr>
              <a:lnSpc>
                <a:spcPct val="150000"/>
              </a:lnSpc>
            </a:pPr>
            <a:r>
              <a:rPr lang="en-US" dirty="0"/>
              <a:t>DevOps</a:t>
            </a:r>
          </a:p>
          <a:p>
            <a:pPr>
              <a:lnSpc>
                <a:spcPct val="150000"/>
              </a:lnSpc>
            </a:pPr>
            <a:r>
              <a:rPr lang="en-US" dirty="0"/>
              <a:t>Exam questions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302-C6AE-44FD-8606-627D97EE22DF}"/>
              </a:ext>
            </a:extLst>
          </p:cNvPr>
          <p:cNvSpPr>
            <a:spLocks noGrp="1"/>
          </p:cNvSpPr>
          <p:nvPr>
            <p:ph type="title"/>
          </p:nvPr>
        </p:nvSpPr>
        <p:spPr/>
        <p:txBody>
          <a:bodyPr/>
          <a:lstStyle/>
          <a:p>
            <a:r>
              <a:rPr lang="da-DK" dirty="0" err="1"/>
              <a:t>Continuous</a:t>
            </a:r>
            <a:r>
              <a:rPr lang="da-DK" dirty="0"/>
              <a:t> Delivery</a:t>
            </a:r>
            <a:endParaRPr lang="LID4096" dirty="0"/>
          </a:p>
        </p:txBody>
      </p:sp>
      <p:sp>
        <p:nvSpPr>
          <p:cNvPr id="5" name="Text Placeholder 4">
            <a:extLst>
              <a:ext uri="{FF2B5EF4-FFF2-40B4-BE49-F238E27FC236}">
                <a16:creationId xmlns:a16="http://schemas.microsoft.com/office/drawing/2014/main" id="{29540690-A8C4-4672-BF91-1D0FC873A28E}"/>
              </a:ext>
            </a:extLst>
          </p:cNvPr>
          <p:cNvSpPr>
            <a:spLocks noGrp="1"/>
          </p:cNvSpPr>
          <p:nvPr>
            <p:ph type="body" sz="quarter" idx="10"/>
          </p:nvPr>
        </p:nvSpPr>
        <p:spPr>
          <a:xfrm>
            <a:off x="586390" y="1434370"/>
            <a:ext cx="11018520" cy="2215991"/>
          </a:xfrm>
        </p:spPr>
        <p:txBody>
          <a:bodyPr/>
          <a:lstStyle/>
          <a:p>
            <a:r>
              <a:rPr lang="en-US" sz="3600" dirty="0"/>
              <a:t>Continuous delivery is an approach where teams release quality products frequently and predictably from source code repository to production in an automated fashion.</a:t>
            </a:r>
            <a:endParaRPr lang="LID4096" sz="5400" dirty="0"/>
          </a:p>
        </p:txBody>
      </p:sp>
    </p:spTree>
    <p:extLst>
      <p:ext uri="{BB962C8B-B14F-4D97-AF65-F5344CB8AC3E}">
        <p14:creationId xmlns:p14="http://schemas.microsoft.com/office/powerpoint/2010/main" val="16672536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Continuous</a:t>
            </a:r>
            <a:r>
              <a:rPr lang="da-DK" dirty="0"/>
              <a:t> Deployment</a:t>
            </a:r>
            <a:endParaRPr lang="LID4096" dirty="0"/>
          </a:p>
        </p:txBody>
      </p:sp>
    </p:spTree>
    <p:extLst>
      <p:ext uri="{BB962C8B-B14F-4D97-AF65-F5344CB8AC3E}">
        <p14:creationId xmlns:p14="http://schemas.microsoft.com/office/powerpoint/2010/main" val="47755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Infrastructure</a:t>
            </a:r>
            <a:r>
              <a:rPr lang="da-DK" dirty="0"/>
              <a:t> as Code</a:t>
            </a:r>
            <a:endParaRPr lang="LID4096" dirty="0"/>
          </a:p>
        </p:txBody>
      </p:sp>
    </p:spTree>
    <p:extLst>
      <p:ext uri="{BB962C8B-B14F-4D97-AF65-F5344CB8AC3E}">
        <p14:creationId xmlns:p14="http://schemas.microsoft.com/office/powerpoint/2010/main" val="299441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302-C6AE-44FD-8606-627D97EE22DF}"/>
              </a:ext>
            </a:extLst>
          </p:cNvPr>
          <p:cNvSpPr>
            <a:spLocks noGrp="1"/>
          </p:cNvSpPr>
          <p:nvPr>
            <p:ph type="title"/>
          </p:nvPr>
        </p:nvSpPr>
        <p:spPr>
          <a:xfrm>
            <a:off x="588263" y="457200"/>
            <a:ext cx="11018520" cy="553998"/>
          </a:xfrm>
          <a:prstGeom prst="rect">
            <a:avLst/>
          </a:prstGeom>
        </p:spPr>
        <p:txBody>
          <a:bodyPr wrap="square" anchor="t">
            <a:normAutofit/>
          </a:bodyPr>
          <a:lstStyle/>
          <a:p>
            <a:r>
              <a:rPr lang="da-DK" dirty="0" err="1"/>
              <a:t>Infrastructure</a:t>
            </a:r>
            <a:r>
              <a:rPr lang="da-DK" dirty="0"/>
              <a:t> as Code</a:t>
            </a:r>
            <a:endParaRPr lang="LID4096" dirty="0"/>
          </a:p>
        </p:txBody>
      </p:sp>
      <p:pic>
        <p:nvPicPr>
          <p:cNvPr id="4098" name="Picture 2" descr="Infrastructure as code defines the environment in a versioned&#10;file">
            <a:extLst>
              <a:ext uri="{FF2B5EF4-FFF2-40B4-BE49-F238E27FC236}">
                <a16:creationId xmlns:a16="http://schemas.microsoft.com/office/drawing/2014/main" id="{C1169231-B569-4814-98C3-84314C9E79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4200" y="2549128"/>
            <a:ext cx="5211763" cy="2605881"/>
          </a:xfrm>
          <a:prstGeom prst="rect">
            <a:avLst/>
          </a:prstGeom>
          <a:noFill/>
          <a:extLst>
            <a:ext uri="{909E8E84-426E-40DD-AFC4-6F175D3DCCD1}">
              <a14:hiddenFill xmlns:a14="http://schemas.microsoft.com/office/drawing/2010/main">
                <a:solidFill>
                  <a:srgbClr val="FFFFFF"/>
                </a:solidFill>
              </a14:hiddenFill>
            </a:ext>
          </a:extLst>
        </p:spPr>
      </p:pic>
      <p:sp>
        <p:nvSpPr>
          <p:cNvPr id="71" name="Text Placeholder 2">
            <a:extLst>
              <a:ext uri="{FF2B5EF4-FFF2-40B4-BE49-F238E27FC236}">
                <a16:creationId xmlns:a16="http://schemas.microsoft.com/office/drawing/2014/main" id="{F206F834-92A5-45ED-A6A6-125553762BC4}"/>
              </a:ext>
            </a:extLst>
          </p:cNvPr>
          <p:cNvSpPr>
            <a:spLocks noGrp="1"/>
          </p:cNvSpPr>
          <p:nvPr>
            <p:ph sz="quarter" idx="13"/>
          </p:nvPr>
        </p:nvSpPr>
        <p:spPr>
          <a:xfrm>
            <a:off x="6389688" y="1435100"/>
            <a:ext cx="5219700" cy="4833938"/>
          </a:xfrm>
          <a:prstGeom prst="rect">
            <a:avLst/>
          </a:prstGeom>
        </p:spPr>
        <p:txBody>
          <a:bodyPr wrap="square">
            <a:normAutofit/>
          </a:bodyPr>
          <a:lstStyle/>
          <a:p>
            <a:pPr marL="0" indent="0">
              <a:lnSpc>
                <a:spcPct val="90000"/>
              </a:lnSpc>
              <a:buNone/>
            </a:pPr>
            <a:r>
              <a:rPr lang="en-US" sz="2400" dirty="0"/>
              <a:t>Infrastructure as Code (</a:t>
            </a:r>
            <a:r>
              <a:rPr lang="en-US" sz="2400" dirty="0" err="1"/>
              <a:t>IaC</a:t>
            </a:r>
            <a:r>
              <a:rPr lang="en-US" sz="2400" dirty="0"/>
              <a:t>) is the management of infrastructure (networks, virtual machines, load balancers, and connection topology) in a descriptive model, using the same versioning as DevOps team uses for source code.</a:t>
            </a:r>
          </a:p>
          <a:p>
            <a:pPr>
              <a:lnSpc>
                <a:spcPct val="90000"/>
              </a:lnSpc>
            </a:pPr>
            <a:endParaRPr lang="en-US" sz="2400" dirty="0"/>
          </a:p>
          <a:p>
            <a:pPr marL="0" indent="0">
              <a:lnSpc>
                <a:spcPct val="90000"/>
              </a:lnSpc>
              <a:buNone/>
            </a:pPr>
            <a:r>
              <a:rPr lang="en-US" sz="2400" dirty="0"/>
              <a:t>Idempotent</a:t>
            </a:r>
          </a:p>
          <a:p>
            <a:pPr>
              <a:lnSpc>
                <a:spcPct val="90000"/>
              </a:lnSpc>
            </a:pPr>
            <a:endParaRPr lang="en-US" sz="2400" dirty="0"/>
          </a:p>
          <a:p>
            <a:pPr marL="0" indent="0">
              <a:lnSpc>
                <a:spcPct val="90000"/>
              </a:lnSpc>
              <a:buNone/>
            </a:pPr>
            <a:r>
              <a:rPr lang="en-US" sz="2400" dirty="0" err="1"/>
              <a:t>IaC</a:t>
            </a:r>
            <a:r>
              <a:rPr lang="en-US" sz="2400" dirty="0"/>
              <a:t> is a key DevOps practice and is used in conjunction with CD</a:t>
            </a:r>
          </a:p>
        </p:txBody>
      </p:sp>
      <p:sp>
        <p:nvSpPr>
          <p:cNvPr id="6" name="Rectangle 5">
            <a:extLst>
              <a:ext uri="{FF2B5EF4-FFF2-40B4-BE49-F238E27FC236}">
                <a16:creationId xmlns:a16="http://schemas.microsoft.com/office/drawing/2014/main" id="{F43643DD-05EF-4B99-B9B3-B0DBF195CFBC}"/>
              </a:ext>
            </a:extLst>
          </p:cNvPr>
          <p:cNvSpPr/>
          <p:nvPr/>
        </p:nvSpPr>
        <p:spPr>
          <a:xfrm>
            <a:off x="2730412" y="6269038"/>
            <a:ext cx="9673722" cy="363946"/>
          </a:xfrm>
          <a:prstGeom prst="rect">
            <a:avLst/>
          </a:prstGeom>
        </p:spPr>
        <p:txBody>
          <a:bodyPr wrap="square">
            <a:spAutoFit/>
          </a:bodyPr>
          <a:lstStyle/>
          <a:p>
            <a:r>
              <a:rPr lang="da-DK" dirty="0"/>
              <a:t>Source</a:t>
            </a:r>
            <a:r>
              <a:rPr lang="da-DK" dirty="0">
                <a:hlinkClick r:id="rId3"/>
              </a:rPr>
              <a:t>: https://docs.microsoft.com/en-us/azure/devops/learn/what-is-infrastructure-as-code</a:t>
            </a:r>
            <a:r>
              <a:rPr lang="da-DK" dirty="0"/>
              <a:t> </a:t>
            </a:r>
            <a:endParaRPr lang="LID4096" dirty="0"/>
          </a:p>
        </p:txBody>
      </p:sp>
    </p:spTree>
    <p:extLst>
      <p:ext uri="{BB962C8B-B14F-4D97-AF65-F5344CB8AC3E}">
        <p14:creationId xmlns:p14="http://schemas.microsoft.com/office/powerpoint/2010/main" val="37881517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F0644A5-FE35-4CC6-BFC6-3484D86179C4}"/>
              </a:ext>
            </a:extLst>
          </p:cNvPr>
          <p:cNvSpPr>
            <a:spLocks noGrp="1"/>
          </p:cNvSpPr>
          <p:nvPr>
            <p:ph type="body" sz="quarter" idx="10"/>
          </p:nvPr>
        </p:nvSpPr>
        <p:spPr/>
        <p:txBody>
          <a:bodyPr/>
          <a:lstStyle/>
          <a:p>
            <a:r>
              <a:rPr lang="da-DK" dirty="0"/>
              <a:t>Azure PowerShell</a:t>
            </a:r>
          </a:p>
          <a:p>
            <a:r>
              <a:rPr lang="da-DK" dirty="0"/>
              <a:t>Azure CLI</a:t>
            </a:r>
          </a:p>
          <a:p>
            <a:r>
              <a:rPr lang="da-DK" dirty="0"/>
              <a:t>ARM Templates</a:t>
            </a:r>
          </a:p>
          <a:p>
            <a:r>
              <a:rPr lang="da-DK" dirty="0" err="1"/>
              <a:t>Terraform</a:t>
            </a:r>
            <a:endParaRPr lang="LID4096" dirty="0"/>
          </a:p>
        </p:txBody>
      </p:sp>
      <p:sp>
        <p:nvSpPr>
          <p:cNvPr id="2" name="Title 1">
            <a:extLst>
              <a:ext uri="{FF2B5EF4-FFF2-40B4-BE49-F238E27FC236}">
                <a16:creationId xmlns:a16="http://schemas.microsoft.com/office/drawing/2014/main" id="{E64156D0-8CD7-452E-BA54-D75B7537400A}"/>
              </a:ext>
            </a:extLst>
          </p:cNvPr>
          <p:cNvSpPr>
            <a:spLocks noGrp="1"/>
          </p:cNvSpPr>
          <p:nvPr>
            <p:ph type="title"/>
          </p:nvPr>
        </p:nvSpPr>
        <p:spPr>
          <a:xfrm>
            <a:off x="588263" y="1462206"/>
            <a:ext cx="4158362" cy="1661993"/>
          </a:xfrm>
        </p:spPr>
        <p:txBody>
          <a:bodyPr/>
          <a:lstStyle/>
          <a:p>
            <a:r>
              <a:rPr lang="da-DK" dirty="0" err="1"/>
              <a:t>Infrastructure</a:t>
            </a:r>
            <a:r>
              <a:rPr lang="da-DK" dirty="0"/>
              <a:t> as Code Tools for Microsoft Azure</a:t>
            </a:r>
            <a:endParaRPr lang="LID4096" dirty="0"/>
          </a:p>
        </p:txBody>
      </p:sp>
      <p:pic>
        <p:nvPicPr>
          <p:cNvPr id="5124" name="Picture 4">
            <a:extLst>
              <a:ext uri="{FF2B5EF4-FFF2-40B4-BE49-F238E27FC236}">
                <a16:creationId xmlns:a16="http://schemas.microsoft.com/office/drawing/2014/main" id="{B78CE837-1F00-42D5-A592-2EB3D87EB439}"/>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l="22240" r="222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6295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049D5-737A-40FE-A270-827F40DA5733}"/>
              </a:ext>
            </a:extLst>
          </p:cNvPr>
          <p:cNvSpPr>
            <a:spLocks noGrp="1"/>
          </p:cNvSpPr>
          <p:nvPr>
            <p:ph type="title"/>
          </p:nvPr>
        </p:nvSpPr>
        <p:spPr>
          <a:xfrm>
            <a:off x="585216" y="2534625"/>
            <a:ext cx="9144000" cy="997196"/>
          </a:xfrm>
        </p:spPr>
        <p:txBody>
          <a:bodyPr/>
          <a:lstStyle/>
          <a:p>
            <a:r>
              <a:rPr lang="da-DK" dirty="0" err="1"/>
              <a:t>Continuous</a:t>
            </a:r>
            <a:r>
              <a:rPr lang="da-DK" dirty="0"/>
              <a:t> Delivery and Deployment</a:t>
            </a:r>
            <a:br>
              <a:rPr lang="da-DK" dirty="0"/>
            </a:br>
            <a:r>
              <a:rPr lang="da-DK" dirty="0" err="1"/>
              <a:t>Infrastructure</a:t>
            </a:r>
            <a:r>
              <a:rPr lang="da-DK" dirty="0"/>
              <a:t> as Code</a:t>
            </a:r>
            <a:endParaRPr lang="LID4096" dirty="0"/>
          </a:p>
        </p:txBody>
      </p:sp>
      <p:sp>
        <p:nvSpPr>
          <p:cNvPr id="5" name="Text Placeholder 4">
            <a:extLst>
              <a:ext uri="{FF2B5EF4-FFF2-40B4-BE49-F238E27FC236}">
                <a16:creationId xmlns:a16="http://schemas.microsoft.com/office/drawing/2014/main" id="{EC809964-1EEB-4AED-A5C8-EB9B0BBE32D4}"/>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188333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Security </a:t>
            </a:r>
            <a:r>
              <a:rPr lang="da-DK" dirty="0" err="1"/>
              <a:t>Recap</a:t>
            </a:r>
            <a:endParaRPr lang="LID4096" dirty="0"/>
          </a:p>
        </p:txBody>
      </p:sp>
    </p:spTree>
    <p:extLst>
      <p:ext uri="{BB962C8B-B14F-4D97-AF65-F5344CB8AC3E}">
        <p14:creationId xmlns:p14="http://schemas.microsoft.com/office/powerpoint/2010/main" val="9189138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614520-DF90-4204-921E-94F4728D94E8}"/>
              </a:ext>
            </a:extLst>
          </p:cNvPr>
          <p:cNvSpPr txBox="1"/>
          <p:nvPr/>
        </p:nvSpPr>
        <p:spPr>
          <a:xfrm>
            <a:off x="584200" y="3535540"/>
            <a:ext cx="4162425" cy="2733497"/>
          </a:xfrm>
          <a:prstGeom prst="rect">
            <a:avLst/>
          </a:prstGeom>
        </p:spPr>
        <p:txBody>
          <a:bodyPr vert="horz" wrap="square" lIns="0" tIns="0" rIns="0" bIns="0" rtlCol="0" anchor="b">
            <a:normAutofit/>
          </a:bodyPr>
          <a:lstStyle/>
          <a:p>
            <a:pPr defTabSz="932742">
              <a:spcBef>
                <a:spcPct val="20000"/>
              </a:spcBef>
              <a:buSzPct val="90000"/>
            </a:pPr>
            <a:r>
              <a:rPr lang="en-US" sz="2200" kern="1200" spc="0" baseline="0" dirty="0">
                <a:gradFill>
                  <a:gsLst>
                    <a:gs pos="1250">
                      <a:schemeClr val="tx1"/>
                    </a:gs>
                    <a:gs pos="100000">
                      <a:schemeClr val="tx1"/>
                    </a:gs>
                  </a:gsLst>
                  <a:lin ang="5400000" scaled="0"/>
                </a:gradFill>
                <a:latin typeface="+mn-lt"/>
                <a:ea typeface="+mn-ea"/>
                <a:cs typeface="Segoe UI" panose="020B0502040204020203" pitchFamily="34" charset="0"/>
              </a:rPr>
              <a:t>Source: </a:t>
            </a:r>
            <a:r>
              <a:rPr lang="en-US" sz="2200" kern="1200" spc="0" baseline="0" dirty="0">
                <a:gradFill>
                  <a:gsLst>
                    <a:gs pos="1250">
                      <a:schemeClr val="tx1"/>
                    </a:gs>
                    <a:gs pos="100000">
                      <a:schemeClr val="tx1"/>
                    </a:gs>
                  </a:gsLst>
                  <a:lin ang="5400000" scaled="0"/>
                </a:gradFill>
                <a:latin typeface="+mn-lt"/>
                <a:ea typeface="+mn-ea"/>
                <a:cs typeface="Segoe UI" panose="020B0502040204020203" pitchFamily="34" charset="0"/>
                <a:hlinkClick r:id="rId2"/>
              </a:rPr>
              <a:t>http://keepcalm-o-matic.co.uk/p/keep-calm-and-rtfm-123</a:t>
            </a:r>
            <a:r>
              <a:rPr lang="en-US" sz="2200" kern="1200" spc="0" baseline="0" dirty="0">
                <a:gradFill>
                  <a:gsLst>
                    <a:gs pos="1250">
                      <a:schemeClr val="tx1"/>
                    </a:gs>
                    <a:gs pos="100000">
                      <a:schemeClr val="tx1"/>
                    </a:gs>
                  </a:gsLst>
                  <a:lin ang="5400000" scaled="0"/>
                </a:gradFill>
                <a:latin typeface="+mn-lt"/>
                <a:ea typeface="+mn-ea"/>
                <a:cs typeface="Segoe UI" panose="020B0502040204020203" pitchFamily="34" charset="0"/>
              </a:rPr>
              <a:t> </a:t>
            </a:r>
          </a:p>
        </p:txBody>
      </p:sp>
      <p:pic>
        <p:nvPicPr>
          <p:cNvPr id="1026" name="Picture 2" descr="KEEP CALM AND  RTFM">
            <a:extLst>
              <a:ext uri="{FF2B5EF4-FFF2-40B4-BE49-F238E27FC236}">
                <a16:creationId xmlns:a16="http://schemas.microsoft.com/office/drawing/2014/main" id="{5111BED5-2D0F-4921-A3D9-2E434A2A00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22633" y="0"/>
            <a:ext cx="5880734" cy="6858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49FB89D-B96E-405D-ACB5-746DD0C81AB6}"/>
              </a:ext>
            </a:extLst>
          </p:cNvPr>
          <p:cNvSpPr>
            <a:spLocks noGrp="1"/>
          </p:cNvSpPr>
          <p:nvPr>
            <p:ph type="title"/>
          </p:nvPr>
        </p:nvSpPr>
        <p:spPr>
          <a:xfrm>
            <a:off x="588263" y="588963"/>
            <a:ext cx="4158362" cy="2535236"/>
          </a:xfrm>
        </p:spPr>
        <p:txBody>
          <a:bodyPr vert="horz" wrap="square" lIns="0" tIns="0" rIns="0" bIns="0" rtlCol="0" anchor="b">
            <a:normAutofit/>
          </a:bodyPr>
          <a:lstStyle/>
          <a:p>
            <a:r>
              <a:rPr lang="en-US" b="0" kern="1200" cap="none" spc="-50" baseline="0" dirty="0">
                <a:ln w="3175">
                  <a:noFill/>
                </a:ln>
                <a:effectLst/>
                <a:latin typeface="+mj-lt"/>
                <a:ea typeface="+mn-ea"/>
                <a:cs typeface="Segoe UI" pitchFamily="34" charset="0"/>
              </a:rPr>
              <a:t>When in doubt; read the docs!</a:t>
            </a:r>
          </a:p>
        </p:txBody>
      </p:sp>
    </p:spTree>
    <p:extLst>
      <p:ext uri="{BB962C8B-B14F-4D97-AF65-F5344CB8AC3E}">
        <p14:creationId xmlns:p14="http://schemas.microsoft.com/office/powerpoint/2010/main" val="11204702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DevOps</a:t>
            </a:r>
            <a:endParaRPr lang="LID4096" dirty="0"/>
          </a:p>
        </p:txBody>
      </p:sp>
    </p:spTree>
    <p:extLst>
      <p:ext uri="{BB962C8B-B14F-4D97-AF65-F5344CB8AC3E}">
        <p14:creationId xmlns:p14="http://schemas.microsoft.com/office/powerpoint/2010/main" val="361098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a:t>DevOps</a:t>
            </a:r>
            <a:endParaRPr lang="LID4096" dirty="0"/>
          </a:p>
        </p:txBody>
      </p:sp>
      <p:sp>
        <p:nvSpPr>
          <p:cNvPr id="2" name="Text Placeholder 1">
            <a:extLst>
              <a:ext uri="{FF2B5EF4-FFF2-40B4-BE49-F238E27FC236}">
                <a16:creationId xmlns:a16="http://schemas.microsoft.com/office/drawing/2014/main" id="{FECB56D0-CD10-430E-8D3A-0A1FAD6C5734}"/>
              </a:ext>
            </a:extLst>
          </p:cNvPr>
          <p:cNvSpPr>
            <a:spLocks noGrp="1"/>
          </p:cNvSpPr>
          <p:nvPr>
            <p:ph type="body" sz="quarter" idx="10"/>
          </p:nvPr>
        </p:nvSpPr>
        <p:spPr>
          <a:xfrm>
            <a:off x="586390" y="1434370"/>
            <a:ext cx="11018520" cy="2154436"/>
          </a:xfrm>
        </p:spPr>
        <p:txBody>
          <a:bodyPr/>
          <a:lstStyle/>
          <a:p>
            <a:r>
              <a:rPr lang="en-US" b="1" dirty="0"/>
              <a:t>DevOps</a:t>
            </a:r>
            <a:r>
              <a:rPr lang="en-US" dirty="0"/>
              <a:t> is a set of practices that automates the processes between software development and IT teams, in order that they can build, test, and release software faster and more reliably. The concept of </a:t>
            </a:r>
            <a:r>
              <a:rPr lang="en-US" b="1" dirty="0"/>
              <a:t>DevOps</a:t>
            </a:r>
            <a:r>
              <a:rPr lang="en-US" dirty="0"/>
              <a:t> is founded on building a culture of collaboration between teams that historically functioned in relative siloes.</a:t>
            </a:r>
            <a:endParaRPr lang="LID4096" dirty="0"/>
          </a:p>
        </p:txBody>
      </p:sp>
      <p:sp>
        <p:nvSpPr>
          <p:cNvPr id="3" name="Rectangle 2">
            <a:extLst>
              <a:ext uri="{FF2B5EF4-FFF2-40B4-BE49-F238E27FC236}">
                <a16:creationId xmlns:a16="http://schemas.microsoft.com/office/drawing/2014/main" id="{066952F2-A290-4776-BD3A-397602586D6D}"/>
              </a:ext>
            </a:extLst>
          </p:cNvPr>
          <p:cNvSpPr/>
          <p:nvPr/>
        </p:nvSpPr>
        <p:spPr>
          <a:xfrm>
            <a:off x="7677051" y="6279787"/>
            <a:ext cx="4450642" cy="363946"/>
          </a:xfrm>
          <a:prstGeom prst="rect">
            <a:avLst/>
          </a:prstGeom>
        </p:spPr>
        <p:txBody>
          <a:bodyPr wrap="none">
            <a:spAutoFit/>
          </a:bodyPr>
          <a:lstStyle/>
          <a:p>
            <a:r>
              <a:rPr lang="da-DK" dirty="0"/>
              <a:t>Source: </a:t>
            </a:r>
            <a:r>
              <a:rPr lang="da-DK" dirty="0">
                <a:hlinkClick r:id="rId2"/>
              </a:rPr>
              <a:t>https://www.atlassian.com/devops</a:t>
            </a:r>
            <a:r>
              <a:rPr lang="da-DK" dirty="0"/>
              <a:t> </a:t>
            </a:r>
            <a:endParaRPr lang="LID4096" dirty="0"/>
          </a:p>
        </p:txBody>
      </p:sp>
    </p:spTree>
    <p:extLst>
      <p:ext uri="{BB962C8B-B14F-4D97-AF65-F5344CB8AC3E}">
        <p14:creationId xmlns:p14="http://schemas.microsoft.com/office/powerpoint/2010/main" val="30000051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13F42-0339-4A24-9F81-F3CEFF2C5DD9}"/>
              </a:ext>
            </a:extLst>
          </p:cNvPr>
          <p:cNvSpPr>
            <a:spLocks noGrp="1"/>
          </p:cNvSpPr>
          <p:nvPr>
            <p:ph type="title"/>
          </p:nvPr>
        </p:nvSpPr>
        <p:spPr>
          <a:xfrm>
            <a:off x="588263" y="2996526"/>
            <a:ext cx="4163125" cy="3272512"/>
          </a:xfrm>
          <a:prstGeom prst="rect">
            <a:avLst/>
          </a:prstGeom>
        </p:spPr>
        <p:txBody>
          <a:bodyPr wrap="square" anchor="t">
            <a:normAutofit/>
          </a:bodyPr>
          <a:lstStyle/>
          <a:p>
            <a:r>
              <a:rPr lang="da-DK" sz="2800"/>
              <a:t>Books</a:t>
            </a:r>
            <a:endParaRPr lang="LID4096" sz="2800"/>
          </a:p>
        </p:txBody>
      </p:sp>
      <p:pic>
        <p:nvPicPr>
          <p:cNvPr id="7" name="Picture 12" descr="A close up of a piece of paper&#10;&#10;Description generated with high confidence">
            <a:extLst>
              <a:ext uri="{FF2B5EF4-FFF2-40B4-BE49-F238E27FC236}">
                <a16:creationId xmlns:a16="http://schemas.microsoft.com/office/drawing/2014/main" id="{574A0BA2-280E-42A1-A7DD-E87475737AC5}"/>
              </a:ext>
            </a:extLst>
          </p:cNvPr>
          <p:cNvPicPr>
            <a:picLocks noChangeAspect="1"/>
          </p:cNvPicPr>
          <p:nvPr/>
        </p:nvPicPr>
        <p:blipFill>
          <a:blip r:embed="rId2"/>
          <a:stretch>
            <a:fillRect/>
          </a:stretch>
        </p:blipFill>
        <p:spPr>
          <a:xfrm>
            <a:off x="8470900" y="4611688"/>
            <a:ext cx="2965450" cy="2203450"/>
          </a:xfrm>
          <a:prstGeom prst="rect">
            <a:avLst/>
          </a:prstGeom>
        </p:spPr>
      </p:pic>
      <p:pic>
        <p:nvPicPr>
          <p:cNvPr id="6148" name="Picture 4" descr="Image result for unicorn project">
            <a:extLst>
              <a:ext uri="{FF2B5EF4-FFF2-40B4-BE49-F238E27FC236}">
                <a16:creationId xmlns:a16="http://schemas.microsoft.com/office/drawing/2014/main" id="{7B1340D6-1ABC-46F9-8CD9-423C19B73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0900" y="39688"/>
            <a:ext cx="2965450" cy="4487863"/>
          </a:xfrm>
          <a:prstGeom prst="rect">
            <a:avLst/>
          </a:prstGeom>
          <a:extLst>
            <a:ext uri="{909E8E84-426E-40DD-AFC4-6F175D3DCCD1}">
              <a14:hiddenFill xmlns:a14="http://schemas.microsoft.com/office/drawing/2010/main">
                <a:solidFill>
                  <a:srgbClr val="FFFFFF"/>
                </a:solidFill>
              </a14:hiddenFill>
            </a:ext>
          </a:extLst>
        </p:spPr>
      </p:pic>
      <p:pic>
        <p:nvPicPr>
          <p:cNvPr id="5" name="Picture 4" descr="A picture containing text&#10;&#10;Description generated with high confidence">
            <a:extLst>
              <a:ext uri="{FF2B5EF4-FFF2-40B4-BE49-F238E27FC236}">
                <a16:creationId xmlns:a16="http://schemas.microsoft.com/office/drawing/2014/main" id="{995DFB0E-F2A4-41B3-9F39-B91F627C6C04}"/>
              </a:ext>
            </a:extLst>
          </p:cNvPr>
          <p:cNvPicPr>
            <a:picLocks noChangeAspect="1"/>
          </p:cNvPicPr>
          <p:nvPr/>
        </p:nvPicPr>
        <p:blipFill rotWithShape="1">
          <a:blip r:embed="rId4"/>
          <a:srcRect t="4082" b="4082"/>
          <a:stretch/>
        </p:blipFill>
        <p:spPr>
          <a:xfrm>
            <a:off x="6088063" y="39688"/>
            <a:ext cx="2300288" cy="3255963"/>
          </a:xfrm>
          <a:prstGeom prst="rect">
            <a:avLst/>
          </a:prstGeom>
        </p:spPr>
      </p:pic>
      <p:pic>
        <p:nvPicPr>
          <p:cNvPr id="6" name="Picture 10" descr="A close up of text on a white background&#10;&#10;Description generated with very high confidence">
            <a:extLst>
              <a:ext uri="{FF2B5EF4-FFF2-40B4-BE49-F238E27FC236}">
                <a16:creationId xmlns:a16="http://schemas.microsoft.com/office/drawing/2014/main" id="{2819014F-2692-49F5-869B-87DE1FD07251}"/>
              </a:ext>
            </a:extLst>
          </p:cNvPr>
          <p:cNvPicPr>
            <a:picLocks noChangeAspect="1"/>
          </p:cNvPicPr>
          <p:nvPr/>
        </p:nvPicPr>
        <p:blipFill>
          <a:blip r:embed="rId5"/>
          <a:stretch>
            <a:fillRect/>
          </a:stretch>
        </p:blipFill>
        <p:spPr>
          <a:xfrm>
            <a:off x="6088063" y="3379788"/>
            <a:ext cx="2300288" cy="3435350"/>
          </a:xfrm>
          <a:prstGeom prst="rect">
            <a:avLst/>
          </a:prstGeom>
        </p:spPr>
      </p:pic>
    </p:spTree>
    <p:extLst>
      <p:ext uri="{BB962C8B-B14F-4D97-AF65-F5344CB8AC3E}">
        <p14:creationId xmlns:p14="http://schemas.microsoft.com/office/powerpoint/2010/main" val="2456181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4CD295-49EE-4CBF-ADFC-ED2918059B09}"/>
              </a:ext>
            </a:extLst>
          </p:cNvPr>
          <p:cNvSpPr>
            <a:spLocks noGrp="1"/>
          </p:cNvSpPr>
          <p:nvPr>
            <p:ph type="title"/>
          </p:nvPr>
        </p:nvSpPr>
        <p:spPr/>
        <p:txBody>
          <a:bodyPr/>
          <a:lstStyle/>
          <a:p>
            <a:r>
              <a:rPr lang="da-DK" dirty="0" err="1"/>
              <a:t>Continuous</a:t>
            </a:r>
            <a:r>
              <a:rPr lang="da-DK" dirty="0"/>
              <a:t> Integration</a:t>
            </a:r>
            <a:endParaRPr lang="LID4096" dirty="0"/>
          </a:p>
        </p:txBody>
      </p:sp>
    </p:spTree>
    <p:extLst>
      <p:ext uri="{BB962C8B-B14F-4D97-AF65-F5344CB8AC3E}">
        <p14:creationId xmlns:p14="http://schemas.microsoft.com/office/powerpoint/2010/main" val="24238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BC302-C6AE-44FD-8606-627D97EE22DF}"/>
              </a:ext>
            </a:extLst>
          </p:cNvPr>
          <p:cNvSpPr>
            <a:spLocks noGrp="1"/>
          </p:cNvSpPr>
          <p:nvPr>
            <p:ph type="title"/>
          </p:nvPr>
        </p:nvSpPr>
        <p:spPr/>
        <p:txBody>
          <a:bodyPr/>
          <a:lstStyle/>
          <a:p>
            <a:r>
              <a:rPr lang="da-DK" dirty="0" err="1"/>
              <a:t>Continuous</a:t>
            </a:r>
            <a:r>
              <a:rPr lang="da-DK" dirty="0"/>
              <a:t> Integration</a:t>
            </a:r>
            <a:endParaRPr lang="LID4096" dirty="0"/>
          </a:p>
        </p:txBody>
      </p:sp>
      <p:sp>
        <p:nvSpPr>
          <p:cNvPr id="5" name="Text Placeholder 4">
            <a:extLst>
              <a:ext uri="{FF2B5EF4-FFF2-40B4-BE49-F238E27FC236}">
                <a16:creationId xmlns:a16="http://schemas.microsoft.com/office/drawing/2014/main" id="{29540690-A8C4-4672-BF91-1D0FC873A28E}"/>
              </a:ext>
            </a:extLst>
          </p:cNvPr>
          <p:cNvSpPr>
            <a:spLocks noGrp="1"/>
          </p:cNvSpPr>
          <p:nvPr>
            <p:ph type="body" sz="quarter" idx="10"/>
          </p:nvPr>
        </p:nvSpPr>
        <p:spPr>
          <a:xfrm>
            <a:off x="586390" y="1434370"/>
            <a:ext cx="11018520" cy="2769989"/>
          </a:xfrm>
        </p:spPr>
        <p:txBody>
          <a:bodyPr/>
          <a:lstStyle/>
          <a:p>
            <a:r>
              <a:rPr lang="en-US" sz="3600" b="1" dirty="0"/>
              <a:t>Continuous integration</a:t>
            </a:r>
            <a:r>
              <a:rPr lang="en-US" sz="3600" dirty="0"/>
              <a:t> (CI) is the practice of automating the </a:t>
            </a:r>
            <a:r>
              <a:rPr lang="en-US" sz="3600" b="1" dirty="0"/>
              <a:t>integration</a:t>
            </a:r>
            <a:r>
              <a:rPr lang="en-US" sz="3600" dirty="0"/>
              <a:t> of code changes from multiple contributors into a single software project. The CI process is comprised of automatic tools that assert the new code's correctness before </a:t>
            </a:r>
            <a:r>
              <a:rPr lang="en-US" sz="3600" b="1" dirty="0"/>
              <a:t>integration</a:t>
            </a:r>
            <a:r>
              <a:rPr lang="en-US" sz="3600" dirty="0"/>
              <a:t>.</a:t>
            </a:r>
            <a:endParaRPr lang="LID4096" sz="3600" dirty="0"/>
          </a:p>
        </p:txBody>
      </p:sp>
    </p:spTree>
    <p:extLst>
      <p:ext uri="{BB962C8B-B14F-4D97-AF65-F5344CB8AC3E}">
        <p14:creationId xmlns:p14="http://schemas.microsoft.com/office/powerpoint/2010/main" val="455330862"/>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TotalTime>
  <Words>438</Words>
  <Application>Microsoft Office PowerPoint</Application>
  <PresentationFormat>Widescreen</PresentationFormat>
  <Paragraphs>60</Paragraphs>
  <Slides>25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Consolas</vt:lpstr>
      <vt:lpstr>Segoe UI</vt:lpstr>
      <vt:lpstr>Segoe UI Semibold</vt:lpstr>
      <vt:lpstr>Wingdings</vt:lpstr>
      <vt:lpstr>White Template</vt:lpstr>
      <vt:lpstr>Black Template</vt:lpstr>
      <vt:lpstr>C♯ this._course.Dispose();</vt:lpstr>
      <vt:lpstr>Agenda</vt:lpstr>
      <vt:lpstr>Security Recap</vt:lpstr>
      <vt:lpstr>When in doubt; read the docs!</vt:lpstr>
      <vt:lpstr>DevOps</vt:lpstr>
      <vt:lpstr>DevOps</vt:lpstr>
      <vt:lpstr>Books</vt:lpstr>
      <vt:lpstr>Continuous Integration</vt:lpstr>
      <vt:lpstr>Continuous Integration</vt:lpstr>
      <vt:lpstr>Trunk Based Development</vt:lpstr>
      <vt:lpstr>Trunk Based Development</vt:lpstr>
      <vt:lpstr>Shared branches off mainline/master/trunk are bad at any release cadence</vt:lpstr>
      <vt:lpstr>Trunk Based Development</vt:lpstr>
      <vt:lpstr>Branching strategy vs. tactics</vt:lpstr>
      <vt:lpstr>Azure DevOps</vt:lpstr>
      <vt:lpstr>Azure DevOps</vt:lpstr>
      <vt:lpstr>Azure DevOps</vt:lpstr>
      <vt:lpstr>Continuous Integration Trunk Based Development</vt:lpstr>
      <vt:lpstr>Continuous Delivery</vt:lpstr>
      <vt:lpstr>Continuous Delivery</vt:lpstr>
      <vt:lpstr>Continuous Deployment</vt:lpstr>
      <vt:lpstr>Infrastructure as Code</vt:lpstr>
      <vt:lpstr>Infrastructure as Code</vt:lpstr>
      <vt:lpstr>Infrastructure as Code Tools for Microsoft Azure</vt:lpstr>
      <vt:lpstr>Continuous Delivery and Deployment Infrastructure as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this._course.Dispose();</dc:title>
  <dc:creator>Rasmus Lystrøm</dc:creator>
  <cp:lastModifiedBy>Rasmus Lystrøm</cp:lastModifiedBy>
  <cp:revision>1</cp:revision>
  <dcterms:created xsi:type="dcterms:W3CDTF">2020-11-25T06:52:05Z</dcterms:created>
  <dcterms:modified xsi:type="dcterms:W3CDTF">2020-11-25T07:00:55Z</dcterms:modified>
</cp:coreProperties>
</file>