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4" autoAdjust="0"/>
    <p:restoredTop sz="93248" autoAdjust="0"/>
  </p:normalViewPr>
  <p:slideViewPr>
    <p:cSldViewPr>
      <p:cViewPr>
        <p:scale>
          <a:sx n="85" d="100"/>
          <a:sy n="85" d="100"/>
        </p:scale>
        <p:origin x="10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2017-07-31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sv-SE" smtClean="0"/>
              <a:t>2017-07-31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sv-SE" smtClean="0"/>
              <a:t>2017-07-31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sv-SE" smtClean="0"/>
              <a:t>2017-07-31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sv-SE" smtClean="0"/>
              <a:t>2017-07-31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sv-SE" smtClean="0"/>
              <a:t>2017-07-31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Angle Neutron Scattering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Small-angle neutron scattering (SANS</a:t>
            </a:r>
            <a:r>
              <a:rPr lang="en-US" dirty="0" smtClean="0"/>
              <a:t>) uses </a:t>
            </a:r>
            <a:r>
              <a:rPr lang="en-US" dirty="0">
                <a:solidFill>
                  <a:srgbClr val="FF0000"/>
                </a:solidFill>
              </a:rPr>
              <a:t>elastic neutron scattering</a:t>
            </a:r>
            <a:r>
              <a:rPr lang="en-US" dirty="0"/>
              <a:t> at small scattering angles to investigate the structure </a:t>
            </a:r>
            <a:r>
              <a:rPr lang="en-US" dirty="0" smtClean="0"/>
              <a:t>at </a:t>
            </a:r>
            <a:r>
              <a:rPr lang="en-US" dirty="0"/>
              <a:t>a </a:t>
            </a:r>
            <a:r>
              <a:rPr lang="en-US" dirty="0" err="1"/>
              <a:t>mesoscopic</a:t>
            </a:r>
            <a:r>
              <a:rPr lang="en-US" dirty="0"/>
              <a:t> scale of about</a:t>
            </a:r>
            <a:r>
              <a:rPr lang="en-US" dirty="0">
                <a:solidFill>
                  <a:srgbClr val="FF0000"/>
                </a:solidFill>
              </a:rPr>
              <a:t> 1 - 100 nm.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2286000" y="653637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www.ncnr.nist.gov</a:t>
            </a:r>
            <a:r>
              <a:rPr lang="en-US" sz="1200" dirty="0"/>
              <a:t>/staff/</a:t>
            </a:r>
            <a:r>
              <a:rPr lang="en-US" sz="1200" dirty="0" err="1"/>
              <a:t>hammouda</a:t>
            </a:r>
            <a:r>
              <a:rPr lang="en-US" sz="1200" dirty="0"/>
              <a:t>/</a:t>
            </a:r>
            <a:r>
              <a:rPr lang="en-US" sz="1200" dirty="0" err="1"/>
              <a:t>the_SANS_toolbox.pdf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85198" y="3557860"/>
            <a:ext cx="5417302" cy="3111500"/>
            <a:chOff x="1885198" y="3557860"/>
            <a:chExt cx="5417302" cy="3111500"/>
          </a:xfrm>
        </p:grpSpPr>
        <p:grpSp>
          <p:nvGrpSpPr>
            <p:cNvPr id="8" name="Group 7"/>
            <p:cNvGrpSpPr/>
            <p:nvPr/>
          </p:nvGrpSpPr>
          <p:grpSpPr>
            <a:xfrm>
              <a:off x="1885198" y="3557860"/>
              <a:ext cx="5417302" cy="3111500"/>
              <a:chOff x="1885198" y="3557860"/>
              <a:chExt cx="5417302" cy="31115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800"/>
              <a:stretch/>
            </p:blipFill>
            <p:spPr>
              <a:xfrm>
                <a:off x="1885198" y="3557860"/>
                <a:ext cx="5417302" cy="31115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07704" y="6381328"/>
                <a:ext cx="4824536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411760" y="5301208"/>
              <a:ext cx="259228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SasCalc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8" y="1951038"/>
            <a:ext cx="7753350" cy="39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located in: </a:t>
            </a:r>
            <a:r>
              <a:rPr lang="en-US" dirty="0" err="1" smtClean="0"/>
              <a:t>sasmodels</a:t>
            </a:r>
            <a:r>
              <a:rPr lang="en-US" dirty="0" smtClean="0"/>
              <a:t>/models</a:t>
            </a:r>
          </a:p>
          <a:p>
            <a:r>
              <a:rPr lang="en-US" dirty="0" smtClean="0"/>
              <a:t>Three different types of models:</a:t>
            </a:r>
          </a:p>
          <a:p>
            <a:pPr lvl="1"/>
            <a:r>
              <a:rPr lang="en-US" dirty="0" smtClean="0"/>
              <a:t>Python only: </a:t>
            </a:r>
            <a:r>
              <a:rPr lang="en-US" dirty="0" err="1" smtClean="0"/>
              <a:t>broad_peak.py</a:t>
            </a:r>
            <a:endParaRPr lang="en-US" dirty="0" smtClean="0"/>
          </a:p>
          <a:p>
            <a:pPr lvl="1"/>
            <a:r>
              <a:rPr lang="en-US" dirty="0" smtClean="0"/>
              <a:t>Python with embedded C: </a:t>
            </a:r>
            <a:r>
              <a:rPr lang="en-US" dirty="0" err="1" smtClean="0"/>
              <a:t>stickyhardsphere.py</a:t>
            </a:r>
            <a:endParaRPr lang="en-US" dirty="0" smtClean="0"/>
          </a:p>
          <a:p>
            <a:pPr lvl="1"/>
            <a:r>
              <a:rPr lang="en-US" dirty="0" smtClean="0"/>
              <a:t>Python and separate C: </a:t>
            </a:r>
            <a:r>
              <a:rPr lang="en-US" dirty="0" err="1" smtClean="0"/>
              <a:t>barbell.py</a:t>
            </a:r>
            <a:r>
              <a:rPr lang="en-US" dirty="0" smtClean="0"/>
              <a:t> and </a:t>
            </a:r>
            <a:r>
              <a:rPr lang="en-US" dirty="0" err="1" smtClean="0"/>
              <a:t>barbell.c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SasModels</a:t>
            </a:r>
            <a:r>
              <a:rPr lang="en-US" dirty="0" smtClean="0"/>
              <a:t> essential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Description: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r>
              <a:rPr lang="en-US" dirty="0" smtClean="0"/>
              <a:t>Name, title, short description</a:t>
            </a:r>
          </a:p>
          <a:p>
            <a:r>
              <a:rPr lang="en-US" dirty="0" smtClean="0"/>
              <a:t>Parameters table</a:t>
            </a:r>
          </a:p>
          <a:p>
            <a:r>
              <a:rPr lang="en-US" dirty="0" smtClean="0"/>
              <a:t> C files to be included during compilation</a:t>
            </a:r>
          </a:p>
          <a:p>
            <a:r>
              <a:rPr lang="en-US" dirty="0" smtClean="0"/>
              <a:t>Demo parameters values</a:t>
            </a:r>
          </a:p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SasModels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Iq</a:t>
            </a:r>
            <a:r>
              <a:rPr lang="en-US" dirty="0" smtClean="0"/>
              <a:t> - 1D </a:t>
            </a:r>
            <a:r>
              <a:rPr lang="en-US" dirty="0"/>
              <a:t>scattering intensity functions for the case where the </a:t>
            </a:r>
            <a:r>
              <a:rPr lang="en-US" dirty="0" err="1"/>
              <a:t>scatterer</a:t>
            </a:r>
            <a:r>
              <a:rPr lang="en-US" dirty="0"/>
              <a:t> is randomly oriented</a:t>
            </a:r>
          </a:p>
          <a:p>
            <a:r>
              <a:rPr lang="en-US" dirty="0" err="1" smtClean="0"/>
              <a:t>Iqxy</a:t>
            </a:r>
            <a:r>
              <a:rPr lang="en-US" dirty="0" smtClean="0"/>
              <a:t> - the 2D scattering intensity functions provide I(</a:t>
            </a:r>
            <a:r>
              <a:rPr lang="en-US" dirty="0" err="1" smtClean="0"/>
              <a:t>Q,φ</a:t>
            </a:r>
            <a:r>
              <a:rPr lang="en-US" dirty="0" smtClean="0"/>
              <a:t>) for an oriented system as a function of a Q</a:t>
            </a:r>
          </a:p>
          <a:p>
            <a:r>
              <a:rPr lang="en-US" dirty="0" err="1" smtClean="0"/>
              <a:t>Form_volume</a:t>
            </a:r>
            <a:r>
              <a:rPr lang="en-US" dirty="0" smtClean="0"/>
              <a:t> - calculates </a:t>
            </a:r>
            <a:r>
              <a:rPr lang="en-US" dirty="0"/>
              <a:t>the </a:t>
            </a:r>
            <a:r>
              <a:rPr lang="en-US" dirty="0" smtClean="0"/>
              <a:t>volume </a:t>
            </a:r>
            <a:r>
              <a:rPr lang="en-US" dirty="0"/>
              <a:t>of particle </a:t>
            </a:r>
            <a:r>
              <a:rPr lang="en-US" dirty="0" smtClean="0"/>
              <a:t> V, which  is </a:t>
            </a:r>
            <a:r>
              <a:rPr lang="en-US" dirty="0"/>
              <a:t>used </a:t>
            </a:r>
            <a:r>
              <a:rPr lang="en-US" dirty="0" smtClean="0"/>
              <a:t>to </a:t>
            </a:r>
            <a:r>
              <a:rPr lang="en-US" dirty="0"/>
              <a:t>normalize form factor. </a:t>
            </a:r>
            <a:endParaRPr lang="en-US" dirty="0" smtClean="0"/>
          </a:p>
          <a:p>
            <a:r>
              <a:rPr lang="en-US" dirty="0" smtClean="0"/>
              <a:t>ER – calculates effective radius</a:t>
            </a:r>
          </a:p>
          <a:p>
            <a:r>
              <a:rPr lang="en-US" dirty="0" smtClean="0"/>
              <a:t>VR - calculate particle volume/total volume for shape models</a:t>
            </a:r>
          </a:p>
          <a:p>
            <a:r>
              <a:rPr lang="en-US" dirty="0" smtClean="0"/>
              <a:t>INVALID(v) returns False if </a:t>
            </a:r>
            <a:r>
              <a:rPr lang="en-US" dirty="0" err="1" smtClean="0"/>
              <a:t>v.parameter</a:t>
            </a:r>
            <a:r>
              <a:rPr lang="en-US" dirty="0" smtClean="0"/>
              <a:t> is invalid</a:t>
            </a:r>
            <a:br>
              <a:rPr lang="en-US" dirty="0" smtClean="0"/>
            </a:br>
            <a:r>
              <a:rPr lang="en-US" dirty="0" smtClean="0"/>
              <a:t>for some parameter or other (e.g., </a:t>
            </a:r>
            <a:r>
              <a:rPr lang="en-US" dirty="0" err="1" smtClean="0"/>
              <a:t>v.bell_radius</a:t>
            </a:r>
            <a:r>
              <a:rPr lang="en-US" dirty="0" smtClean="0"/>
              <a:t> &lt; </a:t>
            </a:r>
            <a:r>
              <a:rPr lang="en-US" dirty="0" err="1" smtClean="0"/>
              <a:t>v.radius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SasModels</a:t>
            </a:r>
            <a:r>
              <a:rPr lang="en-US" dirty="0" smtClean="0"/>
              <a:t> 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computation:</a:t>
            </a:r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sasview_model.py</a:t>
            </a:r>
            <a:r>
              <a:rPr lang="en-US" dirty="0" smtClean="0"/>
              <a:t> – interface to </a:t>
            </a:r>
            <a:r>
              <a:rPr lang="en-US" dirty="0" err="1" smtClean="0"/>
              <a:t>sasview</a:t>
            </a:r>
            <a:endParaRPr lang="en-US" dirty="0" smtClean="0"/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kernel.py</a:t>
            </a:r>
            <a:r>
              <a:rPr lang="en-US" dirty="0" smtClean="0"/>
              <a:t> -</a:t>
            </a:r>
            <a:r>
              <a:rPr lang="en-US" dirty="0"/>
              <a:t>interface to all kernel models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asmodels</a:t>
            </a:r>
            <a:r>
              <a:rPr lang="en-US" dirty="0" smtClean="0"/>
              <a:t>/</a:t>
            </a:r>
            <a:r>
              <a:rPr lang="en-US" dirty="0" err="1" smtClean="0"/>
              <a:t>kerneldll.py</a:t>
            </a:r>
            <a:r>
              <a:rPr lang="en-US" dirty="0" smtClean="0"/>
              <a:t> –</a:t>
            </a:r>
            <a:r>
              <a:rPr lang="en-US" dirty="0" err="1" smtClean="0"/>
              <a:t>dll</a:t>
            </a:r>
            <a:r>
              <a:rPr lang="en-US" dirty="0" smtClean="0"/>
              <a:t> driver for c kernels</a:t>
            </a:r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kernelpy.py</a:t>
            </a:r>
            <a:r>
              <a:rPr lang="en-US" dirty="0" smtClean="0"/>
              <a:t> – python driver</a:t>
            </a:r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kernelcl.py</a:t>
            </a:r>
            <a:r>
              <a:rPr lang="en-US" dirty="0" smtClean="0"/>
              <a:t> – </a:t>
            </a:r>
            <a:r>
              <a:rPr lang="en-US" dirty="0" err="1" smtClean="0"/>
              <a:t>opencl</a:t>
            </a:r>
            <a:r>
              <a:rPr lang="en-US" dirty="0" smtClean="0"/>
              <a:t> driver</a:t>
            </a:r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core.py</a:t>
            </a:r>
            <a:r>
              <a:rPr lang="en-US" dirty="0" smtClean="0"/>
              <a:t>  - prepares the model for the execution</a:t>
            </a:r>
          </a:p>
          <a:p>
            <a:pPr lvl="1"/>
            <a:r>
              <a:rPr lang="en-US" dirty="0" err="1" smtClean="0"/>
              <a:t>sasmodels</a:t>
            </a:r>
            <a:r>
              <a:rPr lang="en-US" dirty="0" smtClean="0"/>
              <a:t>/</a:t>
            </a:r>
            <a:r>
              <a:rPr lang="en-US" dirty="0" err="1" smtClean="0"/>
              <a:t>generate.py</a:t>
            </a:r>
            <a:r>
              <a:rPr lang="en-US" dirty="0" smtClean="0"/>
              <a:t> – generates model file based on 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Sasmodels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model and compares between different platforms (</a:t>
            </a:r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for comparison with old </a:t>
            </a:r>
            <a:r>
              <a:rPr lang="en-US" dirty="0" err="1" smtClean="0"/>
              <a:t>sasview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compare.sh</a:t>
            </a:r>
            <a:r>
              <a:rPr lang="en-US" dirty="0" smtClean="0"/>
              <a:t> </a:t>
            </a:r>
            <a:r>
              <a:rPr lang="en-US" dirty="0" err="1" smtClean="0"/>
              <a:t>modelname</a:t>
            </a:r>
            <a:r>
              <a:rPr lang="en-US" dirty="0" smtClean="0"/>
              <a:t> -1d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compare.sh</a:t>
            </a:r>
            <a:r>
              <a:rPr lang="en-US" dirty="0" smtClean="0"/>
              <a:t> </a:t>
            </a:r>
            <a:r>
              <a:rPr lang="en-US" dirty="0" err="1" smtClean="0"/>
              <a:t>modelname</a:t>
            </a:r>
            <a:r>
              <a:rPr lang="en-US" dirty="0" smtClean="0"/>
              <a:t> -2d</a:t>
            </a:r>
          </a:p>
          <a:p>
            <a:r>
              <a:rPr lang="en-US" dirty="0" smtClean="0"/>
              <a:t>Multiple precision, q ranges options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5301208"/>
            <a:ext cx="1885032" cy="1413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68" y="4077072"/>
            <a:ext cx="1885032" cy="1413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239090"/>
            <a:ext cx="1885032" cy="141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SANS tell 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SANS provides information </a:t>
            </a:r>
            <a:r>
              <a:rPr lang="en-US" dirty="0"/>
              <a:t>about:</a:t>
            </a:r>
          </a:p>
          <a:p>
            <a:endParaRPr lang="en-US" dirty="0"/>
          </a:p>
          <a:p>
            <a:r>
              <a:rPr lang="en-US" dirty="0" smtClean="0"/>
              <a:t>Size of particle</a:t>
            </a:r>
          </a:p>
          <a:p>
            <a:r>
              <a:rPr lang="en-US" dirty="0" smtClean="0"/>
              <a:t>Shape of particle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nter</a:t>
            </a:r>
            <a:r>
              <a:rPr lang="en-US" dirty="0"/>
              <a:t>-particle </a:t>
            </a:r>
            <a:r>
              <a:rPr lang="en-US" dirty="0" smtClean="0"/>
              <a:t>interactions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orphological characteristics</a:t>
            </a:r>
            <a:endParaRPr lang="en-US" dirty="0"/>
          </a:p>
          <a:p>
            <a:r>
              <a:rPr lang="en-US" dirty="0" smtClean="0"/>
              <a:t>Surface </a:t>
            </a:r>
            <a:r>
              <a:rPr lang="en-US" dirty="0"/>
              <a:t>area-to-volume ratios</a:t>
            </a:r>
          </a:p>
          <a:p>
            <a:r>
              <a:rPr lang="en-US" dirty="0"/>
              <a:t>O</a:t>
            </a:r>
            <a:r>
              <a:rPr lang="en-US" dirty="0" smtClean="0"/>
              <a:t>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44824"/>
            <a:ext cx="3055888" cy="229191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00192" y="4725144"/>
            <a:ext cx="1944216" cy="14401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28184" y="5013176"/>
            <a:ext cx="1008112" cy="936104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08304" y="4941168"/>
            <a:ext cx="936104" cy="115212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12160" y="2708920"/>
            <a:ext cx="2952328" cy="360040"/>
          </a:xfrm>
          <a:prstGeom prst="straightConnector1">
            <a:avLst/>
          </a:prstGeom>
          <a:ln w="50800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 Box 321"/>
          <p:cNvSpPr txBox="1">
            <a:spLocks noChangeArrowheads="1"/>
          </p:cNvSpPr>
          <p:nvPr/>
        </p:nvSpPr>
        <p:spPr bwMode="auto">
          <a:xfrm>
            <a:off x="33536" y="1578223"/>
            <a:ext cx="468248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  <a:defRPr/>
            </a:pPr>
            <a:r>
              <a:rPr lang="en-US" sz="2400" dirty="0" err="1">
                <a:cs typeface="+mn-cs"/>
              </a:rPr>
              <a:t>Mesoporous</a:t>
            </a:r>
            <a:r>
              <a:rPr lang="en-US" sz="2400" dirty="0">
                <a:cs typeface="+mn-cs"/>
              </a:rPr>
              <a:t> structures</a:t>
            </a:r>
          </a:p>
          <a:p>
            <a:pPr algn="l">
              <a:lnSpc>
                <a:spcPct val="150000"/>
              </a:lnSpc>
              <a:buFontTx/>
              <a:buChar char="•"/>
              <a:defRPr/>
            </a:pPr>
            <a:r>
              <a:rPr lang="en-US" sz="2400" dirty="0">
                <a:cs typeface="+mn-cs"/>
              </a:rPr>
              <a:t>Biological structures </a:t>
            </a:r>
            <a:endParaRPr lang="en-US" sz="2400" dirty="0" smtClean="0">
              <a:cs typeface="+mn-cs"/>
            </a:endParaRPr>
          </a:p>
          <a:p>
            <a:pPr algn="l">
              <a:lnSpc>
                <a:spcPct val="150000"/>
              </a:lnSpc>
              <a:buFontTx/>
              <a:buChar char="•"/>
              <a:defRPr/>
            </a:pPr>
            <a:r>
              <a:rPr lang="en-US" sz="2400" dirty="0" smtClean="0">
                <a:cs typeface="+mn-cs"/>
              </a:rPr>
              <a:t>Polymers</a:t>
            </a:r>
            <a:endParaRPr lang="en-US" sz="2400" dirty="0">
              <a:cs typeface="+mn-cs"/>
            </a:endParaRPr>
          </a:p>
          <a:p>
            <a:pPr algn="l">
              <a:lnSpc>
                <a:spcPct val="150000"/>
              </a:lnSpc>
              <a:buFontTx/>
              <a:buChar char="•"/>
              <a:defRPr/>
            </a:pPr>
            <a:r>
              <a:rPr lang="en-US" sz="2400" dirty="0">
                <a:cs typeface="+mn-cs"/>
              </a:rPr>
              <a:t>Colloids and surfactants</a:t>
            </a:r>
          </a:p>
          <a:p>
            <a:pPr algn="l">
              <a:lnSpc>
                <a:spcPct val="150000"/>
              </a:lnSpc>
              <a:buFontTx/>
              <a:buChar char="•"/>
              <a:defRPr/>
            </a:pPr>
            <a:r>
              <a:rPr lang="en-US" sz="2400" dirty="0">
                <a:cs typeface="+mn-cs"/>
              </a:rPr>
              <a:t>Magnetic films </a:t>
            </a:r>
            <a:r>
              <a:rPr lang="en-US" sz="2400" dirty="0" smtClean="0">
                <a:cs typeface="+mn-cs"/>
              </a:rPr>
              <a:t>and nanoparticles</a:t>
            </a:r>
            <a:endParaRPr lang="en-US" sz="2400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9944"/>
            <a:ext cx="713913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we study with SANS?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 dirty="0"/>
          </a:p>
        </p:txBody>
      </p:sp>
      <p:pic>
        <p:nvPicPr>
          <p:cNvPr id="6" name="Picture 3" descr="vortex_lat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4096" y="3068960"/>
            <a:ext cx="14224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4797152"/>
            <a:ext cx="1689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protein_chaperonin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19208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804248" y="1556792"/>
            <a:ext cx="2190750" cy="1143000"/>
            <a:chOff x="4080" y="359"/>
            <a:chExt cx="1380" cy="720"/>
          </a:xfrm>
        </p:grpSpPr>
        <p:sp>
          <p:nvSpPr>
            <p:cNvPr id="10" name="Oval 40"/>
            <p:cNvSpPr>
              <a:spLocks noChangeArrowheads="1"/>
            </p:cNvSpPr>
            <p:nvPr/>
          </p:nvSpPr>
          <p:spPr bwMode="auto">
            <a:xfrm>
              <a:off x="5219" y="74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Oval 41"/>
            <p:cNvSpPr>
              <a:spLocks noChangeArrowheads="1"/>
            </p:cNvSpPr>
            <p:nvPr/>
          </p:nvSpPr>
          <p:spPr bwMode="auto">
            <a:xfrm>
              <a:off x="4740" y="50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Oval 42"/>
            <p:cNvSpPr>
              <a:spLocks noChangeArrowheads="1"/>
            </p:cNvSpPr>
            <p:nvPr/>
          </p:nvSpPr>
          <p:spPr bwMode="auto">
            <a:xfrm>
              <a:off x="4580" y="54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5022" y="42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Oval 44"/>
            <p:cNvSpPr>
              <a:spLocks noChangeArrowheads="1"/>
            </p:cNvSpPr>
            <p:nvPr/>
          </p:nvSpPr>
          <p:spPr bwMode="auto">
            <a:xfrm>
              <a:off x="4980" y="79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4790" y="83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4599" y="895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4480" y="938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Oval 48"/>
            <p:cNvSpPr>
              <a:spLocks noChangeArrowheads="1"/>
            </p:cNvSpPr>
            <p:nvPr/>
          </p:nvSpPr>
          <p:spPr bwMode="auto">
            <a:xfrm>
              <a:off x="4399" y="567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AutoShape 49" descr="75%"/>
            <p:cNvSpPr>
              <a:spLocks noChangeArrowheads="1"/>
            </p:cNvSpPr>
            <p:nvPr/>
          </p:nvSpPr>
          <p:spPr bwMode="auto">
            <a:xfrm rot="-6288893">
              <a:off x="4604" y="37"/>
              <a:ext cx="369" cy="1343"/>
            </a:xfrm>
            <a:prstGeom prst="can">
              <a:avLst>
                <a:gd name="adj" fmla="val 98032"/>
              </a:avLst>
            </a:prstGeom>
            <a:pattFill prst="pct7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4526" y="88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4562" y="81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4537" y="53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Oval 53"/>
            <p:cNvSpPr>
              <a:spLocks noChangeArrowheads="1"/>
            </p:cNvSpPr>
            <p:nvPr/>
          </p:nvSpPr>
          <p:spPr bwMode="auto">
            <a:xfrm>
              <a:off x="4635" y="68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4526" y="65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Oval 55"/>
            <p:cNvSpPr>
              <a:spLocks noChangeArrowheads="1"/>
            </p:cNvSpPr>
            <p:nvPr/>
          </p:nvSpPr>
          <p:spPr bwMode="auto">
            <a:xfrm>
              <a:off x="4480" y="58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4562" y="73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Oval 57"/>
            <p:cNvSpPr>
              <a:spLocks noChangeArrowheads="1"/>
            </p:cNvSpPr>
            <p:nvPr/>
          </p:nvSpPr>
          <p:spPr bwMode="auto">
            <a:xfrm>
              <a:off x="4653" y="77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4599" y="61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4767" y="547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Oval 60"/>
            <p:cNvSpPr>
              <a:spLocks noChangeArrowheads="1"/>
            </p:cNvSpPr>
            <p:nvPr/>
          </p:nvSpPr>
          <p:spPr bwMode="auto">
            <a:xfrm>
              <a:off x="4689" y="498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Oval 61"/>
            <p:cNvSpPr>
              <a:spLocks noChangeArrowheads="1"/>
            </p:cNvSpPr>
            <p:nvPr/>
          </p:nvSpPr>
          <p:spPr bwMode="auto">
            <a:xfrm>
              <a:off x="4621" y="52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4694" y="60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" name="Oval 63"/>
            <p:cNvSpPr>
              <a:spLocks noChangeArrowheads="1"/>
            </p:cNvSpPr>
            <p:nvPr/>
          </p:nvSpPr>
          <p:spPr bwMode="auto">
            <a:xfrm>
              <a:off x="4726" y="68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Oval 64"/>
            <p:cNvSpPr>
              <a:spLocks noChangeArrowheads="1"/>
            </p:cNvSpPr>
            <p:nvPr/>
          </p:nvSpPr>
          <p:spPr bwMode="auto">
            <a:xfrm>
              <a:off x="4753" y="76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Oval 65"/>
            <p:cNvSpPr>
              <a:spLocks noChangeArrowheads="1"/>
            </p:cNvSpPr>
            <p:nvPr/>
          </p:nvSpPr>
          <p:spPr bwMode="auto">
            <a:xfrm>
              <a:off x="4717" y="85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Oval 66"/>
            <p:cNvSpPr>
              <a:spLocks noChangeArrowheads="1"/>
            </p:cNvSpPr>
            <p:nvPr/>
          </p:nvSpPr>
          <p:spPr bwMode="auto">
            <a:xfrm>
              <a:off x="4635" y="85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Oval 67"/>
            <p:cNvSpPr>
              <a:spLocks noChangeArrowheads="1"/>
            </p:cNvSpPr>
            <p:nvPr/>
          </p:nvSpPr>
          <p:spPr bwMode="auto">
            <a:xfrm>
              <a:off x="4980" y="74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Oval 68"/>
            <p:cNvSpPr>
              <a:spLocks noChangeArrowheads="1"/>
            </p:cNvSpPr>
            <p:nvPr/>
          </p:nvSpPr>
          <p:spPr bwMode="auto">
            <a:xfrm>
              <a:off x="4932" y="51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Oval 69"/>
            <p:cNvSpPr>
              <a:spLocks noChangeArrowheads="1"/>
            </p:cNvSpPr>
            <p:nvPr/>
          </p:nvSpPr>
          <p:spPr bwMode="auto">
            <a:xfrm>
              <a:off x="4799" y="625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813" y="710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Oval 71"/>
            <p:cNvSpPr>
              <a:spLocks noChangeArrowheads="1"/>
            </p:cNvSpPr>
            <p:nvPr/>
          </p:nvSpPr>
          <p:spPr bwMode="auto">
            <a:xfrm>
              <a:off x="4813" y="81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Oval 72"/>
            <p:cNvSpPr>
              <a:spLocks noChangeArrowheads="1"/>
            </p:cNvSpPr>
            <p:nvPr/>
          </p:nvSpPr>
          <p:spPr bwMode="auto">
            <a:xfrm>
              <a:off x="4900" y="807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" name="Oval 73"/>
            <p:cNvSpPr>
              <a:spLocks noChangeArrowheads="1"/>
            </p:cNvSpPr>
            <p:nvPr/>
          </p:nvSpPr>
          <p:spPr bwMode="auto">
            <a:xfrm>
              <a:off x="4964" y="58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Oval 74"/>
            <p:cNvSpPr>
              <a:spLocks noChangeArrowheads="1"/>
            </p:cNvSpPr>
            <p:nvPr/>
          </p:nvSpPr>
          <p:spPr bwMode="auto">
            <a:xfrm>
              <a:off x="4789" y="477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Oval 75"/>
            <p:cNvSpPr>
              <a:spLocks noChangeArrowheads="1"/>
            </p:cNvSpPr>
            <p:nvPr/>
          </p:nvSpPr>
          <p:spPr bwMode="auto">
            <a:xfrm>
              <a:off x="4863" y="45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Oval 76"/>
            <p:cNvSpPr>
              <a:spLocks noChangeArrowheads="1"/>
            </p:cNvSpPr>
            <p:nvPr/>
          </p:nvSpPr>
          <p:spPr bwMode="auto">
            <a:xfrm>
              <a:off x="4850" y="54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Oval 77"/>
            <p:cNvSpPr>
              <a:spLocks noChangeArrowheads="1"/>
            </p:cNvSpPr>
            <p:nvPr/>
          </p:nvSpPr>
          <p:spPr bwMode="auto">
            <a:xfrm>
              <a:off x="4886" y="633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4900" y="72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Oval 79"/>
            <p:cNvSpPr>
              <a:spLocks noChangeArrowheads="1"/>
            </p:cNvSpPr>
            <p:nvPr/>
          </p:nvSpPr>
          <p:spPr bwMode="auto">
            <a:xfrm>
              <a:off x="4986" y="655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Oval 80"/>
            <p:cNvSpPr>
              <a:spLocks noChangeArrowheads="1"/>
            </p:cNvSpPr>
            <p:nvPr/>
          </p:nvSpPr>
          <p:spPr bwMode="auto">
            <a:xfrm>
              <a:off x="5059" y="69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Oval 81"/>
            <p:cNvSpPr>
              <a:spLocks noChangeArrowheads="1"/>
            </p:cNvSpPr>
            <p:nvPr/>
          </p:nvSpPr>
          <p:spPr bwMode="auto">
            <a:xfrm>
              <a:off x="4949" y="43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" name="Oval 82"/>
            <p:cNvSpPr>
              <a:spLocks noChangeArrowheads="1"/>
            </p:cNvSpPr>
            <p:nvPr/>
          </p:nvSpPr>
          <p:spPr bwMode="auto">
            <a:xfrm>
              <a:off x="5073" y="61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5059" y="545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4" name="Oval 84"/>
            <p:cNvSpPr>
              <a:spLocks noChangeArrowheads="1"/>
            </p:cNvSpPr>
            <p:nvPr/>
          </p:nvSpPr>
          <p:spPr bwMode="auto">
            <a:xfrm>
              <a:off x="5016" y="48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auto">
            <a:xfrm>
              <a:off x="5146" y="53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Oval 86"/>
            <p:cNvSpPr>
              <a:spLocks noChangeArrowheads="1"/>
            </p:cNvSpPr>
            <p:nvPr/>
          </p:nvSpPr>
          <p:spPr bwMode="auto">
            <a:xfrm>
              <a:off x="5109" y="468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Oval 87"/>
            <p:cNvSpPr>
              <a:spLocks noChangeArrowheads="1"/>
            </p:cNvSpPr>
            <p:nvPr/>
          </p:nvSpPr>
          <p:spPr bwMode="auto">
            <a:xfrm>
              <a:off x="5059" y="41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Oval 88"/>
            <p:cNvSpPr>
              <a:spLocks noChangeArrowheads="1"/>
            </p:cNvSpPr>
            <p:nvPr/>
          </p:nvSpPr>
          <p:spPr bwMode="auto">
            <a:xfrm>
              <a:off x="5059" y="77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" name="Oval 89"/>
            <p:cNvSpPr>
              <a:spLocks noChangeArrowheads="1"/>
            </p:cNvSpPr>
            <p:nvPr/>
          </p:nvSpPr>
          <p:spPr bwMode="auto">
            <a:xfrm>
              <a:off x="5145" y="75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" name="Oval 90"/>
            <p:cNvSpPr>
              <a:spLocks noChangeArrowheads="1"/>
            </p:cNvSpPr>
            <p:nvPr/>
          </p:nvSpPr>
          <p:spPr bwMode="auto">
            <a:xfrm>
              <a:off x="5146" y="69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Oval 91"/>
            <p:cNvSpPr>
              <a:spLocks noChangeArrowheads="1"/>
            </p:cNvSpPr>
            <p:nvPr/>
          </p:nvSpPr>
          <p:spPr bwMode="auto">
            <a:xfrm>
              <a:off x="5169" y="61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Oval 92"/>
            <p:cNvSpPr>
              <a:spLocks noChangeArrowheads="1"/>
            </p:cNvSpPr>
            <p:nvPr/>
          </p:nvSpPr>
          <p:spPr bwMode="auto">
            <a:xfrm>
              <a:off x="5219" y="507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Oval 93"/>
            <p:cNvSpPr>
              <a:spLocks noChangeArrowheads="1"/>
            </p:cNvSpPr>
            <p:nvPr/>
          </p:nvSpPr>
          <p:spPr bwMode="auto">
            <a:xfrm>
              <a:off x="5255" y="59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4" name="Oval 94"/>
            <p:cNvSpPr>
              <a:spLocks noChangeArrowheads="1"/>
            </p:cNvSpPr>
            <p:nvPr/>
          </p:nvSpPr>
          <p:spPr bwMode="auto">
            <a:xfrm>
              <a:off x="5242" y="68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Oval 95"/>
            <p:cNvSpPr>
              <a:spLocks noChangeArrowheads="1"/>
            </p:cNvSpPr>
            <p:nvPr/>
          </p:nvSpPr>
          <p:spPr bwMode="auto">
            <a:xfrm>
              <a:off x="5219" y="35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" name="Oval 96"/>
            <p:cNvSpPr>
              <a:spLocks noChangeArrowheads="1"/>
            </p:cNvSpPr>
            <p:nvPr/>
          </p:nvSpPr>
          <p:spPr bwMode="auto">
            <a:xfrm>
              <a:off x="5132" y="368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" name="Oval 97"/>
            <p:cNvSpPr>
              <a:spLocks noChangeArrowheads="1"/>
            </p:cNvSpPr>
            <p:nvPr/>
          </p:nvSpPr>
          <p:spPr bwMode="auto">
            <a:xfrm>
              <a:off x="5181" y="429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" name="Oval 98"/>
            <p:cNvSpPr>
              <a:spLocks noChangeArrowheads="1"/>
            </p:cNvSpPr>
            <p:nvPr/>
          </p:nvSpPr>
          <p:spPr bwMode="auto">
            <a:xfrm>
              <a:off x="5351" y="451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" name="Oval 99"/>
            <p:cNvSpPr>
              <a:spLocks noChangeArrowheads="1"/>
            </p:cNvSpPr>
            <p:nvPr/>
          </p:nvSpPr>
          <p:spPr bwMode="auto">
            <a:xfrm>
              <a:off x="5278" y="395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" name="Oval 100"/>
            <p:cNvSpPr>
              <a:spLocks noChangeArrowheads="1"/>
            </p:cNvSpPr>
            <p:nvPr/>
          </p:nvSpPr>
          <p:spPr bwMode="auto">
            <a:xfrm>
              <a:off x="5351" y="616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" name="Oval 101"/>
            <p:cNvSpPr>
              <a:spLocks noChangeArrowheads="1"/>
            </p:cNvSpPr>
            <p:nvPr/>
          </p:nvSpPr>
          <p:spPr bwMode="auto">
            <a:xfrm>
              <a:off x="5363" y="530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" name="Oval 102"/>
            <p:cNvSpPr>
              <a:spLocks noChangeArrowheads="1"/>
            </p:cNvSpPr>
            <p:nvPr/>
          </p:nvSpPr>
          <p:spPr bwMode="auto">
            <a:xfrm>
              <a:off x="5315" y="692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" name="Oval 103"/>
            <p:cNvSpPr>
              <a:spLocks noChangeArrowheads="1"/>
            </p:cNvSpPr>
            <p:nvPr/>
          </p:nvSpPr>
          <p:spPr bwMode="auto">
            <a:xfrm>
              <a:off x="5290" y="484"/>
              <a:ext cx="73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4" name="Oval 104"/>
            <p:cNvSpPr>
              <a:spLocks noChangeArrowheads="1"/>
            </p:cNvSpPr>
            <p:nvPr/>
          </p:nvSpPr>
          <p:spPr bwMode="auto">
            <a:xfrm>
              <a:off x="4129" y="647"/>
              <a:ext cx="374" cy="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5" name="Group 105"/>
            <p:cNvGrpSpPr>
              <a:grpSpLocks/>
            </p:cNvGrpSpPr>
            <p:nvPr/>
          </p:nvGrpSpPr>
          <p:grpSpPr bwMode="auto">
            <a:xfrm>
              <a:off x="4080" y="576"/>
              <a:ext cx="482" cy="503"/>
              <a:chOff x="2761" y="2054"/>
              <a:chExt cx="482" cy="503"/>
            </a:xfrm>
          </p:grpSpPr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 rot="1033959">
                <a:off x="2966" y="2127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 rot="19871191" flipV="1">
                <a:off x="2947" y="2306"/>
                <a:ext cx="39" cy="178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" name="Oval 108"/>
              <p:cNvSpPr>
                <a:spLocks noChangeArrowheads="1"/>
              </p:cNvSpPr>
              <p:nvPr/>
            </p:nvSpPr>
            <p:spPr bwMode="auto">
              <a:xfrm flipV="1">
                <a:off x="2952" y="2482"/>
                <a:ext cx="73" cy="7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" name="Oval 109"/>
              <p:cNvSpPr>
                <a:spLocks noChangeArrowheads="1"/>
              </p:cNvSpPr>
              <p:nvPr/>
            </p:nvSpPr>
            <p:spPr bwMode="auto">
              <a:xfrm>
                <a:off x="2871" y="2090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" name="Oval 110"/>
              <p:cNvSpPr>
                <a:spLocks noChangeArrowheads="1"/>
              </p:cNvSpPr>
              <p:nvPr/>
            </p:nvSpPr>
            <p:spPr bwMode="auto">
              <a:xfrm>
                <a:off x="2949" y="2054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" name="Oval 111"/>
              <p:cNvSpPr>
                <a:spLocks noChangeArrowheads="1"/>
              </p:cNvSpPr>
              <p:nvPr/>
            </p:nvSpPr>
            <p:spPr bwMode="auto">
              <a:xfrm>
                <a:off x="3025" y="2077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" name="Oval 112"/>
              <p:cNvSpPr>
                <a:spLocks noChangeArrowheads="1"/>
              </p:cNvSpPr>
              <p:nvPr/>
            </p:nvSpPr>
            <p:spPr bwMode="auto">
              <a:xfrm>
                <a:off x="3105" y="2107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" name="Oval 113"/>
              <p:cNvSpPr>
                <a:spLocks noChangeArrowheads="1"/>
              </p:cNvSpPr>
              <p:nvPr/>
            </p:nvSpPr>
            <p:spPr bwMode="auto">
              <a:xfrm>
                <a:off x="2818" y="2137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4" name="Oval 114"/>
              <p:cNvSpPr>
                <a:spLocks noChangeArrowheads="1"/>
              </p:cNvSpPr>
              <p:nvPr/>
            </p:nvSpPr>
            <p:spPr bwMode="auto">
              <a:xfrm>
                <a:off x="2783" y="2210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" name="Oval 115"/>
              <p:cNvSpPr>
                <a:spLocks noChangeArrowheads="1"/>
              </p:cNvSpPr>
              <p:nvPr/>
            </p:nvSpPr>
            <p:spPr bwMode="auto">
              <a:xfrm>
                <a:off x="3170" y="2253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6" name="Oval 116"/>
              <p:cNvSpPr>
                <a:spLocks noChangeArrowheads="1"/>
              </p:cNvSpPr>
              <p:nvPr/>
            </p:nvSpPr>
            <p:spPr bwMode="auto">
              <a:xfrm>
                <a:off x="2761" y="2283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7" name="Oval 117"/>
              <p:cNvSpPr>
                <a:spLocks noChangeArrowheads="1"/>
              </p:cNvSpPr>
              <p:nvPr/>
            </p:nvSpPr>
            <p:spPr bwMode="auto">
              <a:xfrm>
                <a:off x="2797" y="2356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" name="Oval 118"/>
              <p:cNvSpPr>
                <a:spLocks noChangeArrowheads="1"/>
              </p:cNvSpPr>
              <p:nvPr/>
            </p:nvSpPr>
            <p:spPr bwMode="auto">
              <a:xfrm>
                <a:off x="3134" y="2180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" name="Oval 119"/>
              <p:cNvSpPr>
                <a:spLocks noChangeArrowheads="1"/>
              </p:cNvSpPr>
              <p:nvPr/>
            </p:nvSpPr>
            <p:spPr bwMode="auto">
              <a:xfrm>
                <a:off x="3060" y="2449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0" name="Oval 120"/>
              <p:cNvSpPr>
                <a:spLocks noChangeArrowheads="1"/>
              </p:cNvSpPr>
              <p:nvPr/>
            </p:nvSpPr>
            <p:spPr bwMode="auto">
              <a:xfrm>
                <a:off x="3133" y="2319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" name="Oval 121"/>
              <p:cNvSpPr>
                <a:spLocks noChangeArrowheads="1"/>
              </p:cNvSpPr>
              <p:nvPr/>
            </p:nvSpPr>
            <p:spPr bwMode="auto">
              <a:xfrm>
                <a:off x="3105" y="2392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2" name="Oval 122"/>
              <p:cNvSpPr>
                <a:spLocks noChangeArrowheads="1"/>
              </p:cNvSpPr>
              <p:nvPr/>
            </p:nvSpPr>
            <p:spPr bwMode="auto">
              <a:xfrm>
                <a:off x="2819" y="2429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" name="Oval 123"/>
              <p:cNvSpPr>
                <a:spLocks noChangeArrowheads="1"/>
              </p:cNvSpPr>
              <p:nvPr/>
            </p:nvSpPr>
            <p:spPr bwMode="auto">
              <a:xfrm>
                <a:off x="2879" y="2465"/>
                <a:ext cx="73" cy="73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4" name="Freeform 124"/>
              <p:cNvSpPr>
                <a:spLocks/>
              </p:cNvSpPr>
              <p:nvPr/>
            </p:nvSpPr>
            <p:spPr bwMode="auto">
              <a:xfrm rot="2528949">
                <a:off x="2983" y="2133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" name="Freeform 125"/>
              <p:cNvSpPr>
                <a:spLocks/>
              </p:cNvSpPr>
              <p:nvPr/>
            </p:nvSpPr>
            <p:spPr bwMode="auto">
              <a:xfrm rot="20566041" flipH="1">
                <a:off x="3102" y="2164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6" name="Freeform 126"/>
              <p:cNvSpPr>
                <a:spLocks/>
              </p:cNvSpPr>
              <p:nvPr/>
            </p:nvSpPr>
            <p:spPr bwMode="auto">
              <a:xfrm rot="-3225129">
                <a:off x="2979" y="2104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" name="Freeform 127"/>
              <p:cNvSpPr>
                <a:spLocks/>
              </p:cNvSpPr>
              <p:nvPr/>
            </p:nvSpPr>
            <p:spPr bwMode="auto">
              <a:xfrm rot="-3707346">
                <a:off x="3050" y="2213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" name="Freeform 128"/>
              <p:cNvSpPr>
                <a:spLocks/>
              </p:cNvSpPr>
              <p:nvPr/>
            </p:nvSpPr>
            <p:spPr bwMode="auto">
              <a:xfrm rot="2944764">
                <a:off x="2871" y="2181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" name="Freeform 129"/>
              <p:cNvSpPr>
                <a:spLocks/>
              </p:cNvSpPr>
              <p:nvPr/>
            </p:nvSpPr>
            <p:spPr bwMode="auto">
              <a:xfrm rot="18641484" flipH="1">
                <a:off x="2910" y="2181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" name="Freeform 130"/>
              <p:cNvSpPr>
                <a:spLocks/>
              </p:cNvSpPr>
              <p:nvPr/>
            </p:nvSpPr>
            <p:spPr bwMode="auto">
              <a:xfrm rot="2429040">
                <a:off x="2898" y="2230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" name="Freeform 131"/>
              <p:cNvSpPr>
                <a:spLocks/>
              </p:cNvSpPr>
              <p:nvPr/>
            </p:nvSpPr>
            <p:spPr bwMode="auto">
              <a:xfrm rot="-1380536">
                <a:off x="2879" y="2248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2" name="Freeform 132"/>
              <p:cNvSpPr>
                <a:spLocks/>
              </p:cNvSpPr>
              <p:nvPr/>
            </p:nvSpPr>
            <p:spPr bwMode="auto">
              <a:xfrm rot="2831213">
                <a:off x="2917" y="2297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" name="Freeform 133"/>
              <p:cNvSpPr>
                <a:spLocks/>
              </p:cNvSpPr>
              <p:nvPr/>
            </p:nvSpPr>
            <p:spPr bwMode="auto">
              <a:xfrm rot="3146226">
                <a:off x="2973" y="2336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4" name="Freeform 134"/>
              <p:cNvSpPr>
                <a:spLocks/>
              </p:cNvSpPr>
              <p:nvPr/>
            </p:nvSpPr>
            <p:spPr bwMode="auto">
              <a:xfrm rot="-837726">
                <a:off x="3040" y="2283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" name="Freeform 135"/>
              <p:cNvSpPr>
                <a:spLocks/>
              </p:cNvSpPr>
              <p:nvPr/>
            </p:nvSpPr>
            <p:spPr bwMode="auto">
              <a:xfrm rot="4123983">
                <a:off x="3044" y="2186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6" name="Freeform 136"/>
              <p:cNvSpPr>
                <a:spLocks/>
              </p:cNvSpPr>
              <p:nvPr/>
            </p:nvSpPr>
            <p:spPr bwMode="auto">
              <a:xfrm rot="13894078" flipV="1">
                <a:off x="3072" y="2239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" name="Freeform 137"/>
              <p:cNvSpPr>
                <a:spLocks/>
              </p:cNvSpPr>
              <p:nvPr/>
            </p:nvSpPr>
            <p:spPr bwMode="auto">
              <a:xfrm rot="-3512869">
                <a:off x="3020" y="2277"/>
                <a:ext cx="39" cy="173"/>
              </a:xfrm>
              <a:custGeom>
                <a:avLst/>
                <a:gdLst>
                  <a:gd name="T0" fmla="*/ 0 w 39"/>
                  <a:gd name="T1" fmla="*/ 0 h 161"/>
                  <a:gd name="T2" fmla="*/ 32 w 39"/>
                  <a:gd name="T3" fmla="*/ 27 h 161"/>
                  <a:gd name="T4" fmla="*/ 20 w 39"/>
                  <a:gd name="T5" fmla="*/ 47 h 161"/>
                  <a:gd name="T6" fmla="*/ 23 w 39"/>
                  <a:gd name="T7" fmla="*/ 69 h 161"/>
                  <a:gd name="T8" fmla="*/ 38 w 39"/>
                  <a:gd name="T9" fmla="*/ 101 h 161"/>
                  <a:gd name="T10" fmla="*/ 17 w 39"/>
                  <a:gd name="T11" fmla="*/ 135 h 161"/>
                  <a:gd name="T12" fmla="*/ 20 w 39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1">
                    <a:moveTo>
                      <a:pt x="0" y="0"/>
                    </a:moveTo>
                    <a:cubicBezTo>
                      <a:pt x="14" y="9"/>
                      <a:pt x="29" y="19"/>
                      <a:pt x="32" y="27"/>
                    </a:cubicBezTo>
                    <a:cubicBezTo>
                      <a:pt x="35" y="35"/>
                      <a:pt x="21" y="40"/>
                      <a:pt x="20" y="47"/>
                    </a:cubicBezTo>
                    <a:cubicBezTo>
                      <a:pt x="19" y="54"/>
                      <a:pt x="20" y="60"/>
                      <a:pt x="23" y="69"/>
                    </a:cubicBezTo>
                    <a:cubicBezTo>
                      <a:pt x="26" y="78"/>
                      <a:pt x="39" y="90"/>
                      <a:pt x="38" y="101"/>
                    </a:cubicBezTo>
                    <a:cubicBezTo>
                      <a:pt x="37" y="112"/>
                      <a:pt x="20" y="125"/>
                      <a:pt x="17" y="135"/>
                    </a:cubicBezTo>
                    <a:cubicBezTo>
                      <a:pt x="14" y="145"/>
                      <a:pt x="17" y="153"/>
                      <a:pt x="20" y="16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108" name="Group 138"/>
          <p:cNvGrpSpPr>
            <a:grpSpLocks/>
          </p:cNvGrpSpPr>
          <p:nvPr/>
        </p:nvGrpSpPr>
        <p:grpSpPr bwMode="auto">
          <a:xfrm>
            <a:off x="2339752" y="4482926"/>
            <a:ext cx="2339975" cy="2330450"/>
            <a:chOff x="2527" y="2775"/>
            <a:chExt cx="1474" cy="1468"/>
          </a:xfrm>
        </p:grpSpPr>
        <p:sp>
          <p:nvSpPr>
            <p:cNvPr id="109" name="Oval 139"/>
            <p:cNvSpPr>
              <a:spLocks noChangeArrowheads="1"/>
            </p:cNvSpPr>
            <p:nvPr/>
          </p:nvSpPr>
          <p:spPr bwMode="auto">
            <a:xfrm>
              <a:off x="2937" y="3171"/>
              <a:ext cx="645" cy="6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" name="Group 140"/>
            <p:cNvGrpSpPr>
              <a:grpSpLocks/>
            </p:cNvGrpSpPr>
            <p:nvPr/>
          </p:nvGrpSpPr>
          <p:grpSpPr bwMode="auto">
            <a:xfrm>
              <a:off x="2527" y="2775"/>
              <a:ext cx="1474" cy="1468"/>
              <a:chOff x="2032" y="1695"/>
              <a:chExt cx="1474" cy="1468"/>
            </a:xfrm>
          </p:grpSpPr>
          <p:grpSp>
            <p:nvGrpSpPr>
              <p:cNvPr id="111" name="Group 141"/>
              <p:cNvGrpSpPr>
                <a:grpSpLocks/>
              </p:cNvGrpSpPr>
              <p:nvPr/>
            </p:nvGrpSpPr>
            <p:grpSpPr bwMode="auto">
              <a:xfrm flipV="1">
                <a:off x="2700" y="2679"/>
                <a:ext cx="108" cy="238"/>
                <a:chOff x="3624" y="1611"/>
                <a:chExt cx="108" cy="238"/>
              </a:xfrm>
            </p:grpSpPr>
            <p:sp>
              <p:nvSpPr>
                <p:cNvPr id="284" name="Oval 142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5" name="Freeform 143"/>
                <p:cNvSpPr>
                  <a:spLocks/>
                </p:cNvSpPr>
                <p:nvPr/>
              </p:nvSpPr>
              <p:spPr bwMode="auto">
                <a:xfrm rot="913416" flipH="1">
                  <a:off x="369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6" name="Freeform 144"/>
                <p:cNvSpPr>
                  <a:spLocks/>
                </p:cNvSpPr>
                <p:nvPr/>
              </p:nvSpPr>
              <p:spPr bwMode="auto">
                <a:xfrm rot="-931835">
                  <a:off x="3624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2" name="Group 145"/>
              <p:cNvGrpSpPr>
                <a:grpSpLocks/>
              </p:cNvGrpSpPr>
              <p:nvPr/>
            </p:nvGrpSpPr>
            <p:grpSpPr bwMode="auto">
              <a:xfrm>
                <a:off x="2736" y="1920"/>
                <a:ext cx="108" cy="238"/>
                <a:chOff x="3624" y="1611"/>
                <a:chExt cx="108" cy="238"/>
              </a:xfrm>
            </p:grpSpPr>
            <p:sp>
              <p:nvSpPr>
                <p:cNvPr id="281" name="Oval 146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2" name="Freeform 147"/>
                <p:cNvSpPr>
                  <a:spLocks/>
                </p:cNvSpPr>
                <p:nvPr/>
              </p:nvSpPr>
              <p:spPr bwMode="auto">
                <a:xfrm rot="913416" flipH="1">
                  <a:off x="369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3" name="Freeform 148"/>
                <p:cNvSpPr>
                  <a:spLocks/>
                </p:cNvSpPr>
                <p:nvPr/>
              </p:nvSpPr>
              <p:spPr bwMode="auto">
                <a:xfrm rot="-931835">
                  <a:off x="3624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3" name="Group 149"/>
              <p:cNvGrpSpPr>
                <a:grpSpLocks/>
              </p:cNvGrpSpPr>
              <p:nvPr/>
            </p:nvGrpSpPr>
            <p:grpSpPr bwMode="auto">
              <a:xfrm rot="1572911">
                <a:off x="2859" y="1950"/>
                <a:ext cx="108" cy="238"/>
                <a:chOff x="3624" y="1611"/>
                <a:chExt cx="108" cy="238"/>
              </a:xfrm>
            </p:grpSpPr>
            <p:sp>
              <p:nvSpPr>
                <p:cNvPr id="278" name="Oval 150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9" name="Freeform 151"/>
                <p:cNvSpPr>
                  <a:spLocks/>
                </p:cNvSpPr>
                <p:nvPr/>
              </p:nvSpPr>
              <p:spPr bwMode="auto">
                <a:xfrm rot="913416" flipH="1">
                  <a:off x="3692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0" name="Freeform 152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4" name="Group 153"/>
              <p:cNvGrpSpPr>
                <a:grpSpLocks/>
              </p:cNvGrpSpPr>
              <p:nvPr/>
            </p:nvGrpSpPr>
            <p:grpSpPr bwMode="auto">
              <a:xfrm rot="-1198576">
                <a:off x="2598" y="1950"/>
                <a:ext cx="108" cy="238"/>
                <a:chOff x="3624" y="1611"/>
                <a:chExt cx="108" cy="238"/>
              </a:xfrm>
            </p:grpSpPr>
            <p:sp>
              <p:nvSpPr>
                <p:cNvPr id="275" name="Oval 154"/>
                <p:cNvSpPr>
                  <a:spLocks noChangeArrowheads="1"/>
                </p:cNvSpPr>
                <p:nvPr/>
              </p:nvSpPr>
              <p:spPr bwMode="auto">
                <a:xfrm>
                  <a:off x="3648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6" name="Freeform 155"/>
                <p:cNvSpPr>
                  <a:spLocks/>
                </p:cNvSpPr>
                <p:nvPr/>
              </p:nvSpPr>
              <p:spPr bwMode="auto">
                <a:xfrm rot="913416" flipH="1">
                  <a:off x="3693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7" name="Freeform 156"/>
                <p:cNvSpPr>
                  <a:spLocks/>
                </p:cNvSpPr>
                <p:nvPr/>
              </p:nvSpPr>
              <p:spPr bwMode="auto">
                <a:xfrm rot="-931835">
                  <a:off x="362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5" name="Group 157"/>
              <p:cNvGrpSpPr>
                <a:grpSpLocks/>
              </p:cNvGrpSpPr>
              <p:nvPr/>
            </p:nvGrpSpPr>
            <p:grpSpPr bwMode="auto">
              <a:xfrm rot="2265534">
                <a:off x="2958" y="2016"/>
                <a:ext cx="108" cy="238"/>
                <a:chOff x="3624" y="1611"/>
                <a:chExt cx="108" cy="238"/>
              </a:xfrm>
            </p:grpSpPr>
            <p:sp>
              <p:nvSpPr>
                <p:cNvPr id="272" name="Oval 158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3" name="Freeform 159"/>
                <p:cNvSpPr>
                  <a:spLocks/>
                </p:cNvSpPr>
                <p:nvPr/>
              </p:nvSpPr>
              <p:spPr bwMode="auto">
                <a:xfrm rot="913416" flipH="1">
                  <a:off x="369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4" name="Freeform 160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6" name="Group 161"/>
              <p:cNvGrpSpPr>
                <a:grpSpLocks/>
              </p:cNvGrpSpPr>
              <p:nvPr/>
            </p:nvGrpSpPr>
            <p:grpSpPr bwMode="auto">
              <a:xfrm rot="-4101467">
                <a:off x="2388" y="2121"/>
                <a:ext cx="108" cy="238"/>
                <a:chOff x="3624" y="1611"/>
                <a:chExt cx="108" cy="238"/>
              </a:xfrm>
            </p:grpSpPr>
            <p:sp>
              <p:nvSpPr>
                <p:cNvPr id="269" name="Oval 162"/>
                <p:cNvSpPr>
                  <a:spLocks noChangeArrowheads="1"/>
                </p:cNvSpPr>
                <p:nvPr/>
              </p:nvSpPr>
              <p:spPr bwMode="auto">
                <a:xfrm>
                  <a:off x="3649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0" name="Freeform 163"/>
                <p:cNvSpPr>
                  <a:spLocks/>
                </p:cNvSpPr>
                <p:nvPr/>
              </p:nvSpPr>
              <p:spPr bwMode="auto">
                <a:xfrm rot="913416" flipH="1">
                  <a:off x="369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1" name="Freeform 164"/>
                <p:cNvSpPr>
                  <a:spLocks/>
                </p:cNvSpPr>
                <p:nvPr/>
              </p:nvSpPr>
              <p:spPr bwMode="auto">
                <a:xfrm rot="-931835">
                  <a:off x="3625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7" name="Group 165"/>
              <p:cNvGrpSpPr>
                <a:grpSpLocks/>
              </p:cNvGrpSpPr>
              <p:nvPr/>
            </p:nvGrpSpPr>
            <p:grpSpPr bwMode="auto">
              <a:xfrm rot="4808917">
                <a:off x="3084" y="2214"/>
                <a:ext cx="108" cy="238"/>
                <a:chOff x="3624" y="1611"/>
                <a:chExt cx="108" cy="238"/>
              </a:xfrm>
            </p:grpSpPr>
            <p:sp>
              <p:nvSpPr>
                <p:cNvPr id="266" name="Oval 166"/>
                <p:cNvSpPr>
                  <a:spLocks noChangeArrowheads="1"/>
                </p:cNvSpPr>
                <p:nvPr/>
              </p:nvSpPr>
              <p:spPr bwMode="auto">
                <a:xfrm>
                  <a:off x="3648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7" name="Freeform 167"/>
                <p:cNvSpPr>
                  <a:spLocks/>
                </p:cNvSpPr>
                <p:nvPr/>
              </p:nvSpPr>
              <p:spPr bwMode="auto">
                <a:xfrm rot="913416" flipH="1">
                  <a:off x="3693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8" name="Freeform 168"/>
                <p:cNvSpPr>
                  <a:spLocks/>
                </p:cNvSpPr>
                <p:nvPr/>
              </p:nvSpPr>
              <p:spPr bwMode="auto">
                <a:xfrm rot="-931835">
                  <a:off x="362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8" name="Group 169"/>
              <p:cNvGrpSpPr>
                <a:grpSpLocks/>
              </p:cNvGrpSpPr>
              <p:nvPr/>
            </p:nvGrpSpPr>
            <p:grpSpPr bwMode="auto">
              <a:xfrm rot="-2849350">
                <a:off x="2475" y="2010"/>
                <a:ext cx="108" cy="238"/>
                <a:chOff x="3624" y="1611"/>
                <a:chExt cx="108" cy="238"/>
              </a:xfrm>
            </p:grpSpPr>
            <p:sp>
              <p:nvSpPr>
                <p:cNvPr id="263" name="Oval 170"/>
                <p:cNvSpPr>
                  <a:spLocks noChangeArrowheads="1"/>
                </p:cNvSpPr>
                <p:nvPr/>
              </p:nvSpPr>
              <p:spPr bwMode="auto">
                <a:xfrm>
                  <a:off x="3649" y="1774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4" name="Freeform 171"/>
                <p:cNvSpPr>
                  <a:spLocks/>
                </p:cNvSpPr>
                <p:nvPr/>
              </p:nvSpPr>
              <p:spPr bwMode="auto">
                <a:xfrm rot="913416" flipH="1">
                  <a:off x="369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5" name="Freeform 172"/>
                <p:cNvSpPr>
                  <a:spLocks/>
                </p:cNvSpPr>
                <p:nvPr/>
              </p:nvSpPr>
              <p:spPr bwMode="auto">
                <a:xfrm rot="-931835">
                  <a:off x="3625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19" name="Group 173"/>
              <p:cNvGrpSpPr>
                <a:grpSpLocks/>
              </p:cNvGrpSpPr>
              <p:nvPr/>
            </p:nvGrpSpPr>
            <p:grpSpPr bwMode="auto">
              <a:xfrm rot="3177707">
                <a:off x="3051" y="2103"/>
                <a:ext cx="108" cy="238"/>
                <a:chOff x="3624" y="1611"/>
                <a:chExt cx="108" cy="238"/>
              </a:xfrm>
            </p:grpSpPr>
            <p:sp>
              <p:nvSpPr>
                <p:cNvPr id="260" name="Oval 174"/>
                <p:cNvSpPr>
                  <a:spLocks noChangeArrowheads="1"/>
                </p:cNvSpPr>
                <p:nvPr/>
              </p:nvSpPr>
              <p:spPr bwMode="auto">
                <a:xfrm>
                  <a:off x="3647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1" name="Freeform 175"/>
                <p:cNvSpPr>
                  <a:spLocks/>
                </p:cNvSpPr>
                <p:nvPr/>
              </p:nvSpPr>
              <p:spPr bwMode="auto">
                <a:xfrm rot="913416" flipH="1">
                  <a:off x="3692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2" name="Freeform 176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0" name="Group 177"/>
              <p:cNvGrpSpPr>
                <a:grpSpLocks/>
              </p:cNvGrpSpPr>
              <p:nvPr/>
            </p:nvGrpSpPr>
            <p:grpSpPr bwMode="auto">
              <a:xfrm rot="-5468629">
                <a:off x="2343" y="2241"/>
                <a:ext cx="108" cy="238"/>
                <a:chOff x="3624" y="1611"/>
                <a:chExt cx="108" cy="238"/>
              </a:xfrm>
            </p:grpSpPr>
            <p:sp>
              <p:nvSpPr>
                <p:cNvPr id="257" name="Oval 178"/>
                <p:cNvSpPr>
                  <a:spLocks noChangeArrowheads="1"/>
                </p:cNvSpPr>
                <p:nvPr/>
              </p:nvSpPr>
              <p:spPr bwMode="auto">
                <a:xfrm>
                  <a:off x="3649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8" name="Freeform 179"/>
                <p:cNvSpPr>
                  <a:spLocks/>
                </p:cNvSpPr>
                <p:nvPr/>
              </p:nvSpPr>
              <p:spPr bwMode="auto">
                <a:xfrm rot="913416" flipH="1">
                  <a:off x="369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9" name="Freeform 180"/>
                <p:cNvSpPr>
                  <a:spLocks/>
                </p:cNvSpPr>
                <p:nvPr/>
              </p:nvSpPr>
              <p:spPr bwMode="auto">
                <a:xfrm rot="-931835">
                  <a:off x="3626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1" name="Group 181"/>
              <p:cNvGrpSpPr>
                <a:grpSpLocks/>
              </p:cNvGrpSpPr>
              <p:nvPr/>
            </p:nvGrpSpPr>
            <p:grpSpPr bwMode="auto">
              <a:xfrm rot="6773367">
                <a:off x="3069" y="2433"/>
                <a:ext cx="108" cy="238"/>
                <a:chOff x="3624" y="1611"/>
                <a:chExt cx="108" cy="238"/>
              </a:xfrm>
            </p:grpSpPr>
            <p:sp>
              <p:nvSpPr>
                <p:cNvPr id="254" name="Oval 182"/>
                <p:cNvSpPr>
                  <a:spLocks noChangeArrowheads="1"/>
                </p:cNvSpPr>
                <p:nvPr/>
              </p:nvSpPr>
              <p:spPr bwMode="auto">
                <a:xfrm>
                  <a:off x="3648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5" name="Freeform 183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6" name="Freeform 184"/>
                <p:cNvSpPr>
                  <a:spLocks/>
                </p:cNvSpPr>
                <p:nvPr/>
              </p:nvSpPr>
              <p:spPr bwMode="auto">
                <a:xfrm rot="-931835">
                  <a:off x="362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2" name="Group 185"/>
              <p:cNvGrpSpPr>
                <a:grpSpLocks/>
              </p:cNvGrpSpPr>
              <p:nvPr/>
            </p:nvGrpSpPr>
            <p:grpSpPr bwMode="auto">
              <a:xfrm rot="6015578">
                <a:off x="3087" y="2310"/>
                <a:ext cx="108" cy="238"/>
                <a:chOff x="3624" y="1611"/>
                <a:chExt cx="108" cy="238"/>
              </a:xfrm>
            </p:grpSpPr>
            <p:sp>
              <p:nvSpPr>
                <p:cNvPr id="251" name="Oval 186"/>
                <p:cNvSpPr>
                  <a:spLocks noChangeArrowheads="1"/>
                </p:cNvSpPr>
                <p:nvPr/>
              </p:nvSpPr>
              <p:spPr bwMode="auto">
                <a:xfrm>
                  <a:off x="3648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2" name="Freeform 187"/>
                <p:cNvSpPr>
                  <a:spLocks/>
                </p:cNvSpPr>
                <p:nvPr/>
              </p:nvSpPr>
              <p:spPr bwMode="auto">
                <a:xfrm rot="913416" flipH="1">
                  <a:off x="3693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3" name="Freeform 188"/>
                <p:cNvSpPr>
                  <a:spLocks/>
                </p:cNvSpPr>
                <p:nvPr/>
              </p:nvSpPr>
              <p:spPr bwMode="auto">
                <a:xfrm rot="-931835">
                  <a:off x="362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3" name="Group 189"/>
              <p:cNvGrpSpPr>
                <a:grpSpLocks/>
              </p:cNvGrpSpPr>
              <p:nvPr/>
            </p:nvGrpSpPr>
            <p:grpSpPr bwMode="auto">
              <a:xfrm rot="-2529530">
                <a:off x="3135" y="2748"/>
                <a:ext cx="108" cy="238"/>
                <a:chOff x="3624" y="1611"/>
                <a:chExt cx="108" cy="238"/>
              </a:xfrm>
            </p:grpSpPr>
            <p:sp>
              <p:nvSpPr>
                <p:cNvPr id="248" name="Oval 190"/>
                <p:cNvSpPr>
                  <a:spLocks noChangeArrowheads="1"/>
                </p:cNvSpPr>
                <p:nvPr/>
              </p:nvSpPr>
              <p:spPr bwMode="auto">
                <a:xfrm>
                  <a:off x="3648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9" name="Freeform 191"/>
                <p:cNvSpPr>
                  <a:spLocks/>
                </p:cNvSpPr>
                <p:nvPr/>
              </p:nvSpPr>
              <p:spPr bwMode="auto">
                <a:xfrm rot="913416" flipH="1">
                  <a:off x="369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0" name="Freeform 192"/>
                <p:cNvSpPr>
                  <a:spLocks/>
                </p:cNvSpPr>
                <p:nvPr/>
              </p:nvSpPr>
              <p:spPr bwMode="auto">
                <a:xfrm rot="-931835">
                  <a:off x="3624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4" name="Group 193"/>
              <p:cNvGrpSpPr>
                <a:grpSpLocks/>
              </p:cNvGrpSpPr>
              <p:nvPr/>
            </p:nvGrpSpPr>
            <p:grpSpPr bwMode="auto">
              <a:xfrm rot="-2426288">
                <a:off x="3060" y="2808"/>
                <a:ext cx="108" cy="238"/>
                <a:chOff x="3624" y="1611"/>
                <a:chExt cx="108" cy="238"/>
              </a:xfrm>
            </p:grpSpPr>
            <p:sp>
              <p:nvSpPr>
                <p:cNvPr id="245" name="Oval 194"/>
                <p:cNvSpPr>
                  <a:spLocks noChangeArrowheads="1"/>
                </p:cNvSpPr>
                <p:nvPr/>
              </p:nvSpPr>
              <p:spPr bwMode="auto">
                <a:xfrm>
                  <a:off x="3649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6" name="Freeform 195"/>
                <p:cNvSpPr>
                  <a:spLocks/>
                </p:cNvSpPr>
                <p:nvPr/>
              </p:nvSpPr>
              <p:spPr bwMode="auto">
                <a:xfrm rot="913416" flipH="1">
                  <a:off x="3693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7" name="Freeform 196"/>
                <p:cNvSpPr>
                  <a:spLocks/>
                </p:cNvSpPr>
                <p:nvPr/>
              </p:nvSpPr>
              <p:spPr bwMode="auto">
                <a:xfrm rot="-931835">
                  <a:off x="3625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5" name="Group 197"/>
              <p:cNvGrpSpPr>
                <a:grpSpLocks/>
              </p:cNvGrpSpPr>
              <p:nvPr/>
            </p:nvGrpSpPr>
            <p:grpSpPr bwMode="auto">
              <a:xfrm rot="-1280938">
                <a:off x="2931" y="2886"/>
                <a:ext cx="108" cy="238"/>
                <a:chOff x="3624" y="1611"/>
                <a:chExt cx="108" cy="238"/>
              </a:xfrm>
            </p:grpSpPr>
            <p:sp>
              <p:nvSpPr>
                <p:cNvPr id="242" name="Oval 198"/>
                <p:cNvSpPr>
                  <a:spLocks noChangeArrowheads="1"/>
                </p:cNvSpPr>
                <p:nvPr/>
              </p:nvSpPr>
              <p:spPr bwMode="auto">
                <a:xfrm>
                  <a:off x="3648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3" name="Freeform 199"/>
                <p:cNvSpPr>
                  <a:spLocks/>
                </p:cNvSpPr>
                <p:nvPr/>
              </p:nvSpPr>
              <p:spPr bwMode="auto">
                <a:xfrm rot="913416" flipH="1">
                  <a:off x="3692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4" name="Freeform 200"/>
                <p:cNvSpPr>
                  <a:spLocks/>
                </p:cNvSpPr>
                <p:nvPr/>
              </p:nvSpPr>
              <p:spPr bwMode="auto">
                <a:xfrm rot="-931835">
                  <a:off x="362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6" name="Group 201"/>
              <p:cNvGrpSpPr>
                <a:grpSpLocks/>
              </p:cNvGrpSpPr>
              <p:nvPr/>
            </p:nvGrpSpPr>
            <p:grpSpPr bwMode="auto">
              <a:xfrm rot="8506217">
                <a:off x="2316" y="1830"/>
                <a:ext cx="108" cy="238"/>
                <a:chOff x="3624" y="1611"/>
                <a:chExt cx="108" cy="238"/>
              </a:xfrm>
            </p:grpSpPr>
            <p:sp>
              <p:nvSpPr>
                <p:cNvPr id="239" name="Oval 202"/>
                <p:cNvSpPr>
                  <a:spLocks noChangeArrowheads="1"/>
                </p:cNvSpPr>
                <p:nvPr/>
              </p:nvSpPr>
              <p:spPr bwMode="auto">
                <a:xfrm>
                  <a:off x="3649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0" name="Freeform 203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1" name="Freeform 204"/>
                <p:cNvSpPr>
                  <a:spLocks/>
                </p:cNvSpPr>
                <p:nvPr/>
              </p:nvSpPr>
              <p:spPr bwMode="auto">
                <a:xfrm rot="-931835">
                  <a:off x="3625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7" name="Group 205"/>
              <p:cNvGrpSpPr>
                <a:grpSpLocks/>
              </p:cNvGrpSpPr>
              <p:nvPr/>
            </p:nvGrpSpPr>
            <p:grpSpPr bwMode="auto">
              <a:xfrm rot="-424785">
                <a:off x="2781" y="2916"/>
                <a:ext cx="108" cy="238"/>
                <a:chOff x="3624" y="1611"/>
                <a:chExt cx="108" cy="238"/>
              </a:xfrm>
            </p:grpSpPr>
            <p:sp>
              <p:nvSpPr>
                <p:cNvPr id="236" name="Oval 206"/>
                <p:cNvSpPr>
                  <a:spLocks noChangeArrowheads="1"/>
                </p:cNvSpPr>
                <p:nvPr/>
              </p:nvSpPr>
              <p:spPr bwMode="auto">
                <a:xfrm>
                  <a:off x="3648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7" name="Freeform 207"/>
                <p:cNvSpPr>
                  <a:spLocks/>
                </p:cNvSpPr>
                <p:nvPr/>
              </p:nvSpPr>
              <p:spPr bwMode="auto">
                <a:xfrm rot="913416" flipH="1">
                  <a:off x="3692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8" name="Freeform 208"/>
                <p:cNvSpPr>
                  <a:spLocks/>
                </p:cNvSpPr>
                <p:nvPr/>
              </p:nvSpPr>
              <p:spPr bwMode="auto">
                <a:xfrm rot="-931835">
                  <a:off x="362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8" name="Group 209"/>
              <p:cNvGrpSpPr>
                <a:grpSpLocks/>
              </p:cNvGrpSpPr>
              <p:nvPr/>
            </p:nvGrpSpPr>
            <p:grpSpPr bwMode="auto">
              <a:xfrm rot="10037220">
                <a:off x="2814" y="2670"/>
                <a:ext cx="108" cy="238"/>
                <a:chOff x="3624" y="1611"/>
                <a:chExt cx="108" cy="238"/>
              </a:xfrm>
            </p:grpSpPr>
            <p:sp>
              <p:nvSpPr>
                <p:cNvPr id="233" name="Oval 210"/>
                <p:cNvSpPr>
                  <a:spLocks noChangeArrowheads="1"/>
                </p:cNvSpPr>
                <p:nvPr/>
              </p:nvSpPr>
              <p:spPr bwMode="auto">
                <a:xfrm>
                  <a:off x="3650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4" name="Freeform 211"/>
                <p:cNvSpPr>
                  <a:spLocks/>
                </p:cNvSpPr>
                <p:nvPr/>
              </p:nvSpPr>
              <p:spPr bwMode="auto">
                <a:xfrm rot="913416" flipH="1">
                  <a:off x="3695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5" name="Freeform 212"/>
                <p:cNvSpPr>
                  <a:spLocks/>
                </p:cNvSpPr>
                <p:nvPr/>
              </p:nvSpPr>
              <p:spPr bwMode="auto">
                <a:xfrm rot="-931835">
                  <a:off x="3625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29" name="Group 213"/>
              <p:cNvGrpSpPr>
                <a:grpSpLocks/>
              </p:cNvGrpSpPr>
              <p:nvPr/>
            </p:nvGrpSpPr>
            <p:grpSpPr bwMode="auto">
              <a:xfrm rot="8661521">
                <a:off x="2910" y="2622"/>
                <a:ext cx="108" cy="238"/>
                <a:chOff x="3624" y="1611"/>
                <a:chExt cx="108" cy="238"/>
              </a:xfrm>
            </p:grpSpPr>
            <p:sp>
              <p:nvSpPr>
                <p:cNvPr id="230" name="Oval 214"/>
                <p:cNvSpPr>
                  <a:spLocks noChangeArrowheads="1"/>
                </p:cNvSpPr>
                <p:nvPr/>
              </p:nvSpPr>
              <p:spPr bwMode="auto">
                <a:xfrm>
                  <a:off x="3649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1" name="Freeform 215"/>
                <p:cNvSpPr>
                  <a:spLocks/>
                </p:cNvSpPr>
                <p:nvPr/>
              </p:nvSpPr>
              <p:spPr bwMode="auto">
                <a:xfrm rot="913416" flipH="1">
                  <a:off x="369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2" name="Freeform 216"/>
                <p:cNvSpPr>
                  <a:spLocks/>
                </p:cNvSpPr>
                <p:nvPr/>
              </p:nvSpPr>
              <p:spPr bwMode="auto">
                <a:xfrm rot="-931835">
                  <a:off x="3625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0" name="Group 217"/>
              <p:cNvGrpSpPr>
                <a:grpSpLocks/>
              </p:cNvGrpSpPr>
              <p:nvPr/>
            </p:nvGrpSpPr>
            <p:grpSpPr bwMode="auto">
              <a:xfrm rot="7626043">
                <a:off x="3006" y="2538"/>
                <a:ext cx="108" cy="238"/>
                <a:chOff x="3624" y="1611"/>
                <a:chExt cx="108" cy="238"/>
              </a:xfrm>
            </p:grpSpPr>
            <p:sp>
              <p:nvSpPr>
                <p:cNvPr id="227" name="Oval 218"/>
                <p:cNvSpPr>
                  <a:spLocks noChangeArrowheads="1"/>
                </p:cNvSpPr>
                <p:nvPr/>
              </p:nvSpPr>
              <p:spPr bwMode="auto">
                <a:xfrm>
                  <a:off x="3648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8" name="Freeform 219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9" name="Freeform 220"/>
                <p:cNvSpPr>
                  <a:spLocks/>
                </p:cNvSpPr>
                <p:nvPr/>
              </p:nvSpPr>
              <p:spPr bwMode="auto">
                <a:xfrm rot="-931835">
                  <a:off x="3624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1" name="Group 221"/>
              <p:cNvGrpSpPr>
                <a:grpSpLocks/>
              </p:cNvGrpSpPr>
              <p:nvPr/>
            </p:nvGrpSpPr>
            <p:grpSpPr bwMode="auto">
              <a:xfrm rot="-9599463">
                <a:off x="2589" y="2661"/>
                <a:ext cx="108" cy="238"/>
                <a:chOff x="3624" y="1611"/>
                <a:chExt cx="108" cy="238"/>
              </a:xfrm>
            </p:grpSpPr>
            <p:sp>
              <p:nvSpPr>
                <p:cNvPr id="224" name="Oval 222"/>
                <p:cNvSpPr>
                  <a:spLocks noChangeArrowheads="1"/>
                </p:cNvSpPr>
                <p:nvPr/>
              </p:nvSpPr>
              <p:spPr bwMode="auto">
                <a:xfrm>
                  <a:off x="3650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5" name="Freeform 223"/>
                <p:cNvSpPr>
                  <a:spLocks/>
                </p:cNvSpPr>
                <p:nvPr/>
              </p:nvSpPr>
              <p:spPr bwMode="auto">
                <a:xfrm rot="913416" flipH="1">
                  <a:off x="3694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6" name="Freeform 224"/>
                <p:cNvSpPr>
                  <a:spLocks/>
                </p:cNvSpPr>
                <p:nvPr/>
              </p:nvSpPr>
              <p:spPr bwMode="auto">
                <a:xfrm rot="-931835">
                  <a:off x="3626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2" name="Group 225"/>
              <p:cNvGrpSpPr>
                <a:grpSpLocks/>
              </p:cNvGrpSpPr>
              <p:nvPr/>
            </p:nvGrpSpPr>
            <p:grpSpPr bwMode="auto">
              <a:xfrm rot="-8422733">
                <a:off x="2469" y="2595"/>
                <a:ext cx="108" cy="238"/>
                <a:chOff x="3624" y="1611"/>
                <a:chExt cx="108" cy="238"/>
              </a:xfrm>
            </p:grpSpPr>
            <p:sp>
              <p:nvSpPr>
                <p:cNvPr id="221" name="Oval 226"/>
                <p:cNvSpPr>
                  <a:spLocks noChangeArrowheads="1"/>
                </p:cNvSpPr>
                <p:nvPr/>
              </p:nvSpPr>
              <p:spPr bwMode="auto">
                <a:xfrm>
                  <a:off x="3650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2" name="Freeform 227"/>
                <p:cNvSpPr>
                  <a:spLocks/>
                </p:cNvSpPr>
                <p:nvPr/>
              </p:nvSpPr>
              <p:spPr bwMode="auto">
                <a:xfrm rot="913416" flipH="1">
                  <a:off x="369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3" name="Freeform 228"/>
                <p:cNvSpPr>
                  <a:spLocks/>
                </p:cNvSpPr>
                <p:nvPr/>
              </p:nvSpPr>
              <p:spPr bwMode="auto">
                <a:xfrm rot="-931835">
                  <a:off x="3626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3" name="Group 229"/>
              <p:cNvGrpSpPr>
                <a:grpSpLocks/>
              </p:cNvGrpSpPr>
              <p:nvPr/>
            </p:nvGrpSpPr>
            <p:grpSpPr bwMode="auto">
              <a:xfrm rot="-7139116">
                <a:off x="2385" y="2511"/>
                <a:ext cx="108" cy="238"/>
                <a:chOff x="3624" y="1611"/>
                <a:chExt cx="108" cy="238"/>
              </a:xfrm>
            </p:grpSpPr>
            <p:sp>
              <p:nvSpPr>
                <p:cNvPr id="218" name="Oval 230"/>
                <p:cNvSpPr>
                  <a:spLocks noChangeArrowheads="1"/>
                </p:cNvSpPr>
                <p:nvPr/>
              </p:nvSpPr>
              <p:spPr bwMode="auto">
                <a:xfrm>
                  <a:off x="3650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9" name="Freeform 231"/>
                <p:cNvSpPr>
                  <a:spLocks/>
                </p:cNvSpPr>
                <p:nvPr/>
              </p:nvSpPr>
              <p:spPr bwMode="auto">
                <a:xfrm rot="913416" flipH="1">
                  <a:off x="3695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0" name="Freeform 232"/>
                <p:cNvSpPr>
                  <a:spLocks/>
                </p:cNvSpPr>
                <p:nvPr/>
              </p:nvSpPr>
              <p:spPr bwMode="auto">
                <a:xfrm rot="-931835">
                  <a:off x="3626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4" name="Group 233"/>
              <p:cNvGrpSpPr>
                <a:grpSpLocks/>
              </p:cNvGrpSpPr>
              <p:nvPr/>
            </p:nvGrpSpPr>
            <p:grpSpPr bwMode="auto">
              <a:xfrm rot="-6189655">
                <a:off x="2343" y="2394"/>
                <a:ext cx="108" cy="238"/>
                <a:chOff x="3624" y="1611"/>
                <a:chExt cx="108" cy="238"/>
              </a:xfrm>
            </p:grpSpPr>
            <p:sp>
              <p:nvSpPr>
                <p:cNvPr id="215" name="Oval 234"/>
                <p:cNvSpPr>
                  <a:spLocks noChangeArrowheads="1"/>
                </p:cNvSpPr>
                <p:nvPr/>
              </p:nvSpPr>
              <p:spPr bwMode="auto">
                <a:xfrm>
                  <a:off x="3649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6" name="Freeform 235"/>
                <p:cNvSpPr>
                  <a:spLocks/>
                </p:cNvSpPr>
                <p:nvPr/>
              </p:nvSpPr>
              <p:spPr bwMode="auto">
                <a:xfrm rot="913416" flipH="1">
                  <a:off x="369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7" name="Freeform 236"/>
                <p:cNvSpPr>
                  <a:spLocks/>
                </p:cNvSpPr>
                <p:nvPr/>
              </p:nvSpPr>
              <p:spPr bwMode="auto">
                <a:xfrm rot="-931835">
                  <a:off x="3626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5" name="Group 237"/>
              <p:cNvGrpSpPr>
                <a:grpSpLocks/>
              </p:cNvGrpSpPr>
              <p:nvPr/>
            </p:nvGrpSpPr>
            <p:grpSpPr bwMode="auto">
              <a:xfrm rot="176532">
                <a:off x="2619" y="2925"/>
                <a:ext cx="108" cy="238"/>
                <a:chOff x="3624" y="1611"/>
                <a:chExt cx="108" cy="238"/>
              </a:xfrm>
            </p:grpSpPr>
            <p:sp>
              <p:nvSpPr>
                <p:cNvPr id="212" name="Oval 238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3" name="Freeform 239"/>
                <p:cNvSpPr>
                  <a:spLocks/>
                </p:cNvSpPr>
                <p:nvPr/>
              </p:nvSpPr>
              <p:spPr bwMode="auto">
                <a:xfrm rot="913416" flipH="1">
                  <a:off x="3692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4" name="Freeform 240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6" name="Group 241"/>
              <p:cNvGrpSpPr>
                <a:grpSpLocks/>
              </p:cNvGrpSpPr>
              <p:nvPr/>
            </p:nvGrpSpPr>
            <p:grpSpPr bwMode="auto">
              <a:xfrm rot="1268260">
                <a:off x="2472" y="2868"/>
                <a:ext cx="108" cy="238"/>
                <a:chOff x="3624" y="1611"/>
                <a:chExt cx="108" cy="238"/>
              </a:xfrm>
            </p:grpSpPr>
            <p:sp>
              <p:nvSpPr>
                <p:cNvPr id="209" name="Oval 242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" name="Freeform 243"/>
                <p:cNvSpPr>
                  <a:spLocks/>
                </p:cNvSpPr>
                <p:nvPr/>
              </p:nvSpPr>
              <p:spPr bwMode="auto">
                <a:xfrm rot="913416" flipH="1">
                  <a:off x="3692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" name="Freeform 244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7" name="Group 245"/>
              <p:cNvGrpSpPr>
                <a:grpSpLocks/>
              </p:cNvGrpSpPr>
              <p:nvPr/>
            </p:nvGrpSpPr>
            <p:grpSpPr bwMode="auto">
              <a:xfrm rot="2294548">
                <a:off x="2352" y="2793"/>
                <a:ext cx="108" cy="238"/>
                <a:chOff x="3624" y="1611"/>
                <a:chExt cx="108" cy="238"/>
              </a:xfrm>
            </p:grpSpPr>
            <p:sp>
              <p:nvSpPr>
                <p:cNvPr id="206" name="Oval 246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7" name="Freeform 247"/>
                <p:cNvSpPr>
                  <a:spLocks/>
                </p:cNvSpPr>
                <p:nvPr/>
              </p:nvSpPr>
              <p:spPr bwMode="auto">
                <a:xfrm rot="913416" flipH="1">
                  <a:off x="3692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8" name="Freeform 248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8" name="Group 249"/>
              <p:cNvGrpSpPr>
                <a:grpSpLocks/>
              </p:cNvGrpSpPr>
              <p:nvPr/>
            </p:nvGrpSpPr>
            <p:grpSpPr bwMode="auto">
              <a:xfrm rot="2367197">
                <a:off x="2268" y="2718"/>
                <a:ext cx="108" cy="238"/>
                <a:chOff x="3624" y="1611"/>
                <a:chExt cx="108" cy="238"/>
              </a:xfrm>
            </p:grpSpPr>
            <p:sp>
              <p:nvSpPr>
                <p:cNvPr id="203" name="Oval 250"/>
                <p:cNvSpPr>
                  <a:spLocks noChangeArrowheads="1"/>
                </p:cNvSpPr>
                <p:nvPr/>
              </p:nvSpPr>
              <p:spPr bwMode="auto">
                <a:xfrm>
                  <a:off x="3647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4" name="Freeform 251"/>
                <p:cNvSpPr>
                  <a:spLocks/>
                </p:cNvSpPr>
                <p:nvPr/>
              </p:nvSpPr>
              <p:spPr bwMode="auto">
                <a:xfrm rot="913416" flipH="1">
                  <a:off x="3692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5" name="Freeform 252"/>
                <p:cNvSpPr>
                  <a:spLocks/>
                </p:cNvSpPr>
                <p:nvPr/>
              </p:nvSpPr>
              <p:spPr bwMode="auto">
                <a:xfrm rot="-931835">
                  <a:off x="3623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39" name="Group 253"/>
              <p:cNvGrpSpPr>
                <a:grpSpLocks/>
              </p:cNvGrpSpPr>
              <p:nvPr/>
            </p:nvGrpSpPr>
            <p:grpSpPr bwMode="auto">
              <a:xfrm rot="3961984">
                <a:off x="2175" y="2571"/>
                <a:ext cx="108" cy="238"/>
                <a:chOff x="3624" y="1611"/>
                <a:chExt cx="108" cy="238"/>
              </a:xfrm>
            </p:grpSpPr>
            <p:sp>
              <p:nvSpPr>
                <p:cNvPr id="200" name="Oval 254"/>
                <p:cNvSpPr>
                  <a:spLocks noChangeArrowheads="1"/>
                </p:cNvSpPr>
                <p:nvPr/>
              </p:nvSpPr>
              <p:spPr bwMode="auto">
                <a:xfrm>
                  <a:off x="3647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1" name="Freeform 255"/>
                <p:cNvSpPr>
                  <a:spLocks/>
                </p:cNvSpPr>
                <p:nvPr/>
              </p:nvSpPr>
              <p:spPr bwMode="auto">
                <a:xfrm rot="913416" flipH="1">
                  <a:off x="3692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2" name="Freeform 256"/>
                <p:cNvSpPr>
                  <a:spLocks/>
                </p:cNvSpPr>
                <p:nvPr/>
              </p:nvSpPr>
              <p:spPr bwMode="auto">
                <a:xfrm rot="-931835">
                  <a:off x="3623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0" name="Group 257"/>
              <p:cNvGrpSpPr>
                <a:grpSpLocks/>
              </p:cNvGrpSpPr>
              <p:nvPr/>
            </p:nvGrpSpPr>
            <p:grpSpPr bwMode="auto">
              <a:xfrm rot="4333490">
                <a:off x="2109" y="2442"/>
                <a:ext cx="108" cy="238"/>
                <a:chOff x="3624" y="1611"/>
                <a:chExt cx="108" cy="238"/>
              </a:xfrm>
            </p:grpSpPr>
            <p:sp>
              <p:nvSpPr>
                <p:cNvPr id="197" name="Oval 258"/>
                <p:cNvSpPr>
                  <a:spLocks noChangeArrowheads="1"/>
                </p:cNvSpPr>
                <p:nvPr/>
              </p:nvSpPr>
              <p:spPr bwMode="auto">
                <a:xfrm>
                  <a:off x="3648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8" name="Freeform 259"/>
                <p:cNvSpPr>
                  <a:spLocks/>
                </p:cNvSpPr>
                <p:nvPr/>
              </p:nvSpPr>
              <p:spPr bwMode="auto">
                <a:xfrm rot="913416" flipH="1">
                  <a:off x="3692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9" name="Freeform 260"/>
                <p:cNvSpPr>
                  <a:spLocks/>
                </p:cNvSpPr>
                <p:nvPr/>
              </p:nvSpPr>
              <p:spPr bwMode="auto">
                <a:xfrm rot="-931835">
                  <a:off x="3623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1" name="Group 261"/>
              <p:cNvGrpSpPr>
                <a:grpSpLocks/>
              </p:cNvGrpSpPr>
              <p:nvPr/>
            </p:nvGrpSpPr>
            <p:grpSpPr bwMode="auto">
              <a:xfrm rot="5898059">
                <a:off x="2097" y="2268"/>
                <a:ext cx="108" cy="238"/>
                <a:chOff x="3624" y="1611"/>
                <a:chExt cx="108" cy="238"/>
              </a:xfrm>
            </p:grpSpPr>
            <p:sp>
              <p:nvSpPr>
                <p:cNvPr id="194" name="Oval 262"/>
                <p:cNvSpPr>
                  <a:spLocks noChangeArrowheads="1"/>
                </p:cNvSpPr>
                <p:nvPr/>
              </p:nvSpPr>
              <p:spPr bwMode="auto">
                <a:xfrm>
                  <a:off x="3647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5" name="Freeform 263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6" name="Freeform 264"/>
                <p:cNvSpPr>
                  <a:spLocks/>
                </p:cNvSpPr>
                <p:nvPr/>
              </p:nvSpPr>
              <p:spPr bwMode="auto">
                <a:xfrm rot="-931835">
                  <a:off x="362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2" name="Group 265"/>
              <p:cNvGrpSpPr>
                <a:grpSpLocks/>
              </p:cNvGrpSpPr>
              <p:nvPr/>
            </p:nvGrpSpPr>
            <p:grpSpPr bwMode="auto">
              <a:xfrm rot="6238934">
                <a:off x="2121" y="2139"/>
                <a:ext cx="108" cy="238"/>
                <a:chOff x="3624" y="1611"/>
                <a:chExt cx="108" cy="238"/>
              </a:xfrm>
            </p:grpSpPr>
            <p:sp>
              <p:nvSpPr>
                <p:cNvPr id="191" name="Oval 266"/>
                <p:cNvSpPr>
                  <a:spLocks noChangeArrowheads="1"/>
                </p:cNvSpPr>
                <p:nvPr/>
              </p:nvSpPr>
              <p:spPr bwMode="auto">
                <a:xfrm>
                  <a:off x="3648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2" name="Freeform 267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3" name="Freeform 268"/>
                <p:cNvSpPr>
                  <a:spLocks/>
                </p:cNvSpPr>
                <p:nvPr/>
              </p:nvSpPr>
              <p:spPr bwMode="auto">
                <a:xfrm rot="-931835">
                  <a:off x="362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3" name="Group 269"/>
              <p:cNvGrpSpPr>
                <a:grpSpLocks/>
              </p:cNvGrpSpPr>
              <p:nvPr/>
            </p:nvGrpSpPr>
            <p:grpSpPr bwMode="auto">
              <a:xfrm rot="7077247">
                <a:off x="2190" y="1983"/>
                <a:ext cx="108" cy="238"/>
                <a:chOff x="3624" y="1611"/>
                <a:chExt cx="108" cy="238"/>
              </a:xfrm>
            </p:grpSpPr>
            <p:sp>
              <p:nvSpPr>
                <p:cNvPr id="188" name="Oval 270"/>
                <p:cNvSpPr>
                  <a:spLocks noChangeArrowheads="1"/>
                </p:cNvSpPr>
                <p:nvPr/>
              </p:nvSpPr>
              <p:spPr bwMode="auto">
                <a:xfrm>
                  <a:off x="3648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9" name="Freeform 271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0" name="Freeform 272"/>
                <p:cNvSpPr>
                  <a:spLocks/>
                </p:cNvSpPr>
                <p:nvPr/>
              </p:nvSpPr>
              <p:spPr bwMode="auto">
                <a:xfrm rot="-931835">
                  <a:off x="362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4" name="Group 273"/>
              <p:cNvGrpSpPr>
                <a:grpSpLocks/>
              </p:cNvGrpSpPr>
              <p:nvPr/>
            </p:nvGrpSpPr>
            <p:grpSpPr bwMode="auto">
              <a:xfrm rot="8800085">
                <a:off x="2439" y="1773"/>
                <a:ext cx="108" cy="238"/>
                <a:chOff x="3624" y="1611"/>
                <a:chExt cx="108" cy="238"/>
              </a:xfrm>
            </p:grpSpPr>
            <p:sp>
              <p:nvSpPr>
                <p:cNvPr id="185" name="Oval 274"/>
                <p:cNvSpPr>
                  <a:spLocks noChangeArrowheads="1"/>
                </p:cNvSpPr>
                <p:nvPr/>
              </p:nvSpPr>
              <p:spPr bwMode="auto">
                <a:xfrm>
                  <a:off x="3649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6" name="Freeform 275"/>
                <p:cNvSpPr>
                  <a:spLocks/>
                </p:cNvSpPr>
                <p:nvPr/>
              </p:nvSpPr>
              <p:spPr bwMode="auto">
                <a:xfrm rot="913416" flipH="1">
                  <a:off x="3693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7" name="Freeform 276"/>
                <p:cNvSpPr>
                  <a:spLocks/>
                </p:cNvSpPr>
                <p:nvPr/>
              </p:nvSpPr>
              <p:spPr bwMode="auto">
                <a:xfrm rot="-931835">
                  <a:off x="3625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5" name="Group 277"/>
              <p:cNvGrpSpPr>
                <a:grpSpLocks/>
              </p:cNvGrpSpPr>
              <p:nvPr/>
            </p:nvGrpSpPr>
            <p:grpSpPr bwMode="auto">
              <a:xfrm rot="10168081">
                <a:off x="2616" y="1698"/>
                <a:ext cx="108" cy="238"/>
                <a:chOff x="3624" y="1611"/>
                <a:chExt cx="108" cy="238"/>
              </a:xfrm>
            </p:grpSpPr>
            <p:sp>
              <p:nvSpPr>
                <p:cNvPr id="182" name="Oval 278"/>
                <p:cNvSpPr>
                  <a:spLocks noChangeArrowheads="1"/>
                </p:cNvSpPr>
                <p:nvPr/>
              </p:nvSpPr>
              <p:spPr bwMode="auto">
                <a:xfrm>
                  <a:off x="3650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3" name="Freeform 279"/>
                <p:cNvSpPr>
                  <a:spLocks/>
                </p:cNvSpPr>
                <p:nvPr/>
              </p:nvSpPr>
              <p:spPr bwMode="auto">
                <a:xfrm rot="913416" flipH="1">
                  <a:off x="3694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4" name="Freeform 280"/>
                <p:cNvSpPr>
                  <a:spLocks/>
                </p:cNvSpPr>
                <p:nvPr/>
              </p:nvSpPr>
              <p:spPr bwMode="auto">
                <a:xfrm rot="-931835">
                  <a:off x="3625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6" name="Group 281"/>
              <p:cNvGrpSpPr>
                <a:grpSpLocks/>
              </p:cNvGrpSpPr>
              <p:nvPr/>
            </p:nvGrpSpPr>
            <p:grpSpPr bwMode="auto">
              <a:xfrm rot="-10284586">
                <a:off x="2802" y="1695"/>
                <a:ext cx="108" cy="238"/>
                <a:chOff x="3624" y="1611"/>
                <a:chExt cx="108" cy="238"/>
              </a:xfrm>
            </p:grpSpPr>
            <p:sp>
              <p:nvSpPr>
                <p:cNvPr id="179" name="Oval 282"/>
                <p:cNvSpPr>
                  <a:spLocks noChangeArrowheads="1"/>
                </p:cNvSpPr>
                <p:nvPr/>
              </p:nvSpPr>
              <p:spPr bwMode="auto">
                <a:xfrm>
                  <a:off x="3650" y="1778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0" name="Freeform 283"/>
                <p:cNvSpPr>
                  <a:spLocks/>
                </p:cNvSpPr>
                <p:nvPr/>
              </p:nvSpPr>
              <p:spPr bwMode="auto">
                <a:xfrm rot="913416" flipH="1">
                  <a:off x="3695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1" name="Freeform 284"/>
                <p:cNvSpPr>
                  <a:spLocks/>
                </p:cNvSpPr>
                <p:nvPr/>
              </p:nvSpPr>
              <p:spPr bwMode="auto">
                <a:xfrm rot="-931835">
                  <a:off x="3626" y="1613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7" name="Group 285"/>
              <p:cNvGrpSpPr>
                <a:grpSpLocks/>
              </p:cNvGrpSpPr>
              <p:nvPr/>
            </p:nvGrpSpPr>
            <p:grpSpPr bwMode="auto">
              <a:xfrm rot="-9428466">
                <a:off x="2979" y="1737"/>
                <a:ext cx="108" cy="238"/>
                <a:chOff x="3624" y="1611"/>
                <a:chExt cx="108" cy="238"/>
              </a:xfrm>
            </p:grpSpPr>
            <p:sp>
              <p:nvSpPr>
                <p:cNvPr id="176" name="Oval 286"/>
                <p:cNvSpPr>
                  <a:spLocks noChangeArrowheads="1"/>
                </p:cNvSpPr>
                <p:nvPr/>
              </p:nvSpPr>
              <p:spPr bwMode="auto">
                <a:xfrm>
                  <a:off x="3650" y="1777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7" name="Freeform 287"/>
                <p:cNvSpPr>
                  <a:spLocks/>
                </p:cNvSpPr>
                <p:nvPr/>
              </p:nvSpPr>
              <p:spPr bwMode="auto">
                <a:xfrm rot="913416" flipH="1">
                  <a:off x="3695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8" name="Freeform 288"/>
                <p:cNvSpPr>
                  <a:spLocks/>
                </p:cNvSpPr>
                <p:nvPr/>
              </p:nvSpPr>
              <p:spPr bwMode="auto">
                <a:xfrm rot="-931835">
                  <a:off x="3626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8" name="Group 289"/>
              <p:cNvGrpSpPr>
                <a:grpSpLocks/>
              </p:cNvGrpSpPr>
              <p:nvPr/>
            </p:nvGrpSpPr>
            <p:grpSpPr bwMode="auto">
              <a:xfrm rot="-8179383">
                <a:off x="3093" y="1842"/>
                <a:ext cx="108" cy="238"/>
                <a:chOff x="3624" y="1611"/>
                <a:chExt cx="108" cy="238"/>
              </a:xfrm>
            </p:grpSpPr>
            <p:sp>
              <p:nvSpPr>
                <p:cNvPr id="173" name="Oval 290"/>
                <p:cNvSpPr>
                  <a:spLocks noChangeArrowheads="1"/>
                </p:cNvSpPr>
                <p:nvPr/>
              </p:nvSpPr>
              <p:spPr bwMode="auto">
                <a:xfrm>
                  <a:off x="3649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4" name="Freeform 291"/>
                <p:cNvSpPr>
                  <a:spLocks/>
                </p:cNvSpPr>
                <p:nvPr/>
              </p:nvSpPr>
              <p:spPr bwMode="auto">
                <a:xfrm rot="913416" flipH="1">
                  <a:off x="3695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5" name="Freeform 292"/>
                <p:cNvSpPr>
                  <a:spLocks/>
                </p:cNvSpPr>
                <p:nvPr/>
              </p:nvSpPr>
              <p:spPr bwMode="auto">
                <a:xfrm rot="-931835">
                  <a:off x="3626" y="1612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49" name="Group 293"/>
              <p:cNvGrpSpPr>
                <a:grpSpLocks/>
              </p:cNvGrpSpPr>
              <p:nvPr/>
            </p:nvGrpSpPr>
            <p:grpSpPr bwMode="auto">
              <a:xfrm rot="-7504926">
                <a:off x="3207" y="1929"/>
                <a:ext cx="108" cy="238"/>
                <a:chOff x="3624" y="1611"/>
                <a:chExt cx="108" cy="238"/>
              </a:xfrm>
            </p:grpSpPr>
            <p:sp>
              <p:nvSpPr>
                <p:cNvPr id="170" name="Oval 294"/>
                <p:cNvSpPr>
                  <a:spLocks noChangeArrowheads="1"/>
                </p:cNvSpPr>
                <p:nvPr/>
              </p:nvSpPr>
              <p:spPr bwMode="auto">
                <a:xfrm>
                  <a:off x="3650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1" name="Freeform 295"/>
                <p:cNvSpPr>
                  <a:spLocks/>
                </p:cNvSpPr>
                <p:nvPr/>
              </p:nvSpPr>
              <p:spPr bwMode="auto">
                <a:xfrm rot="913416" flipH="1">
                  <a:off x="369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2" name="Freeform 296"/>
                <p:cNvSpPr>
                  <a:spLocks/>
                </p:cNvSpPr>
                <p:nvPr/>
              </p:nvSpPr>
              <p:spPr bwMode="auto">
                <a:xfrm rot="-931835">
                  <a:off x="3626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50" name="Group 297"/>
              <p:cNvGrpSpPr>
                <a:grpSpLocks/>
              </p:cNvGrpSpPr>
              <p:nvPr/>
            </p:nvGrpSpPr>
            <p:grpSpPr bwMode="auto">
              <a:xfrm rot="-6505525">
                <a:off x="3276" y="2070"/>
                <a:ext cx="108" cy="238"/>
                <a:chOff x="3624" y="1611"/>
                <a:chExt cx="108" cy="238"/>
              </a:xfrm>
            </p:grpSpPr>
            <p:sp>
              <p:nvSpPr>
                <p:cNvPr id="167" name="Oval 298"/>
                <p:cNvSpPr>
                  <a:spLocks noChangeArrowheads="1"/>
                </p:cNvSpPr>
                <p:nvPr/>
              </p:nvSpPr>
              <p:spPr bwMode="auto">
                <a:xfrm>
                  <a:off x="3649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8" name="Freeform 299"/>
                <p:cNvSpPr>
                  <a:spLocks/>
                </p:cNvSpPr>
                <p:nvPr/>
              </p:nvSpPr>
              <p:spPr bwMode="auto">
                <a:xfrm rot="913416" flipH="1">
                  <a:off x="369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9" name="Freeform 300"/>
                <p:cNvSpPr>
                  <a:spLocks/>
                </p:cNvSpPr>
                <p:nvPr/>
              </p:nvSpPr>
              <p:spPr bwMode="auto">
                <a:xfrm rot="-931835">
                  <a:off x="3626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51" name="Group 301"/>
              <p:cNvGrpSpPr>
                <a:grpSpLocks/>
              </p:cNvGrpSpPr>
              <p:nvPr/>
            </p:nvGrpSpPr>
            <p:grpSpPr bwMode="auto">
              <a:xfrm rot="-5486642">
                <a:off x="3318" y="2211"/>
                <a:ext cx="108" cy="238"/>
                <a:chOff x="3624" y="1611"/>
                <a:chExt cx="108" cy="238"/>
              </a:xfrm>
            </p:grpSpPr>
            <p:sp>
              <p:nvSpPr>
                <p:cNvPr id="164" name="Oval 302"/>
                <p:cNvSpPr>
                  <a:spLocks noChangeArrowheads="1"/>
                </p:cNvSpPr>
                <p:nvPr/>
              </p:nvSpPr>
              <p:spPr bwMode="auto">
                <a:xfrm>
                  <a:off x="3650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5" name="Freeform 303"/>
                <p:cNvSpPr>
                  <a:spLocks/>
                </p:cNvSpPr>
                <p:nvPr/>
              </p:nvSpPr>
              <p:spPr bwMode="auto">
                <a:xfrm rot="913416" flipH="1">
                  <a:off x="369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6" name="Freeform 304"/>
                <p:cNvSpPr>
                  <a:spLocks/>
                </p:cNvSpPr>
                <p:nvPr/>
              </p:nvSpPr>
              <p:spPr bwMode="auto">
                <a:xfrm rot="-931835">
                  <a:off x="3626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52" name="Group 305"/>
              <p:cNvGrpSpPr>
                <a:grpSpLocks/>
              </p:cNvGrpSpPr>
              <p:nvPr/>
            </p:nvGrpSpPr>
            <p:grpSpPr bwMode="auto">
              <a:xfrm rot="-5106454">
                <a:off x="3333" y="2361"/>
                <a:ext cx="108" cy="238"/>
                <a:chOff x="3624" y="1611"/>
                <a:chExt cx="108" cy="238"/>
              </a:xfrm>
            </p:grpSpPr>
            <p:sp>
              <p:nvSpPr>
                <p:cNvPr id="161" name="Oval 306"/>
                <p:cNvSpPr>
                  <a:spLocks noChangeArrowheads="1"/>
                </p:cNvSpPr>
                <p:nvPr/>
              </p:nvSpPr>
              <p:spPr bwMode="auto">
                <a:xfrm>
                  <a:off x="3649" y="1776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2" name="Freeform 307"/>
                <p:cNvSpPr>
                  <a:spLocks/>
                </p:cNvSpPr>
                <p:nvPr/>
              </p:nvSpPr>
              <p:spPr bwMode="auto">
                <a:xfrm rot="913416" flipH="1">
                  <a:off x="3694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3" name="Freeform 308"/>
                <p:cNvSpPr>
                  <a:spLocks/>
                </p:cNvSpPr>
                <p:nvPr/>
              </p:nvSpPr>
              <p:spPr bwMode="auto">
                <a:xfrm rot="-931835">
                  <a:off x="362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53" name="Group 309"/>
              <p:cNvGrpSpPr>
                <a:grpSpLocks/>
              </p:cNvGrpSpPr>
              <p:nvPr/>
            </p:nvGrpSpPr>
            <p:grpSpPr bwMode="auto">
              <a:xfrm rot="-4487359">
                <a:off x="3312" y="2520"/>
                <a:ext cx="108" cy="238"/>
                <a:chOff x="3624" y="1611"/>
                <a:chExt cx="108" cy="238"/>
              </a:xfrm>
            </p:grpSpPr>
            <p:sp>
              <p:nvSpPr>
                <p:cNvPr id="158" name="Oval 310"/>
                <p:cNvSpPr>
                  <a:spLocks noChangeArrowheads="1"/>
                </p:cNvSpPr>
                <p:nvPr/>
              </p:nvSpPr>
              <p:spPr bwMode="auto">
                <a:xfrm>
                  <a:off x="3649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59" name="Freeform 311"/>
                <p:cNvSpPr>
                  <a:spLocks/>
                </p:cNvSpPr>
                <p:nvPr/>
              </p:nvSpPr>
              <p:spPr bwMode="auto">
                <a:xfrm rot="913416" flipH="1">
                  <a:off x="3695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0" name="Freeform 312"/>
                <p:cNvSpPr>
                  <a:spLocks/>
                </p:cNvSpPr>
                <p:nvPr/>
              </p:nvSpPr>
              <p:spPr bwMode="auto">
                <a:xfrm rot="-931835">
                  <a:off x="3625" y="1611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54" name="Group 313"/>
              <p:cNvGrpSpPr>
                <a:grpSpLocks/>
              </p:cNvGrpSpPr>
              <p:nvPr/>
            </p:nvGrpSpPr>
            <p:grpSpPr bwMode="auto">
              <a:xfrm rot="-3312329">
                <a:off x="3228" y="2634"/>
                <a:ext cx="108" cy="238"/>
                <a:chOff x="3624" y="1611"/>
                <a:chExt cx="108" cy="238"/>
              </a:xfrm>
            </p:grpSpPr>
            <p:sp>
              <p:nvSpPr>
                <p:cNvPr id="155" name="Oval 314"/>
                <p:cNvSpPr>
                  <a:spLocks noChangeArrowheads="1"/>
                </p:cNvSpPr>
                <p:nvPr/>
              </p:nvSpPr>
              <p:spPr bwMode="auto">
                <a:xfrm>
                  <a:off x="3649" y="1775"/>
                  <a:ext cx="73" cy="7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56" name="Freeform 315"/>
                <p:cNvSpPr>
                  <a:spLocks/>
                </p:cNvSpPr>
                <p:nvPr/>
              </p:nvSpPr>
              <p:spPr bwMode="auto">
                <a:xfrm rot="913416" flipH="1">
                  <a:off x="3694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57" name="Freeform 316"/>
                <p:cNvSpPr>
                  <a:spLocks/>
                </p:cNvSpPr>
                <p:nvPr/>
              </p:nvSpPr>
              <p:spPr bwMode="auto">
                <a:xfrm rot="-931835">
                  <a:off x="3625" y="1610"/>
                  <a:ext cx="39" cy="173"/>
                </a:xfrm>
                <a:custGeom>
                  <a:avLst/>
                  <a:gdLst>
                    <a:gd name="T0" fmla="*/ 0 w 39"/>
                    <a:gd name="T1" fmla="*/ 0 h 161"/>
                    <a:gd name="T2" fmla="*/ 32 w 39"/>
                    <a:gd name="T3" fmla="*/ 27 h 161"/>
                    <a:gd name="T4" fmla="*/ 20 w 39"/>
                    <a:gd name="T5" fmla="*/ 47 h 161"/>
                    <a:gd name="T6" fmla="*/ 23 w 39"/>
                    <a:gd name="T7" fmla="*/ 69 h 161"/>
                    <a:gd name="T8" fmla="*/ 38 w 39"/>
                    <a:gd name="T9" fmla="*/ 101 h 161"/>
                    <a:gd name="T10" fmla="*/ 17 w 39"/>
                    <a:gd name="T11" fmla="*/ 135 h 161"/>
                    <a:gd name="T12" fmla="*/ 20 w 39"/>
                    <a:gd name="T13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61">
                      <a:moveTo>
                        <a:pt x="0" y="0"/>
                      </a:moveTo>
                      <a:cubicBezTo>
                        <a:pt x="14" y="9"/>
                        <a:pt x="29" y="19"/>
                        <a:pt x="32" y="27"/>
                      </a:cubicBezTo>
                      <a:cubicBezTo>
                        <a:pt x="35" y="35"/>
                        <a:pt x="21" y="40"/>
                        <a:pt x="20" y="47"/>
                      </a:cubicBezTo>
                      <a:cubicBezTo>
                        <a:pt x="19" y="54"/>
                        <a:pt x="20" y="60"/>
                        <a:pt x="23" y="69"/>
                      </a:cubicBezTo>
                      <a:cubicBezTo>
                        <a:pt x="26" y="78"/>
                        <a:pt x="39" y="90"/>
                        <a:pt x="38" y="101"/>
                      </a:cubicBezTo>
                      <a:cubicBezTo>
                        <a:pt x="37" y="112"/>
                        <a:pt x="20" y="125"/>
                        <a:pt x="17" y="135"/>
                      </a:cubicBezTo>
                      <a:cubicBezTo>
                        <a:pt x="14" y="145"/>
                        <a:pt x="17" y="153"/>
                        <a:pt x="20" y="16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</p:grpSp>
      <p:pic>
        <p:nvPicPr>
          <p:cNvPr id="287" name="Picture 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2133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0" name="Picture 320" descr="sciamerpic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8431" y="3140968"/>
            <a:ext cx="310991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Picture 319" descr="m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56663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6444044"/>
            <a:ext cx="325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Paul Butler’s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Design Goals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1600200"/>
            <a:ext cx="4608512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Operates </a:t>
            </a:r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reduced data </a:t>
            </a:r>
            <a:r>
              <a:rPr lang="en-US" dirty="0"/>
              <a:t>and thus should be instrument agnostic.</a:t>
            </a:r>
          </a:p>
          <a:p>
            <a:r>
              <a:rPr lang="en-US" dirty="0" smtClean="0"/>
              <a:t>Performs modeling in inverse space</a:t>
            </a:r>
          </a:p>
          <a:p>
            <a:r>
              <a:rPr lang="en-US" dirty="0" smtClean="0"/>
              <a:t>Data analysis toolbox:</a:t>
            </a:r>
            <a:endParaRPr lang="en-US" dirty="0"/>
          </a:p>
          <a:p>
            <a:pPr lvl="1"/>
            <a:r>
              <a:rPr lang="en-US" dirty="0" smtClean="0"/>
              <a:t>Fitting models to data</a:t>
            </a:r>
            <a:endParaRPr lang="en-US" dirty="0"/>
          </a:p>
          <a:p>
            <a:pPr lvl="1"/>
            <a:r>
              <a:rPr lang="en-US" dirty="0" smtClean="0"/>
              <a:t>P(</a:t>
            </a:r>
            <a:r>
              <a:rPr lang="en-US" dirty="0"/>
              <a:t>r</a:t>
            </a:r>
            <a:r>
              <a:rPr lang="en-US" dirty="0" smtClean="0"/>
              <a:t>) inversion </a:t>
            </a:r>
            <a:endParaRPr lang="en-US" dirty="0"/>
          </a:p>
          <a:p>
            <a:pPr lvl="1"/>
            <a:r>
              <a:rPr lang="en-US" dirty="0" smtClean="0"/>
              <a:t>Model-independent analysis</a:t>
            </a:r>
          </a:p>
          <a:p>
            <a:r>
              <a:rPr lang="en-US" dirty="0" smtClean="0"/>
              <a:t>Plus some other useful tools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932040" y="1484784"/>
            <a:ext cx="4098652" cy="3096344"/>
            <a:chOff x="1885198" y="3557860"/>
            <a:chExt cx="5417302" cy="3111500"/>
          </a:xfrm>
        </p:grpSpPr>
        <p:grpSp>
          <p:nvGrpSpPr>
            <p:cNvPr id="7" name="Group 6"/>
            <p:cNvGrpSpPr/>
            <p:nvPr/>
          </p:nvGrpSpPr>
          <p:grpSpPr>
            <a:xfrm>
              <a:off x="1885198" y="3557860"/>
              <a:ext cx="5417302" cy="3111500"/>
              <a:chOff x="1885198" y="3557860"/>
              <a:chExt cx="5417302" cy="31115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800"/>
              <a:stretch/>
            </p:blipFill>
            <p:spPr>
              <a:xfrm>
                <a:off x="1885198" y="3557860"/>
                <a:ext cx="5417302" cy="31115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907704" y="6381328"/>
                <a:ext cx="4824536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411760" y="5301208"/>
              <a:ext cx="259228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364009"/>
            <a:ext cx="1464547" cy="194531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32040" y="4941168"/>
            <a:ext cx="180020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SasView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44408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804248" y="54452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2320" y="6165304"/>
            <a:ext cx="1348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Reduced Data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503" y="4365104"/>
            <a:ext cx="5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858086" y="6021288"/>
            <a:ext cx="39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3717032"/>
            <a:ext cx="4608512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- Fitting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2208"/>
            <a:ext cx="3995936" cy="49251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Handles 1D and 2D data</a:t>
            </a:r>
          </a:p>
          <a:p>
            <a:r>
              <a:rPr lang="en-GB" sz="2400" dirty="0" smtClean="0"/>
              <a:t>Form and structure factors </a:t>
            </a:r>
            <a:r>
              <a:rPr lang="en-GB" sz="2400" dirty="0"/>
              <a:t>for various particle </a:t>
            </a:r>
            <a:r>
              <a:rPr lang="en-GB" sz="2400" dirty="0" smtClean="0"/>
              <a:t>shapes</a:t>
            </a:r>
          </a:p>
          <a:p>
            <a:r>
              <a:rPr lang="en-GB" sz="2400" dirty="0" smtClean="0"/>
              <a:t>Different optimizers (Bayesian Statistics)</a:t>
            </a:r>
          </a:p>
          <a:p>
            <a:r>
              <a:rPr lang="en-GB" sz="2400" dirty="0" smtClean="0"/>
              <a:t>Allows </a:t>
            </a:r>
            <a:r>
              <a:rPr lang="en-GB" sz="2400" dirty="0" err="1" smtClean="0"/>
              <a:t>polydispersity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Simultaneous and batch fitting</a:t>
            </a:r>
          </a:p>
          <a:p>
            <a:r>
              <a:rPr lang="en-GB" sz="2400" dirty="0" smtClean="0"/>
              <a:t>Addition of custom models 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596" y="1484784"/>
            <a:ext cx="4873892" cy="386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99992" y="6381328"/>
            <a:ext cx="4052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SasView</a:t>
            </a:r>
            <a:r>
              <a:rPr lang="en-US" sz="1400" dirty="0"/>
              <a:t>/</a:t>
            </a:r>
            <a:r>
              <a:rPr lang="en-US" sz="1400" dirty="0" smtClean="0"/>
              <a:t>documents/</a:t>
            </a:r>
            <a:r>
              <a:rPr lang="en-US" sz="1400" dirty="0" err="1" smtClean="0"/>
              <a:t>Tutorial.pdf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5835228"/>
            <a:ext cx="47625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5445224"/>
            <a:ext cx="2400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– </a:t>
            </a:r>
            <a:r>
              <a:rPr lang="en-US" dirty="0" smtClean="0"/>
              <a:t>P(r) inversion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35283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Calculates </a:t>
            </a:r>
            <a:r>
              <a:rPr lang="en-US" sz="2400" dirty="0"/>
              <a:t>a real-space </a:t>
            </a:r>
            <a:r>
              <a:rPr lang="en-US" sz="2400" dirty="0" smtClean="0"/>
              <a:t>pair-distance distribution function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for estimation </a:t>
            </a:r>
            <a:r>
              <a:rPr lang="en-US" sz="2400" dirty="0" smtClean="0"/>
              <a:t>of background and regularization constant</a:t>
            </a:r>
          </a:p>
          <a:p>
            <a:r>
              <a:rPr lang="en-US" sz="2400" dirty="0" err="1" smtClean="0"/>
              <a:t>Dmax</a:t>
            </a:r>
            <a:r>
              <a:rPr lang="en-US" sz="2400" dirty="0" smtClean="0"/>
              <a:t> can be explored with respect to </a:t>
            </a:r>
            <a:r>
              <a:rPr lang="en-US" sz="2400" i="1" dirty="0" smtClean="0"/>
              <a:t>χ</a:t>
            </a:r>
            <a:r>
              <a:rPr lang="en-US" sz="2400" i="1" baseline="30000" dirty="0" smtClean="0"/>
              <a:t>2</a:t>
            </a:r>
          </a:p>
          <a:p>
            <a:endParaRPr lang="en-US" sz="24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0" y="5661248"/>
            <a:ext cx="4052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SasView</a:t>
            </a:r>
            <a:r>
              <a:rPr lang="en-US" sz="1400" dirty="0"/>
              <a:t>/</a:t>
            </a:r>
            <a:r>
              <a:rPr lang="en-US" sz="1400" dirty="0" smtClean="0"/>
              <a:t>documents/</a:t>
            </a:r>
            <a:r>
              <a:rPr lang="en-US" sz="1400" dirty="0" err="1" smtClean="0"/>
              <a:t>Tutorial.pdf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270"/>
          <a:stretch/>
        </p:blipFill>
        <p:spPr>
          <a:xfrm>
            <a:off x="4013781" y="1671282"/>
            <a:ext cx="2358419" cy="3629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43" y="1772816"/>
            <a:ext cx="2645661" cy="33123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94800" y="5353471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 smtClean="0"/>
              <a:t>F</a:t>
            </a:r>
            <a:r>
              <a:rPr lang="it-IT" sz="1400" dirty="0" smtClean="0"/>
              <a:t>. </a:t>
            </a:r>
            <a:r>
              <a:rPr lang="it-IT" sz="1400" dirty="0" err="1" smtClean="0"/>
              <a:t>Grrohn</a:t>
            </a:r>
            <a:r>
              <a:rPr lang="it-IT" sz="1400" dirty="0" smtClean="0"/>
              <a:t>, Soft </a:t>
            </a:r>
            <a:r>
              <a:rPr lang="it-IT" sz="1400" dirty="0" err="1"/>
              <a:t>Matter</a:t>
            </a:r>
            <a:r>
              <a:rPr lang="it-IT" sz="1400" dirty="0"/>
              <a:t>, 2010,6, 4296-4302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43567" y="2276872"/>
            <a:ext cx="5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4077072"/>
            <a:ext cx="5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</a:t>
            </a:r>
            <a:r>
              <a:rPr lang="en-US" dirty="0" smtClean="0"/>
              <a:t>– Model Independent Analysis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27373"/>
            <a:ext cx="3610744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scattering invariant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The volume fraction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The specific surface area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3" y="1556792"/>
            <a:ext cx="4975376" cy="36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00861"/>
              </p:ext>
            </p:extLst>
          </p:nvPr>
        </p:nvGraphicFramePr>
        <p:xfrm>
          <a:off x="1218374" y="2388021"/>
          <a:ext cx="1995818" cy="5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4" imgW="1206360" imgH="330120" progId="Equation.3">
                  <p:embed/>
                </p:oleObj>
              </mc:Choice>
              <mc:Fallback>
                <p:oleObj name="Equation" r:id="rId4" imgW="1206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374" y="2388021"/>
                        <a:ext cx="1995818" cy="5462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7892"/>
              </p:ext>
            </p:extLst>
          </p:nvPr>
        </p:nvGraphicFramePr>
        <p:xfrm>
          <a:off x="940797" y="3684165"/>
          <a:ext cx="248941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6" imgW="1536480" imgH="444240" progId="Equation.3">
                  <p:embed/>
                </p:oleObj>
              </mc:Choice>
              <mc:Fallback>
                <p:oleObj name="Equation" r:id="rId6" imgW="1536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97" y="3684165"/>
                        <a:ext cx="2489419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72221"/>
              </p:ext>
            </p:extLst>
          </p:nvPr>
        </p:nvGraphicFramePr>
        <p:xfrm>
          <a:off x="837928" y="5111873"/>
          <a:ext cx="2604352" cy="6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8" imgW="1752480" imgH="444240" progId="Equation.3">
                  <p:embed/>
                </p:oleObj>
              </mc:Choice>
              <mc:Fallback>
                <p:oleObj name="Equation" r:id="rId8" imgW="1752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28" y="5111873"/>
                        <a:ext cx="2604352" cy="6605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644008" y="5353471"/>
            <a:ext cx="4052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SasView</a:t>
            </a:r>
            <a:r>
              <a:rPr lang="en-US" sz="1400" dirty="0"/>
              <a:t>/</a:t>
            </a:r>
            <a:r>
              <a:rPr lang="en-US" sz="1400" dirty="0" smtClean="0"/>
              <a:t>documents/</a:t>
            </a:r>
            <a:r>
              <a:rPr lang="en-US" sz="1400" dirty="0" err="1" smtClean="0"/>
              <a:t>Tutorial.pdf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2863" y="1412776"/>
            <a:ext cx="398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 independent quantities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9901" y="2559051"/>
            <a:ext cx="1765300" cy="850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SasView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2701" y="2559050"/>
            <a:ext cx="17653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SasModels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4699" y="2559049"/>
            <a:ext cx="1765300" cy="850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Bumps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1101" y="3663950"/>
            <a:ext cx="1371602" cy="850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SasGui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0207" y="3663950"/>
            <a:ext cx="1295393" cy="850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SasCalc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8650" y="476885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 ideal </a:t>
            </a:r>
            <a:r>
              <a:rPr lang="en-US" sz="1800" dirty="0" err="1"/>
              <a:t>SasView</a:t>
            </a:r>
            <a:r>
              <a:rPr lang="en-US" sz="1800" dirty="0"/>
              <a:t> world they are fully independent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20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 calculations for </a:t>
            </a:r>
            <a:r>
              <a:rPr lang="en-US" dirty="0" err="1" smtClean="0"/>
              <a:t>sasgui</a:t>
            </a:r>
            <a:r>
              <a:rPr lang="en-US" dirty="0" smtClean="0"/>
              <a:t> perspective</a:t>
            </a:r>
          </a:p>
          <a:p>
            <a:r>
              <a:rPr lang="en-US" dirty="0" smtClean="0"/>
              <a:t>Data fitting: 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sas</a:t>
            </a:r>
            <a:r>
              <a:rPr lang="en-US" dirty="0" smtClean="0"/>
              <a:t>/</a:t>
            </a:r>
            <a:r>
              <a:rPr lang="en-US" dirty="0" err="1" smtClean="0"/>
              <a:t>sascalc</a:t>
            </a:r>
            <a:r>
              <a:rPr lang="en-US" dirty="0" smtClean="0"/>
              <a:t>/fit/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 inversion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sas</a:t>
            </a:r>
            <a:r>
              <a:rPr lang="en-US" dirty="0" smtClean="0"/>
              <a:t>/</a:t>
            </a:r>
            <a:r>
              <a:rPr lang="en-US" dirty="0" err="1" smtClean="0"/>
              <a:t>sascalc</a:t>
            </a:r>
            <a:r>
              <a:rPr lang="en-US" dirty="0" smtClean="0"/>
              <a:t>/</a:t>
            </a:r>
            <a:r>
              <a:rPr lang="en-US" dirty="0" err="1" smtClean="0"/>
              <a:t>pr</a:t>
            </a:r>
            <a:r>
              <a:rPr lang="en-US" dirty="0" smtClean="0"/>
              <a:t>/</a:t>
            </a:r>
          </a:p>
          <a:p>
            <a:r>
              <a:rPr lang="en-US" dirty="0" smtClean="0"/>
              <a:t>Data loader: 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sas</a:t>
            </a:r>
            <a:r>
              <a:rPr lang="en-US" dirty="0" smtClean="0"/>
              <a:t>/</a:t>
            </a:r>
            <a:r>
              <a:rPr lang="en-US" dirty="0" err="1" smtClean="0"/>
              <a:t>sascalc</a:t>
            </a:r>
            <a:r>
              <a:rPr lang="en-US" dirty="0" smtClean="0"/>
              <a:t>/</a:t>
            </a:r>
            <a:r>
              <a:rPr lang="en-US" dirty="0" err="1" smtClean="0"/>
              <a:t>dataloader</a:t>
            </a:r>
            <a:r>
              <a:rPr lang="en-US" dirty="0" smtClean="0"/>
              <a:t>/</a:t>
            </a:r>
            <a:r>
              <a:rPr lang="en-US" dirty="0" err="1" smtClean="0"/>
              <a:t>loader.py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251" r="35424" b="6657"/>
          <a:stretch/>
        </p:blipFill>
        <p:spPr>
          <a:xfrm>
            <a:off x="7524328" y="1768711"/>
            <a:ext cx="1330328" cy="42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S Core Powerpoint" id="{F02C5803-D437-4A4B-B279-84472F47EB33}" vid="{77746F4A-52A9-724A-84EC-D1436FAAE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Core Powerpoint.potx</Template>
  <TotalTime>2798</TotalTime>
  <Words>490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ESS Core Powerpoint</vt:lpstr>
      <vt:lpstr>Equation</vt:lpstr>
      <vt:lpstr>Small Angle Neutron Scattering</vt:lpstr>
      <vt:lpstr>What can SANS tell me? </vt:lpstr>
      <vt:lpstr>What can we study with SANS?</vt:lpstr>
      <vt:lpstr>SasView Design Goals</vt:lpstr>
      <vt:lpstr>SasView - Fitting</vt:lpstr>
      <vt:lpstr>SasView – P(r) inversion</vt:lpstr>
      <vt:lpstr>SasView – Model Independent Analysis</vt:lpstr>
      <vt:lpstr>SasView components</vt:lpstr>
      <vt:lpstr>SasCalc</vt:lpstr>
      <vt:lpstr>SasCalc</vt:lpstr>
      <vt:lpstr>SasModels</vt:lpstr>
      <vt:lpstr>SasModels essential components</vt:lpstr>
      <vt:lpstr>SasModels functions</vt:lpstr>
      <vt:lpstr>SasModels core modules</vt:lpstr>
      <vt:lpstr>Sasmodels compare</vt:lpstr>
    </vt:vector>
  </TitlesOfParts>
  <Company>ESS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Heléne Björkman</dc:creator>
  <cp:lastModifiedBy>Microsoft Office User</cp:lastModifiedBy>
  <cp:revision>77</cp:revision>
  <dcterms:created xsi:type="dcterms:W3CDTF">2013-10-29T16:05:10Z</dcterms:created>
  <dcterms:modified xsi:type="dcterms:W3CDTF">2017-07-31T08:32:39Z</dcterms:modified>
</cp:coreProperties>
</file>