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sldIdLst>
    <p:sldId id="261" r:id="rId2"/>
    <p:sldId id="262" r:id="rId3"/>
    <p:sldId id="535" r:id="rId4"/>
    <p:sldId id="537" r:id="rId5"/>
    <p:sldId id="536" r:id="rId6"/>
    <p:sldId id="545" r:id="rId7"/>
    <p:sldId id="538" r:id="rId8"/>
    <p:sldId id="541" r:id="rId9"/>
    <p:sldId id="549" r:id="rId10"/>
    <p:sldId id="553" r:id="rId11"/>
    <p:sldId id="550" r:id="rId12"/>
    <p:sldId id="544" r:id="rId13"/>
    <p:sldId id="548" r:id="rId14"/>
    <p:sldId id="554" r:id="rId15"/>
    <p:sldId id="555" r:id="rId16"/>
    <p:sldId id="55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5E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09" autoAdjust="0"/>
  </p:normalViewPr>
  <p:slideViewPr>
    <p:cSldViewPr snapToGrid="0">
      <p:cViewPr varScale="1">
        <p:scale>
          <a:sx n="90" d="100"/>
          <a:sy n="90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8190-3B91-4E7B-8634-E458355F2E20}" type="datetimeFigureOut">
              <a:rPr lang="da-DK" smtClean="0"/>
              <a:t>27-01-2025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0FAE-CBEA-4494-871D-803C25DC58A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54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Problemet vil kun vokser over tid i takt med at der kommer flere og flere forskningsstudier i databaserne.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0FAE-CBEA-4494-871D-803C25DC58A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47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6" y="2881985"/>
            <a:ext cx="4635085" cy="30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/>
              <a:t>Navn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2DAD5BF-2312-3D9A-E3B6-F32073DFF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166" y="1972344"/>
            <a:ext cx="4585792" cy="576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Titel</a:t>
            </a:r>
            <a:endParaRPr lang="en-GB" dirty="0"/>
          </a:p>
        </p:txBody>
      </p:sp>
      <p:sp>
        <p:nvSpPr>
          <p:cNvPr id="7" name="Pladsholder til tekst 4">
            <a:extLst>
              <a:ext uri="{FF2B5EF4-FFF2-40B4-BE49-F238E27FC236}">
                <a16:creationId xmlns:a16="http://schemas.microsoft.com/office/drawing/2014/main" id="{3DEBAA64-5B7A-21E9-57D5-A4766D9E4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6" y="3188368"/>
            <a:ext cx="4635085" cy="30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/>
              <a:t>Sted, dato</a:t>
            </a:r>
          </a:p>
        </p:txBody>
      </p:sp>
      <p:sp>
        <p:nvSpPr>
          <p:cNvPr id="10" name="Pladsholder til billede 8">
            <a:extLst>
              <a:ext uri="{FF2B5EF4-FFF2-40B4-BE49-F238E27FC236}">
                <a16:creationId xmlns:a16="http://schemas.microsoft.com/office/drawing/2014/main" id="{32CB5FC8-FFA5-02AC-7724-0501B1D361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866775"/>
            <a:ext cx="5364163" cy="5033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9" name="Gruppe 8"/>
          <p:cNvGrpSpPr/>
          <p:nvPr userDrawn="1"/>
        </p:nvGrpSpPr>
        <p:grpSpPr>
          <a:xfrm>
            <a:off x="-2458000" y="866775"/>
            <a:ext cx="2160000" cy="4320000"/>
            <a:chOff x="-2272805" y="-11575"/>
            <a:chExt cx="2160000" cy="4320000"/>
          </a:xfrm>
        </p:grpSpPr>
        <p:pic>
          <p:nvPicPr>
            <p:cNvPr id="11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2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3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5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6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7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3861A70-D058-4B69-945F-BB7B89CFF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6541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78C9AFF5-3C5D-EC6F-4297-D8C2B0EFAE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7B1B2C9-013C-362D-86BF-F14B95F27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108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2EFEB197-6143-0B23-7F41-C15AC164A6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6643847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3558F5-EBAE-6648-ABED-DCED00FA23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6400" y="1565247"/>
            <a:ext cx="10744627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2585321" y="655609"/>
            <a:ext cx="2160000" cy="4320000"/>
            <a:chOff x="-2272805" y="-11575"/>
            <a:chExt cx="2160000" cy="4320000"/>
          </a:xfrm>
        </p:grpSpPr>
        <p:pic>
          <p:nvPicPr>
            <p:cNvPr id="7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8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0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14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44725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A323EFB0-8AD4-EE30-8EF6-1D3D347AE6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55158-0920-4F74-B298-976E794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820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-punktopstilling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E18D1A8-023A-45A8-5FC3-68AAC943CB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82689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8" name="Gruppe 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F814795-BD81-4649-A321-C5811130A6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87997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sor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2EFC7BB6-9278-46D3-84A7-346EDA7CB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8"/>
            <a:ext cx="10744726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8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44726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D5D3ACF1-4B05-91C5-BB67-16F5C3A86B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AECA32D-6C9C-4A04-9F98-DA73399D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571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rød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7"/>
            <a:ext cx="10733003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6350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</a:t>
            </a:r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DB30FDB0-8340-3156-5754-0BD39935F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B9A4545-BC34-4430-BB11-DCC65F57A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870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lm. punktopstilling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E18D1A8-023A-45A8-5FC3-68AAC943CB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82689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8" name="Gruppe 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F814795-BD81-4649-A321-C5811130A6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035933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lm. punktopstill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7"/>
            <a:ext cx="10733003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6350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</a:t>
            </a:r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DB30FDB0-8340-3156-5754-0BD39935F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B9A4545-BC34-4430-BB11-DCC65F57A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207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pic" idx="13" hasCustomPrompt="1"/>
          </p:nvPr>
        </p:nvSpPr>
        <p:spPr>
          <a:xfrm>
            <a:off x="2382" y="0"/>
            <a:ext cx="12187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Segoe UI" panose="020B0502040204020203" pitchFamily="34" charset="0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16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8050020E-AD2A-BE19-9472-C569AA554A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7" name="Gruppe 1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8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9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0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1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2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254F5B15-305C-480C-9F8A-E36943CDD2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761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rø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2BECF1A-E566-764A-8530-25CC511C9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14" name="Pladsholder til tekst 5">
            <a:extLst>
              <a:ext uri="{FF2B5EF4-FFF2-40B4-BE49-F238E27FC236}">
                <a16:creationId xmlns:a16="http://schemas.microsoft.com/office/drawing/2014/main" id="{FAEEFF3C-230B-D03D-C500-852407301E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8" name="Gruppe 2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149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1712A58B-F3A4-7422-7827-29077F237C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4D053A4-3CE6-BA48-E81C-A98FBCAB3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BEA80393-EFF2-79D1-285E-188A4AE25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1" name="Gruppe 2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24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rtl="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412750" rtl="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da-DK" noProof="0" dirty="0"/>
              <a:t>Lyst billede til sort tekst</a:t>
            </a:r>
          </a:p>
        </p:txBody>
      </p:sp>
      <p:pic>
        <p:nvPicPr>
          <p:cNvPr id="8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8313" y="6005272"/>
            <a:ext cx="1078582" cy="739028"/>
          </a:xfrm>
          <a:prstGeom prst="rect">
            <a:avLst/>
          </a:prstGeom>
        </p:spPr>
      </p:pic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10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179325"/>
            <a:ext cx="4635085" cy="8259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Rektangel 1">
            <a:extLst>
              <a:ext uri="{FF2B5EF4-FFF2-40B4-BE49-F238E27FC236}">
                <a16:creationId xmlns:a16="http://schemas.microsoft.com/office/drawing/2014/main" id="{466F6895-BB9E-F763-805C-87915C4052DA}"/>
              </a:ext>
            </a:extLst>
          </p:cNvPr>
          <p:cNvSpPr/>
          <p:nvPr userDrawn="1"/>
        </p:nvSpPr>
        <p:spPr>
          <a:xfrm>
            <a:off x="10784910" y="5878131"/>
            <a:ext cx="1407090" cy="979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2E1DD2-B39B-0372-2733-C5C14D2F35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77962" y="6148553"/>
            <a:ext cx="1195200" cy="5760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004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5587D8D3-8365-BA81-4B28-9E896741A1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2EE73D1-7019-624F-525C-06BAC26D0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CC169BD7-DD4F-76EA-4907-14AEBB48D9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1" name="Gruppe 2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07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2254399"/>
            <a:ext cx="4138924" cy="3890762"/>
          </a:xfrm>
          <a:prstGeom prst="rect">
            <a:avLst/>
          </a:prstGeom>
        </p:spPr>
        <p:txBody>
          <a:bodyPr lIns="50400" tIns="50400" rIns="5040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latin typeface="+mn-lt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Shape 1032"/>
          <p:cNvSpPr txBox="1">
            <a:spLocks/>
          </p:cNvSpPr>
          <p:nvPr userDrawn="1"/>
        </p:nvSpPr>
        <p:spPr>
          <a:xfrm>
            <a:off x="732166" y="1012923"/>
            <a:ext cx="4572679" cy="909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da-DK" dirty="0"/>
              <a:t>Overskrift	</a:t>
            </a:r>
          </a:p>
        </p:txBody>
      </p:sp>
      <p:sp>
        <p:nvSpPr>
          <p:cNvPr id="23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5" name="Shape 94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8400" cy="68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772B39-CAE1-110F-EFD8-65159B96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4746" y="655609"/>
            <a:ext cx="4652145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465A5E6F-6D07-D57E-EFE3-A141D709D5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4745" y="6471911"/>
            <a:ext cx="3834903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0" name="Gruppe 19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1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2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3052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2 spalter, rød/hvi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093598" y="0"/>
            <a:ext cx="60984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2BECF1A-E566-764A-8530-25CC511C9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7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2166" y="65520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09F8EA-99F0-3886-974C-8FECA4305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55200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19" name="Pladsholder til tekst 5">
            <a:extLst>
              <a:ext uri="{FF2B5EF4-FFF2-40B4-BE49-F238E27FC236}">
                <a16:creationId xmlns:a16="http://schemas.microsoft.com/office/drawing/2014/main" id="{22133C52-1501-2D30-8671-2A3A5CD888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2" name="Gruppe 21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3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4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5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043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C5A31D1E-1397-A742-925B-9594E1168C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2654860"/>
            <a:ext cx="3157544" cy="3179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0" name="Pladsholder til tekst 2">
            <a:extLst>
              <a:ext uri="{FF2B5EF4-FFF2-40B4-BE49-F238E27FC236}">
                <a16:creationId xmlns:a16="http://schemas.microsoft.com/office/drawing/2014/main" id="{39CF3494-CFDB-9A4C-AA65-419FFD8017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9896" y="2654860"/>
            <a:ext cx="3157544" cy="3179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00DE92BF-5DE6-9A42-B001-5C17881AD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625" y="2654860"/>
            <a:ext cx="3157544" cy="317940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3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07625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Tal</a:t>
            </a:r>
          </a:p>
        </p:txBody>
      </p:sp>
      <p:sp>
        <p:nvSpPr>
          <p:cNvPr id="14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400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5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9896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Tal</a:t>
            </a:r>
          </a:p>
        </p:txBody>
      </p:sp>
      <p:sp>
        <p:nvSpPr>
          <p:cNvPr id="12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10733003" cy="5669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944913AE-2BA4-AB4E-1460-ED200E6F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E1DDD6C-E87B-42D6-AFFB-C49622B3960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97343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billede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732166" y="655610"/>
            <a:ext cx="10733003" cy="56071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6" y="1566000"/>
            <a:ext cx="10733003" cy="23467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4" name="Shape 363"/>
          <p:cNvSpPr>
            <a:spLocks noGrp="1"/>
          </p:cNvSpPr>
          <p:nvPr>
            <p:ph type="pic" sz="half" idx="13" hasCustomPrompt="1"/>
          </p:nvPr>
        </p:nvSpPr>
        <p:spPr>
          <a:xfrm>
            <a:off x="-1" y="4574192"/>
            <a:ext cx="12192100" cy="228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CB2BEB12-F887-0D6A-0A16-9E428F5F2B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6" y="4078796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8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9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0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1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2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591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tekst og bille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pic" sz="half" idx="13" hasCustomPrompt="1"/>
          </p:nvPr>
        </p:nvSpPr>
        <p:spPr>
          <a:xfrm>
            <a:off x="-1" y="-17631"/>
            <a:ext cx="12192100" cy="228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2167" y="2662659"/>
            <a:ext cx="4680007" cy="3157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22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8523" y="2662660"/>
            <a:ext cx="5320859" cy="315757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pic>
        <p:nvPicPr>
          <p:cNvPr id="18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4" name="Pladsholder til tekst 5">
            <a:extLst>
              <a:ext uri="{FF2B5EF4-FFF2-40B4-BE49-F238E27FC236}">
                <a16:creationId xmlns:a16="http://schemas.microsoft.com/office/drawing/2014/main" id="{997B3615-27E1-343C-B837-D5DC267A67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0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1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3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5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6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7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549B79F5-38F5-4335-B581-1FBCDF6CC2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480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1565999"/>
            <a:ext cx="4138924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4258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8648" y="655609"/>
            <a:ext cx="773696" cy="590608"/>
          </a:xfrm>
          <a:prstGeom prst="rect">
            <a:avLst/>
          </a:prstGeom>
        </p:spPr>
      </p:pic>
      <p:sp>
        <p:nvSpPr>
          <p:cNvPr id="27" name="Shape 1032"/>
          <p:cNvSpPr>
            <a:spLocks noGrp="1"/>
          </p:cNvSpPr>
          <p:nvPr>
            <p:ph type="title" hasCustomPrompt="1"/>
          </p:nvPr>
        </p:nvSpPr>
        <p:spPr>
          <a:xfrm>
            <a:off x="732166" y="655610"/>
            <a:ext cx="4138925" cy="59060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E9FE55EF-8AB8-3A74-17E1-0C9FE8C32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2" name="Gruppe 21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4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5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6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8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9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0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1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A36F9454-C051-445A-B771-46F8B0B5FE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327484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t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4258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8648" y="655609"/>
            <a:ext cx="773696" cy="590608"/>
          </a:xfrm>
          <a:prstGeom prst="rect">
            <a:avLst/>
          </a:prstGeom>
        </p:spPr>
      </p:pic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777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53266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5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67" y="655609"/>
            <a:ext cx="773696" cy="590608"/>
          </a:xfrm>
          <a:prstGeom prst="rect">
            <a:avLst/>
          </a:prstGeom>
        </p:spPr>
      </p:pic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F1A568E7-FB57-FE6A-1669-A619F1E5CE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6" name="Gruppe 25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7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831EFCC4-B4D7-4863-A874-3D86009480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639552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, titel og tekst, rød/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2254399"/>
            <a:ext cx="4138924" cy="3890762"/>
          </a:xfrm>
          <a:prstGeom prst="rect">
            <a:avLst/>
          </a:prstGeom>
        </p:spPr>
        <p:txBody>
          <a:bodyPr lIns="50400" tIns="50400" rIns="5040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latin typeface="+mn-lt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Shape 1032"/>
          <p:cNvSpPr txBox="1">
            <a:spLocks/>
          </p:cNvSpPr>
          <p:nvPr userDrawn="1"/>
        </p:nvSpPr>
        <p:spPr>
          <a:xfrm>
            <a:off x="732166" y="1012923"/>
            <a:ext cx="4572679" cy="909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da-DK" dirty="0"/>
              <a:t>Overskrift	</a:t>
            </a:r>
          </a:p>
        </p:txBody>
      </p:sp>
      <p:sp>
        <p:nvSpPr>
          <p:cNvPr id="20" name="Rektangel 1">
            <a:extLst>
              <a:ext uri="{FF2B5EF4-FFF2-40B4-BE49-F238E27FC236}">
                <a16:creationId xmlns:a16="http://schemas.microsoft.com/office/drawing/2014/main" id="{FDD18D72-C323-DAE9-0E24-20A584028878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Billede 7">
            <a:extLst>
              <a:ext uri="{FF2B5EF4-FFF2-40B4-BE49-F238E27FC236}">
                <a16:creationId xmlns:a16="http://schemas.microsoft.com/office/drawing/2014/main" id="{7C835D2C-11E7-652C-0D13-1AA849EC8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298" y="655609"/>
            <a:ext cx="784754" cy="599049"/>
          </a:xfrm>
          <a:prstGeom prst="rect">
            <a:avLst/>
          </a:prstGeom>
        </p:spPr>
      </p:pic>
      <p:sp>
        <p:nvSpPr>
          <p:cNvPr id="27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9200" y="1566000"/>
            <a:ext cx="4012937" cy="334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7397" y="5065413"/>
            <a:ext cx="2644740" cy="69451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1F20D6AB-6131-9B92-39E0-A0FD51E959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31761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9AE3A375-81BD-DB70-62E7-2E3963D105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" y="6472520"/>
            <a:ext cx="4588445" cy="17253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3" name="Gruppe 22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4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6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62752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7777" y="1566000"/>
            <a:ext cx="10136468" cy="33629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5089666"/>
            <a:ext cx="3274498" cy="8481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67" y="655609"/>
            <a:ext cx="773696" cy="590608"/>
          </a:xfrm>
          <a:prstGeom prst="rect">
            <a:avLst/>
          </a:prstGeom>
        </p:spPr>
      </p:pic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4841E11C-548F-26E3-978F-15BDE04BB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4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5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6162025-853C-4E00-BB1B-C4BB2B98C1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96562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204000" cy="6858000"/>
          </a:xfrm>
          <a:prstGeom prst="rect">
            <a:avLst/>
          </a:prstGeom>
          <a:solidFill>
            <a:schemeClr val="bg2"/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FFFFFF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Mørkt billede til hvid tekst</a:t>
            </a:r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grpSp>
        <p:nvGrpSpPr>
          <p:cNvPr id="11" name="Gruppe 1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2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9B45FD60-688B-A16B-6519-7DB34D06BF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77962" y="6148553"/>
            <a:ext cx="1195200" cy="576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368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strebillede +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diagram 2">
            <a:extLst>
              <a:ext uri="{FF2B5EF4-FFF2-40B4-BE49-F238E27FC236}">
                <a16:creationId xmlns:a16="http://schemas.microsoft.com/office/drawing/2014/main" id="{623B87F2-CF2D-4440-80E0-47E2F956761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21" name="Shape 94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8400" cy="68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7BA6915D-EABB-789A-6D09-0311652F60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55200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F6A3DB1B-6832-EFD1-6F80-0DB6DE4515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4745" y="6471911"/>
            <a:ext cx="3834903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89389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diagram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gram 2">
            <a:extLst>
              <a:ext uri="{FF2B5EF4-FFF2-40B4-BE49-F238E27FC236}">
                <a16:creationId xmlns:a16="http://schemas.microsoft.com/office/drawing/2014/main" id="{6D19D23E-E365-DD47-8C2E-349616675C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439946" y="655200"/>
            <a:ext cx="5037680" cy="51948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424" y="1566000"/>
            <a:ext cx="501943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C8229BD-D607-FAF6-95FB-8206FCA21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2167" y="655200"/>
            <a:ext cx="5009689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5097EE91-DCF5-CC16-3E5D-53CDCAE35B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D7A0758-4CA3-427F-9734-6673642D865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16633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diagram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gram 2">
            <a:extLst>
              <a:ext uri="{FF2B5EF4-FFF2-40B4-BE49-F238E27FC236}">
                <a16:creationId xmlns:a16="http://schemas.microsoft.com/office/drawing/2014/main" id="{6D19D23E-E365-DD47-8C2E-349616675C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723226" y="655609"/>
            <a:ext cx="5018630" cy="51948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9946" y="1566000"/>
            <a:ext cx="501943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374B2F4F-CF7C-1BE3-E396-E1E05E810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9946" y="655609"/>
            <a:ext cx="5009689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05B494B4-019A-80D7-D28B-6F738551E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84B866A3-4A4F-4CFD-8301-AEBB326C7E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480537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medieklip 4">
            <a:extLst>
              <a:ext uri="{FF2B5EF4-FFF2-40B4-BE49-F238E27FC236}">
                <a16:creationId xmlns:a16="http://schemas.microsoft.com/office/drawing/2014/main" id="{7C2E937C-1254-8E89-5611-771A8B8FD5B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732167" y="1566000"/>
            <a:ext cx="10735934" cy="42837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media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F42E23-436C-86B5-12F0-52FC0B2BD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video</a:t>
            </a:r>
            <a:endParaRPr lang="en-GB" dirty="0"/>
          </a:p>
        </p:txBody>
      </p:sp>
      <p:sp>
        <p:nvSpPr>
          <p:cNvPr id="4" name="Pladsholder til tekst 5">
            <a:extLst>
              <a:ext uri="{FF2B5EF4-FFF2-40B4-BE49-F238E27FC236}">
                <a16:creationId xmlns:a16="http://schemas.microsoft.com/office/drawing/2014/main" id="{262FFB61-0B3A-7F15-1DA0-703B80C44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307409185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o tekstfe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DBDDE3-6A5D-AA4E-FC74-9030E9C4A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6923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8AF3D09-9497-482B-BB46-04EE6710EA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47036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EB7A14A7-52B7-42A2-AF1C-1F3E9CE4F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140514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ud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9FDDD7F2-726F-1F75-89C4-6B854D7803C6}"/>
              </a:ext>
            </a:extLst>
          </p:cNvPr>
          <p:cNvSpPr/>
          <p:nvPr userDrawn="1"/>
        </p:nvSpPr>
        <p:spPr>
          <a:xfrm>
            <a:off x="10587789" y="5943600"/>
            <a:ext cx="160421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2EB1AB9-518F-4DC1-A022-B1E4A2810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354951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unktopstilling rød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dirty="0"/>
              <a:t>Overskrift	</a:t>
            </a:r>
            <a:endParaRPr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672"/>
            <a:ext cx="10158611" cy="3650404"/>
          </a:xfr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tx1"/>
                </a:solidFill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tx1"/>
                </a:solidFill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134AF3A-E196-85FE-57A4-EAEC3C1408A9}"/>
              </a:ext>
            </a:extLst>
          </p:cNvPr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E283DDA0-23C3-7444-CB84-6DDA65486744}"/>
              </a:ext>
            </a:extLst>
          </p:cNvPr>
          <p:cNvSpPr txBox="1"/>
          <p:nvPr userDrawn="1"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17828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unktopstilling sor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2EFC7BB6-9278-46D3-84A7-346EDA7CB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672"/>
            <a:ext cx="10158611" cy="3650404"/>
          </a:xfr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72F950F-4BDF-93B3-3C5D-CF963D2A87B6}"/>
              </a:ext>
            </a:extLst>
          </p:cNvPr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79441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200"/>
            <a:ext cx="10158611" cy="36504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54727829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rø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59083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3992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blå">
    <p:bg>
      <p:bgPr>
        <a:solidFill>
          <a:srgbClr val="004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sp>
        <p:nvSpPr>
          <p:cNvPr id="2" name="Pladsholder til tekst 4">
            <a:extLst>
              <a:ext uri="{FF2B5EF4-FFF2-40B4-BE49-F238E27FC236}">
                <a16:creationId xmlns:a16="http://schemas.microsoft.com/office/drawing/2014/main" id="{0E190D5C-5E08-9E3A-E304-236B75C7D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11673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sp>
        <p:nvSpPr>
          <p:cNvPr id="2" name="Pladsholder til tekst 4">
            <a:extLst>
              <a:ext uri="{FF2B5EF4-FFF2-40B4-BE49-F238E27FC236}">
                <a16:creationId xmlns:a16="http://schemas.microsoft.com/office/drawing/2014/main" id="{F8B6510C-5DCF-3FD0-9709-288831F27F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408224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FA1FB-0AB3-4B22-CDFD-2A1029FD1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9" name="Pladsholder til tekst 5">
            <a:extLst>
              <a:ext uri="{FF2B5EF4-FFF2-40B4-BE49-F238E27FC236}">
                <a16:creationId xmlns:a16="http://schemas.microsoft.com/office/drawing/2014/main" id="{C5B5FA01-B925-FAB7-10E1-A4A1433896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8CE228-B451-42EE-88AF-685C7F44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91977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rø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40B891-2650-537A-27DD-B25E4D6D0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47AB5D0A-12FA-707B-349E-93FB006A2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22657254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E12BF009-963C-76D7-6D47-D680D8C31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0A7D13-B1FF-DC7E-53FD-19BBDB14A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108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CC6AF95A-460C-375F-0E34-1579063405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19120985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02469C5-8AA0-0A97-97EA-17F4B514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Overskrift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4CE0944C-ED5D-9CCA-34C6-45A983DA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400" y="1565246"/>
            <a:ext cx="10761784" cy="42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8" name="Pladsholder til slidenummer 6">
            <a:extLst>
              <a:ext uri="{FF2B5EF4-FFF2-40B4-BE49-F238E27FC236}">
                <a16:creationId xmlns:a16="http://schemas.microsoft.com/office/drawing/2014/main" id="{30C000A6-2520-CD85-6D6F-E9E749808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124" y="6427593"/>
            <a:ext cx="29033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900" i="0" kern="1200" baseline="0" smtClean="0">
                <a:solidFill>
                  <a:schemeClr val="bg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16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12" r:id="rId2"/>
    <p:sldLayoutId id="2147483754" r:id="rId3"/>
    <p:sldLayoutId id="2147483753" r:id="rId4"/>
    <p:sldLayoutId id="2147483751" r:id="rId5"/>
    <p:sldLayoutId id="2147483713" r:id="rId6"/>
    <p:sldLayoutId id="2147483729" r:id="rId7"/>
    <p:sldLayoutId id="2147483756" r:id="rId8"/>
    <p:sldLayoutId id="2147483757" r:id="rId9"/>
    <p:sldLayoutId id="2147483758" r:id="rId10"/>
    <p:sldLayoutId id="2147483727" r:id="rId11"/>
    <p:sldLayoutId id="2147483730" r:id="rId12"/>
    <p:sldLayoutId id="2147483695" r:id="rId13"/>
    <p:sldLayoutId id="2147483696" r:id="rId14"/>
    <p:sldLayoutId id="2147483764" r:id="rId15"/>
    <p:sldLayoutId id="2147483765" r:id="rId16"/>
    <p:sldLayoutId id="2147483714" r:id="rId17"/>
    <p:sldLayoutId id="2147483700" r:id="rId18"/>
    <p:sldLayoutId id="2147483731" r:id="rId19"/>
    <p:sldLayoutId id="2147483752" r:id="rId20"/>
    <p:sldLayoutId id="2147483738" r:id="rId21"/>
    <p:sldLayoutId id="2147483759" r:id="rId22"/>
    <p:sldLayoutId id="2147483732" r:id="rId23"/>
    <p:sldLayoutId id="2147483736" r:id="rId24"/>
    <p:sldLayoutId id="2147483709" r:id="rId25"/>
    <p:sldLayoutId id="2147483733" r:id="rId26"/>
    <p:sldLayoutId id="2147483760" r:id="rId27"/>
    <p:sldLayoutId id="2147483734" r:id="rId28"/>
    <p:sldLayoutId id="2147483735" r:id="rId29"/>
    <p:sldLayoutId id="2147483740" r:id="rId30"/>
    <p:sldLayoutId id="2147483745" r:id="rId31"/>
    <p:sldLayoutId id="2147483746" r:id="rId32"/>
    <p:sldLayoutId id="2147483750" r:id="rId33"/>
    <p:sldLayoutId id="2147483761" r:id="rId34"/>
    <p:sldLayoutId id="2147483762" r:id="rId35"/>
    <p:sldLayoutId id="2147483763" r:id="rId36"/>
    <p:sldLayoutId id="2147483766" r:id="rId37"/>
    <p:sldLayoutId id="2147483767" r:id="rId38"/>
    <p:sldLayoutId id="2147483768" r:id="rId3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b="1" kern="1200">
          <a:solidFill>
            <a:srgbClr val="000000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Segoe UI" panose="020B0502040204020203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Segoe UI" panose="020B0502040204020203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4-54271-x" TargetMode="External"/><Relationship Id="rId2" Type="http://schemas.openxmlformats.org/officeDocument/2006/relationships/hyperlink" Target="https://doi.org/10.3390/systems11070351" TargetMode="Externa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kelVembye/SR-Network-Presentation" TargetMode="External"/><Relationship Id="rId2" Type="http://schemas.openxmlformats.org/officeDocument/2006/relationships/hyperlink" Target="https://mikkelvembye.github.io/AIscreenR/articles/Using-GPT-API-Models-For-Screening.html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0B0DC023-9873-2CF9-6E8A-6D06DFE24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813" y="3906433"/>
            <a:ext cx="4635085" cy="306383"/>
          </a:xfrm>
        </p:spPr>
        <p:txBody>
          <a:bodyPr/>
          <a:lstStyle/>
          <a:p>
            <a:r>
              <a:rPr lang="da-DK" dirty="0"/>
              <a:t>Mikkel Helding Vembye, PhD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88E3E6-EE62-6011-F1D4-915B09F9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3" y="1353096"/>
            <a:ext cx="4585792" cy="2226365"/>
          </a:xfrm>
        </p:spPr>
        <p:txBody>
          <a:bodyPr/>
          <a:lstStyle/>
          <a:p>
            <a:r>
              <a:rPr lang="da-DK" dirty="0"/>
              <a:t>Brug af GPT API modeller til at screene titler og abstracts i systematiske </a:t>
            </a:r>
            <a:r>
              <a:rPr lang="da-DK" dirty="0" err="1"/>
              <a:t>reviews</a:t>
            </a:r>
            <a:br>
              <a:rPr lang="da-DK" dirty="0"/>
            </a:b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85B816D-9C23-659D-AC5B-EDB9B1D3BF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813" y="4212816"/>
            <a:ext cx="4635085" cy="306383"/>
          </a:xfrm>
        </p:spPr>
        <p:txBody>
          <a:bodyPr/>
          <a:lstStyle/>
          <a:p>
            <a:r>
              <a:rPr lang="da-DK" dirty="0"/>
              <a:t>SR netværkspræsentation, 30. januar 2025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2B2DF96-07BD-43C3-B135-34F6D3274D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r="21645"/>
          <a:stretch>
            <a:fillRect/>
          </a:stretch>
        </p:blipFill>
        <p:spPr>
          <a:xfrm>
            <a:off x="6096000" y="606287"/>
            <a:ext cx="5345187" cy="5016155"/>
          </a:xfrm>
        </p:spPr>
      </p:pic>
    </p:spTree>
    <p:extLst>
      <p:ext uri="{BB962C8B-B14F-4D97-AF65-F5344CB8AC3E}">
        <p14:creationId xmlns:p14="http://schemas.microsoft.com/office/powerpoint/2010/main" val="131246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565C-8029-417C-A754-F2EB651C3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162" y="668438"/>
            <a:ext cx="4791378" cy="5623031"/>
          </a:xfrm>
        </p:spPr>
        <p:txBody>
          <a:bodyPr/>
          <a:lstStyle/>
          <a:p>
            <a:pPr marL="0" indent="0">
              <a:buNone/>
            </a:pPr>
            <a:r>
              <a:rPr lang="da-DK" sz="2400" b="1" dirty="0"/>
              <a:t>Ulemper</a:t>
            </a:r>
          </a:p>
          <a:p>
            <a:r>
              <a:rPr lang="da-DK" dirty="0"/>
              <a:t>Black-</a:t>
            </a:r>
            <a:r>
              <a:rPr lang="da-DK" dirty="0" err="1"/>
              <a:t>box</a:t>
            </a:r>
            <a:r>
              <a:rPr lang="da-DK" dirty="0"/>
              <a:t> modeller (bemærk dog: Menneskelig screening repræsenterer dog ofte også </a:t>
            </a:r>
            <a:r>
              <a:rPr lang="da-DK" dirty="0" err="1"/>
              <a:t>black-box</a:t>
            </a:r>
            <a:r>
              <a:rPr lang="da-DK" dirty="0"/>
              <a:t> operationer)</a:t>
            </a:r>
          </a:p>
          <a:p>
            <a:pPr>
              <a:spcAft>
                <a:spcPts val="800"/>
              </a:spcAft>
            </a:pPr>
            <a:r>
              <a:rPr lang="da-DK" dirty="0" err="1"/>
              <a:t>Off</a:t>
            </a:r>
            <a:r>
              <a:rPr lang="da-DK" dirty="0"/>
              <a:t>-the-</a:t>
            </a:r>
            <a:r>
              <a:rPr lang="da-DK" dirty="0" err="1"/>
              <a:t>shelf</a:t>
            </a:r>
            <a:r>
              <a:rPr lang="da-DK" dirty="0"/>
              <a:t> metode, hvor modeller ændrer sig over tid.</a:t>
            </a:r>
          </a:p>
          <a:p>
            <a:r>
              <a:rPr lang="da-DK" dirty="0"/>
              <a:t>Screeningsresultater kan variere fra screening til screening. Netop derfor vi foreslår at fortage flere screeninger med billige modeller for at fange denne usikkerhed i modellerne. </a:t>
            </a:r>
          </a:p>
          <a:p>
            <a:r>
              <a:rPr lang="da-DK" dirty="0"/>
              <a:t>Kan være prompt-afhængig. Dog usikkert hvor stort et problem det er i mange tilfælde. </a:t>
            </a:r>
          </a:p>
          <a:p>
            <a:r>
              <a:rPr lang="da-DK" dirty="0"/>
              <a:t>Kan have stort klima-</a:t>
            </a:r>
            <a:r>
              <a:rPr lang="da-DK" dirty="0" err="1"/>
              <a:t>impact</a:t>
            </a:r>
            <a:r>
              <a:rPr lang="da-DK" dirty="0"/>
              <a:t>. Dog er spørgsmålet, hvor stort (</a:t>
            </a:r>
            <a:r>
              <a:rPr lang="da-DK" dirty="0" err="1"/>
              <a:t>Tomlinson</a:t>
            </a:r>
            <a:r>
              <a:rPr lang="da-DK" dirty="0"/>
              <a:t> et al., 2024).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354405-76D0-4268-8EE0-44258B5D5318}"/>
              </a:ext>
            </a:extLst>
          </p:cNvPr>
          <p:cNvSpPr txBox="1">
            <a:spLocks/>
          </p:cNvSpPr>
          <p:nvPr/>
        </p:nvSpPr>
        <p:spPr>
          <a:xfrm>
            <a:off x="6280936" y="668437"/>
            <a:ext cx="4791378" cy="54242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2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82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b="1" dirty="0"/>
              <a:t>Fordele</a:t>
            </a:r>
          </a:p>
          <a:p>
            <a:pPr>
              <a:spcAft>
                <a:spcPts val="800"/>
              </a:spcAft>
            </a:pPr>
            <a:r>
              <a:rPr lang="da-DK" dirty="0"/>
              <a:t>Ligeværdig/standardiseret behandling af alle titler og abstracts</a:t>
            </a:r>
          </a:p>
          <a:p>
            <a:pPr>
              <a:spcAft>
                <a:spcPts val="800"/>
              </a:spcAft>
            </a:pPr>
            <a:r>
              <a:rPr lang="da-DK" dirty="0"/>
              <a:t>Det er hurtigt og billigt</a:t>
            </a:r>
          </a:p>
          <a:p>
            <a:pPr>
              <a:spcAft>
                <a:spcPts val="800"/>
              </a:spcAft>
            </a:pPr>
            <a:r>
              <a:rPr lang="da-DK" dirty="0"/>
              <a:t>Kan forebygge menneskelig </a:t>
            </a:r>
            <a:r>
              <a:rPr lang="da-DK" dirty="0" err="1"/>
              <a:t>drifting</a:t>
            </a:r>
            <a:r>
              <a:rPr lang="da-DK" dirty="0"/>
              <a:t>. </a:t>
            </a:r>
          </a:p>
          <a:p>
            <a:pPr>
              <a:spcAft>
                <a:spcPts val="800"/>
              </a:spcAft>
            </a:pPr>
            <a:r>
              <a:rPr lang="da-DK" dirty="0"/>
              <a:t>Ekstra sikkerhed i at man har fundet alle relevante studier. </a:t>
            </a:r>
          </a:p>
          <a:p>
            <a:pPr>
              <a:spcAft>
                <a:spcPts val="800"/>
              </a:spcAft>
            </a:pPr>
            <a:r>
              <a:rPr lang="da-DK" dirty="0"/>
              <a:t>Er ikke påvirket af data balance, dvs. fordelingen og mængden af relevante vs. irrelevante studier. </a:t>
            </a:r>
          </a:p>
          <a:p>
            <a:pPr>
              <a:spcAft>
                <a:spcPts val="800"/>
              </a:spcAft>
            </a:pPr>
            <a:r>
              <a:rPr lang="da-DK" dirty="0"/>
              <a:t>Det er et meget fleksibelt værktøj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21D327-15E9-4E70-9F92-DF468CD22F8E}"/>
              </a:ext>
            </a:extLst>
          </p:cNvPr>
          <p:cNvCxnSpPr/>
          <p:nvPr/>
        </p:nvCxnSpPr>
        <p:spPr>
          <a:xfrm>
            <a:off x="591106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2F4B-2F1B-4E25-91F5-84B9657D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Fremtidig forskning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0754-7E32-4245-8E5E-2D4F88896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da-DK" dirty="0"/>
              <a:t>Det er fortsat vigtigt at undersøge, om modeller som kan lokalt kan downloade kan fungere lige så godt som server modeller. Det ville øge reproducerbarhed af denne screeningsform. </a:t>
            </a:r>
          </a:p>
          <a:p>
            <a:pPr>
              <a:spcAft>
                <a:spcPts val="800"/>
              </a:spcAft>
            </a:pPr>
            <a:r>
              <a:rPr lang="da-DK" dirty="0"/>
              <a:t>Hvordan kan vi på bedst vis kombinere klassiske maskinlæringsværktøjer med AIscreenR. </a:t>
            </a:r>
          </a:p>
          <a:p>
            <a:pPr>
              <a:spcAft>
                <a:spcPts val="800"/>
              </a:spcAft>
            </a:pPr>
            <a:r>
              <a:rPr lang="da-DK" dirty="0"/>
              <a:t>(Hvordan) kan finjustering af modeller forbedre screeninger yderligere?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da-DK" dirty="0"/>
              <a:t>Implementering af lignede værktøjer i standard </a:t>
            </a:r>
            <a:r>
              <a:rPr lang="da-DK" dirty="0" err="1"/>
              <a:t>review</a:t>
            </a:r>
            <a:r>
              <a:rPr lang="da-DK" dirty="0"/>
              <a:t>-software, for at øge brugervenligheden.</a:t>
            </a:r>
            <a:endParaRPr lang="en-US" dirty="0"/>
          </a:p>
          <a:p>
            <a:pPr marL="317500" lvl="1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3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F57F-DDB0-4FCA-B9E2-2144487F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451609"/>
            <a:ext cx="10158611" cy="891382"/>
          </a:xfrm>
        </p:spPr>
        <p:txBody>
          <a:bodyPr/>
          <a:lstStyle/>
          <a:p>
            <a:r>
              <a:rPr lang="da-DK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E70B-0541-41E7-91ED-633FC2BB8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19" y="1235265"/>
            <a:ext cx="10158611" cy="5381291"/>
          </a:xfrm>
        </p:spPr>
        <p:txBody>
          <a:bodyPr/>
          <a:lstStyle/>
          <a:p>
            <a:r>
              <a:rPr lang="da-DK" sz="1200" dirty="0" err="1"/>
              <a:t>Alshami</a:t>
            </a:r>
            <a:r>
              <a:rPr lang="da-DK" sz="1200" dirty="0"/>
              <a:t>, A., </a:t>
            </a:r>
            <a:r>
              <a:rPr lang="da-DK" sz="1200" dirty="0" err="1"/>
              <a:t>Elsayed</a:t>
            </a:r>
            <a:r>
              <a:rPr lang="da-DK" sz="1200" dirty="0"/>
              <a:t>, M., Ali, E., </a:t>
            </a:r>
            <a:r>
              <a:rPr lang="da-DK" sz="1200" dirty="0" err="1"/>
              <a:t>Eltoukhy</a:t>
            </a:r>
            <a:r>
              <a:rPr lang="da-DK" sz="1200" dirty="0"/>
              <a:t>, A. E. E., &amp; </a:t>
            </a:r>
            <a:r>
              <a:rPr lang="da-DK" sz="1200" dirty="0" err="1"/>
              <a:t>Zayed</a:t>
            </a:r>
            <a:r>
              <a:rPr lang="da-DK" sz="1200" dirty="0"/>
              <a:t>, T. (2023). </a:t>
            </a:r>
            <a:r>
              <a:rPr lang="da-DK" sz="1200" dirty="0" err="1"/>
              <a:t>Harnessing</a:t>
            </a:r>
            <a:r>
              <a:rPr lang="da-DK" sz="1200" dirty="0"/>
              <a:t> the power of ChatGPT for </a:t>
            </a:r>
            <a:r>
              <a:rPr lang="da-DK" sz="1200" dirty="0" err="1"/>
              <a:t>automating</a:t>
            </a:r>
            <a:r>
              <a:rPr lang="da-DK" sz="1200" dirty="0"/>
              <a:t>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</a:t>
            </a:r>
            <a:r>
              <a:rPr lang="da-DK" sz="1200" dirty="0"/>
              <a:t> </a:t>
            </a:r>
            <a:r>
              <a:rPr lang="da-DK" sz="1200" dirty="0" err="1"/>
              <a:t>process</a:t>
            </a:r>
            <a:r>
              <a:rPr lang="da-DK" sz="1200" dirty="0"/>
              <a:t>: </a:t>
            </a:r>
            <a:r>
              <a:rPr lang="da-DK" sz="1200" dirty="0" err="1"/>
              <a:t>Methodology</a:t>
            </a:r>
            <a:r>
              <a:rPr lang="da-DK" sz="1200" dirty="0"/>
              <a:t>, case </a:t>
            </a:r>
            <a:r>
              <a:rPr lang="da-DK" sz="1200" dirty="0" err="1"/>
              <a:t>study</a:t>
            </a:r>
            <a:r>
              <a:rPr lang="da-DK" sz="1200" dirty="0"/>
              <a:t>, </a:t>
            </a:r>
            <a:r>
              <a:rPr lang="da-DK" sz="1200" dirty="0" err="1"/>
              <a:t>limitations</a:t>
            </a:r>
            <a:r>
              <a:rPr lang="da-DK" sz="1200" dirty="0"/>
              <a:t>, and future </a:t>
            </a:r>
            <a:r>
              <a:rPr lang="da-DK" sz="1200" dirty="0" err="1"/>
              <a:t>directions</a:t>
            </a:r>
            <a:r>
              <a:rPr lang="da-DK" sz="1200" dirty="0"/>
              <a:t>. </a:t>
            </a:r>
            <a:r>
              <a:rPr lang="da-DK" sz="1200" i="1" dirty="0"/>
              <a:t>Systems</a:t>
            </a:r>
            <a:r>
              <a:rPr lang="da-DK" sz="1200" dirty="0"/>
              <a:t>, </a:t>
            </a:r>
            <a:r>
              <a:rPr lang="da-DK" sz="1200" i="1" dirty="0"/>
              <a:t>11</a:t>
            </a:r>
            <a:r>
              <a:rPr lang="da-DK" sz="1200" dirty="0"/>
              <a:t>(7), 351. </a:t>
            </a:r>
            <a:r>
              <a:rPr lang="da-DK" sz="1200" dirty="0">
                <a:hlinkClick r:id="rId2"/>
              </a:rPr>
              <a:t>https://doi.org/10.3390/systems11070351</a:t>
            </a:r>
            <a:endParaRPr lang="da-DK" sz="1200" dirty="0"/>
          </a:p>
          <a:p>
            <a:r>
              <a:rPr lang="da-DK" sz="1200" dirty="0"/>
              <a:t>Campbell Collaboration. (2023). </a:t>
            </a:r>
            <a:r>
              <a:rPr lang="da-DK" sz="1200" i="1" dirty="0"/>
              <a:t>Stepping up </a:t>
            </a:r>
            <a:r>
              <a:rPr lang="da-DK" sz="1200" i="1" dirty="0" err="1"/>
              <a:t>evidence</a:t>
            </a:r>
            <a:r>
              <a:rPr lang="da-DK" sz="1200" i="1" dirty="0"/>
              <a:t> </a:t>
            </a:r>
            <a:r>
              <a:rPr lang="da-DK" sz="1200" i="1" dirty="0" err="1"/>
              <a:t>synthesis</a:t>
            </a:r>
            <a:r>
              <a:rPr lang="da-DK" sz="1200" i="1" dirty="0"/>
              <a:t>: faster, </a:t>
            </a:r>
            <a:r>
              <a:rPr lang="da-DK" sz="1200" i="1" dirty="0" err="1"/>
              <a:t>cheaper</a:t>
            </a:r>
            <a:r>
              <a:rPr lang="da-DK" sz="1200" i="1" dirty="0"/>
              <a:t> and more </a:t>
            </a:r>
            <a:r>
              <a:rPr lang="da-DK" sz="1200" i="1" dirty="0" err="1"/>
              <a:t>useful</a:t>
            </a:r>
            <a:r>
              <a:rPr lang="da-DK" sz="1200" dirty="0"/>
              <a:t>. https://www.campbellcollaboration.org/news-and-events/news/stepping-up-evidence-synthesis.html</a:t>
            </a:r>
            <a:endParaRPr lang="en-US" sz="1200" dirty="0"/>
          </a:p>
          <a:p>
            <a:r>
              <a:rPr lang="da-DK" sz="1200" dirty="0" err="1"/>
              <a:t>Gargari</a:t>
            </a:r>
            <a:r>
              <a:rPr lang="da-DK" sz="1200" dirty="0"/>
              <a:t>, O. K., </a:t>
            </a:r>
            <a:r>
              <a:rPr lang="da-DK" sz="1200" dirty="0" err="1"/>
              <a:t>Mahmoudi</a:t>
            </a:r>
            <a:r>
              <a:rPr lang="da-DK" sz="1200" dirty="0"/>
              <a:t>, M. H., </a:t>
            </a:r>
            <a:r>
              <a:rPr lang="da-DK" sz="1200" dirty="0" err="1"/>
              <a:t>Hajisafarali</a:t>
            </a:r>
            <a:r>
              <a:rPr lang="da-DK" sz="1200" dirty="0"/>
              <a:t>, M., &amp; </a:t>
            </a:r>
            <a:r>
              <a:rPr lang="da-DK" sz="1200" dirty="0" err="1"/>
              <a:t>Samiee</a:t>
            </a:r>
            <a:r>
              <a:rPr lang="da-DK" sz="1200" dirty="0"/>
              <a:t>, R. (2024). </a:t>
            </a:r>
            <a:r>
              <a:rPr lang="da-DK" sz="1200" dirty="0" err="1"/>
              <a:t>Enhancing</a:t>
            </a:r>
            <a:r>
              <a:rPr lang="da-DK" sz="1200" dirty="0"/>
              <a:t> </a:t>
            </a:r>
            <a:r>
              <a:rPr lang="da-DK" sz="1200" dirty="0" err="1"/>
              <a:t>title</a:t>
            </a:r>
            <a:r>
              <a:rPr lang="da-DK" sz="1200" dirty="0"/>
              <a:t> and abstract screening for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with GPT-3.5 turbo. </a:t>
            </a:r>
            <a:r>
              <a:rPr lang="da-DK" sz="1200" i="1" dirty="0"/>
              <a:t>BMJ Evidence-</a:t>
            </a:r>
            <a:r>
              <a:rPr lang="da-DK" sz="1200" i="1" dirty="0" err="1"/>
              <a:t>Based</a:t>
            </a:r>
            <a:r>
              <a:rPr lang="da-DK" sz="1200" i="1" dirty="0"/>
              <a:t> </a:t>
            </a:r>
            <a:r>
              <a:rPr lang="da-DK" sz="1200" i="1" dirty="0" err="1"/>
              <a:t>Medicine</a:t>
            </a:r>
            <a:r>
              <a:rPr lang="da-DK" sz="1200" dirty="0"/>
              <a:t>, </a:t>
            </a:r>
            <a:r>
              <a:rPr lang="da-DK" sz="1200" i="1" dirty="0"/>
              <a:t>29</a:t>
            </a:r>
            <a:r>
              <a:rPr lang="da-DK" sz="1200" dirty="0"/>
              <a:t>(1), 69 LP – 70. https://doi.org/10.1136/bmjebm-2023-112678</a:t>
            </a:r>
            <a:endParaRPr lang="en-US" sz="1200" dirty="0"/>
          </a:p>
          <a:p>
            <a:r>
              <a:rPr lang="da-DK" sz="1200" dirty="0"/>
              <a:t>Guo, E., </a:t>
            </a:r>
            <a:r>
              <a:rPr lang="da-DK" sz="1200" dirty="0" err="1"/>
              <a:t>Gupta</a:t>
            </a:r>
            <a:r>
              <a:rPr lang="da-DK" sz="1200" dirty="0"/>
              <a:t>, M., Deng, J., Park, Y.-J., </a:t>
            </a:r>
            <a:r>
              <a:rPr lang="da-DK" sz="1200" dirty="0" err="1"/>
              <a:t>Paget</a:t>
            </a:r>
            <a:r>
              <a:rPr lang="da-DK" sz="1200" dirty="0"/>
              <a:t>, M., &amp; </a:t>
            </a:r>
            <a:r>
              <a:rPr lang="da-DK" sz="1200" dirty="0" err="1"/>
              <a:t>Naugler</a:t>
            </a:r>
            <a:r>
              <a:rPr lang="da-DK" sz="1200" dirty="0"/>
              <a:t>, C. (2024). Automated </a:t>
            </a:r>
            <a:r>
              <a:rPr lang="da-DK" sz="1200" dirty="0" err="1"/>
              <a:t>paper</a:t>
            </a:r>
            <a:r>
              <a:rPr lang="da-DK" sz="1200" dirty="0"/>
              <a:t> screening for </a:t>
            </a:r>
            <a:r>
              <a:rPr lang="da-DK" sz="1200" dirty="0" err="1"/>
              <a:t>clinical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</a:t>
            </a:r>
            <a:r>
              <a:rPr lang="da-DK" sz="1200" dirty="0" err="1"/>
              <a:t>using</a:t>
            </a:r>
            <a:r>
              <a:rPr lang="da-DK" sz="1200" dirty="0"/>
              <a:t> large </a:t>
            </a:r>
            <a:r>
              <a:rPr lang="da-DK" sz="1200" dirty="0" err="1"/>
              <a:t>language</a:t>
            </a:r>
            <a:r>
              <a:rPr lang="da-DK" sz="1200" dirty="0"/>
              <a:t> models: Data </a:t>
            </a:r>
            <a:r>
              <a:rPr lang="da-DK" sz="1200" dirty="0" err="1"/>
              <a:t>analysis</a:t>
            </a:r>
            <a:r>
              <a:rPr lang="da-DK" sz="1200" dirty="0"/>
              <a:t> </a:t>
            </a:r>
            <a:r>
              <a:rPr lang="da-DK" sz="1200" dirty="0" err="1"/>
              <a:t>study</a:t>
            </a:r>
            <a:r>
              <a:rPr lang="da-DK" sz="1200" dirty="0"/>
              <a:t>. </a:t>
            </a:r>
            <a:r>
              <a:rPr lang="da-DK" sz="1200" i="1" dirty="0"/>
              <a:t>J Med Internet Res</a:t>
            </a:r>
            <a:r>
              <a:rPr lang="da-DK" sz="1200" dirty="0"/>
              <a:t>, </a:t>
            </a:r>
            <a:r>
              <a:rPr lang="da-DK" sz="1200" i="1" dirty="0"/>
              <a:t>26</a:t>
            </a:r>
            <a:r>
              <a:rPr lang="da-DK" sz="1200" dirty="0"/>
              <a:t>, e48996. https://doi.org/10.2196/48996</a:t>
            </a:r>
            <a:endParaRPr lang="en-US" sz="1200" dirty="0"/>
          </a:p>
          <a:p>
            <a:r>
              <a:rPr lang="da-DK" sz="1200" dirty="0" err="1"/>
              <a:t>Issaiy</a:t>
            </a:r>
            <a:r>
              <a:rPr lang="da-DK" sz="1200" dirty="0"/>
              <a:t>, M., </a:t>
            </a:r>
            <a:r>
              <a:rPr lang="da-DK" sz="1200" dirty="0" err="1"/>
              <a:t>Ghanaati</a:t>
            </a:r>
            <a:r>
              <a:rPr lang="da-DK" sz="1200" dirty="0"/>
              <a:t>, H., </a:t>
            </a:r>
            <a:r>
              <a:rPr lang="da-DK" sz="1200" dirty="0" err="1"/>
              <a:t>Kolahi</a:t>
            </a:r>
            <a:r>
              <a:rPr lang="da-DK" sz="1200" dirty="0"/>
              <a:t>, S., </a:t>
            </a:r>
            <a:r>
              <a:rPr lang="da-DK" sz="1200" dirty="0" err="1"/>
              <a:t>Shakiba</a:t>
            </a:r>
            <a:r>
              <a:rPr lang="da-DK" sz="1200" dirty="0"/>
              <a:t>, M., </a:t>
            </a:r>
            <a:r>
              <a:rPr lang="da-DK" sz="1200" dirty="0" err="1"/>
              <a:t>Jalali</a:t>
            </a:r>
            <a:r>
              <a:rPr lang="da-DK" sz="1200" dirty="0"/>
              <a:t>, A. H., </a:t>
            </a:r>
            <a:r>
              <a:rPr lang="da-DK" sz="1200" dirty="0" err="1"/>
              <a:t>Zarei</a:t>
            </a:r>
            <a:r>
              <a:rPr lang="da-DK" sz="1200" dirty="0"/>
              <a:t>, D., </a:t>
            </a:r>
            <a:r>
              <a:rPr lang="da-DK" sz="1200" dirty="0" err="1"/>
              <a:t>Kazemian</a:t>
            </a:r>
            <a:r>
              <a:rPr lang="da-DK" sz="1200" dirty="0"/>
              <a:t>, S., </a:t>
            </a:r>
            <a:r>
              <a:rPr lang="da-DK" sz="1200" dirty="0" err="1"/>
              <a:t>Avanaki</a:t>
            </a:r>
            <a:r>
              <a:rPr lang="da-DK" sz="1200" dirty="0"/>
              <a:t>, M. A., &amp; </a:t>
            </a:r>
            <a:r>
              <a:rPr lang="da-DK" sz="1200" dirty="0" err="1"/>
              <a:t>Firouznia</a:t>
            </a:r>
            <a:r>
              <a:rPr lang="da-DK" sz="1200" dirty="0"/>
              <a:t>, K. (2024). </a:t>
            </a:r>
            <a:r>
              <a:rPr lang="da-DK" sz="1200" dirty="0" err="1"/>
              <a:t>Methodological</a:t>
            </a:r>
            <a:r>
              <a:rPr lang="da-DK" sz="1200" dirty="0"/>
              <a:t> </a:t>
            </a:r>
            <a:r>
              <a:rPr lang="da-DK" sz="1200" dirty="0" err="1"/>
              <a:t>insights</a:t>
            </a:r>
            <a:r>
              <a:rPr lang="da-DK" sz="1200" dirty="0"/>
              <a:t> </a:t>
            </a:r>
            <a:r>
              <a:rPr lang="da-DK" sz="1200" dirty="0" err="1"/>
              <a:t>into</a:t>
            </a:r>
            <a:r>
              <a:rPr lang="da-DK" sz="1200" dirty="0"/>
              <a:t> </a:t>
            </a:r>
            <a:r>
              <a:rPr lang="da-DK" sz="1200" dirty="0" err="1"/>
              <a:t>ChatGPT’s</a:t>
            </a:r>
            <a:r>
              <a:rPr lang="da-DK" sz="1200" dirty="0"/>
              <a:t> screening performance in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. </a:t>
            </a:r>
            <a:r>
              <a:rPr lang="da-DK" sz="1200" i="1" dirty="0"/>
              <a:t>BMC Medical Research </a:t>
            </a:r>
            <a:r>
              <a:rPr lang="da-DK" sz="1200" i="1" dirty="0" err="1"/>
              <a:t>Methodology</a:t>
            </a:r>
            <a:r>
              <a:rPr lang="da-DK" sz="1200" dirty="0"/>
              <a:t>, </a:t>
            </a:r>
            <a:r>
              <a:rPr lang="da-DK" sz="1200" i="1" dirty="0"/>
              <a:t>24</a:t>
            </a:r>
            <a:r>
              <a:rPr lang="da-DK" sz="1200" dirty="0"/>
              <a:t>(1), 78. https://doi.org/10.1186/s12874-024-02203-8</a:t>
            </a:r>
            <a:endParaRPr lang="en-US" sz="1200" dirty="0"/>
          </a:p>
          <a:p>
            <a:r>
              <a:rPr lang="da-DK" sz="1200" dirty="0" err="1"/>
              <a:t>Khraisha</a:t>
            </a:r>
            <a:r>
              <a:rPr lang="da-DK" sz="1200" dirty="0"/>
              <a:t>, Q., Put, S., </a:t>
            </a:r>
            <a:r>
              <a:rPr lang="da-DK" sz="1200" dirty="0" err="1"/>
              <a:t>Kappenberg</a:t>
            </a:r>
            <a:r>
              <a:rPr lang="da-DK" sz="1200" dirty="0"/>
              <a:t>, J., </a:t>
            </a:r>
            <a:r>
              <a:rPr lang="da-DK" sz="1200" dirty="0" err="1"/>
              <a:t>Warraitch</a:t>
            </a:r>
            <a:r>
              <a:rPr lang="da-DK" sz="1200" dirty="0"/>
              <a:t>, A., &amp; </a:t>
            </a:r>
            <a:r>
              <a:rPr lang="da-DK" sz="1200" dirty="0" err="1"/>
              <a:t>Hadfield</a:t>
            </a:r>
            <a:r>
              <a:rPr lang="da-DK" sz="1200" dirty="0"/>
              <a:t>, K. (2024). Can large </a:t>
            </a:r>
            <a:r>
              <a:rPr lang="da-DK" sz="1200" dirty="0" err="1"/>
              <a:t>language</a:t>
            </a:r>
            <a:r>
              <a:rPr lang="da-DK" sz="1200" dirty="0"/>
              <a:t> models </a:t>
            </a:r>
            <a:r>
              <a:rPr lang="da-DK" sz="1200" dirty="0" err="1"/>
              <a:t>replace</a:t>
            </a:r>
            <a:r>
              <a:rPr lang="da-DK" sz="1200" dirty="0"/>
              <a:t> </a:t>
            </a:r>
            <a:r>
              <a:rPr lang="da-DK" sz="1200" dirty="0" err="1"/>
              <a:t>humans</a:t>
            </a:r>
            <a:r>
              <a:rPr lang="da-DK" sz="1200" dirty="0"/>
              <a:t> in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? </a:t>
            </a:r>
            <a:r>
              <a:rPr lang="da-DK" sz="1200" dirty="0" err="1"/>
              <a:t>Evaluating</a:t>
            </a:r>
            <a:r>
              <a:rPr lang="da-DK" sz="1200" dirty="0"/>
              <a:t> GPT-4’s </a:t>
            </a:r>
            <a:r>
              <a:rPr lang="da-DK" sz="1200" dirty="0" err="1"/>
              <a:t>efficacy</a:t>
            </a:r>
            <a:r>
              <a:rPr lang="da-DK" sz="1200" dirty="0"/>
              <a:t> in screening and </a:t>
            </a:r>
            <a:r>
              <a:rPr lang="da-DK" sz="1200" dirty="0" err="1"/>
              <a:t>extracting</a:t>
            </a:r>
            <a:r>
              <a:rPr lang="da-DK" sz="1200" dirty="0"/>
              <a:t> data from peer-</a:t>
            </a:r>
            <a:r>
              <a:rPr lang="da-DK" sz="1200" dirty="0" err="1"/>
              <a:t>reviewed</a:t>
            </a:r>
            <a:r>
              <a:rPr lang="da-DK" sz="1200" dirty="0"/>
              <a:t> and </a:t>
            </a:r>
            <a:r>
              <a:rPr lang="da-DK" sz="1200" dirty="0" err="1"/>
              <a:t>grey</a:t>
            </a:r>
            <a:r>
              <a:rPr lang="da-DK" sz="1200" dirty="0"/>
              <a:t> </a:t>
            </a:r>
            <a:r>
              <a:rPr lang="da-DK" sz="1200" dirty="0" err="1"/>
              <a:t>literature</a:t>
            </a:r>
            <a:r>
              <a:rPr lang="da-DK" sz="1200" dirty="0"/>
              <a:t> in multiple </a:t>
            </a:r>
            <a:r>
              <a:rPr lang="da-DK" sz="1200" dirty="0" err="1"/>
              <a:t>languages</a:t>
            </a:r>
            <a:r>
              <a:rPr lang="da-DK" sz="1200" dirty="0"/>
              <a:t>. </a:t>
            </a:r>
            <a:r>
              <a:rPr lang="da-DK" sz="1200" i="1" dirty="0"/>
              <a:t>Research Synthesis Methods</a:t>
            </a:r>
            <a:r>
              <a:rPr lang="da-DK" sz="1200" dirty="0"/>
              <a:t>. https://doi.org/10.1002/jrsm.1715</a:t>
            </a:r>
            <a:endParaRPr lang="en-US" sz="1200" dirty="0"/>
          </a:p>
          <a:p>
            <a:r>
              <a:rPr lang="da-DK" sz="1200" dirty="0" err="1"/>
              <a:t>Syriani</a:t>
            </a:r>
            <a:r>
              <a:rPr lang="da-DK" sz="1200" dirty="0"/>
              <a:t>, E., David, I., &amp; Kumar, G. (2024). Screening </a:t>
            </a:r>
            <a:r>
              <a:rPr lang="da-DK" sz="1200" dirty="0" err="1"/>
              <a:t>articles</a:t>
            </a:r>
            <a:r>
              <a:rPr lang="da-DK" sz="1200" dirty="0"/>
              <a:t> for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with ChatGPT. </a:t>
            </a:r>
            <a:r>
              <a:rPr lang="da-DK" sz="1200" i="1" dirty="0"/>
              <a:t>Journal of Computer Languages</a:t>
            </a:r>
            <a:r>
              <a:rPr lang="da-DK" sz="1200" dirty="0"/>
              <a:t>, </a:t>
            </a:r>
            <a:r>
              <a:rPr lang="da-DK" sz="1200" i="1" dirty="0"/>
              <a:t>80</a:t>
            </a:r>
            <a:r>
              <a:rPr lang="da-DK" sz="1200" dirty="0"/>
              <a:t>, 101287. https://doi.org/10.1016/j.cola.2024.101287</a:t>
            </a:r>
            <a:endParaRPr lang="en-US" sz="1200" dirty="0"/>
          </a:p>
          <a:p>
            <a:r>
              <a:rPr lang="da-DK" sz="1200" dirty="0" err="1"/>
              <a:t>Tomlinson</a:t>
            </a:r>
            <a:r>
              <a:rPr lang="da-DK" sz="1200" dirty="0"/>
              <a:t>, B., Black, R. W., Patterson, D. J., &amp; </a:t>
            </a:r>
            <a:r>
              <a:rPr lang="da-DK" sz="1200" dirty="0" err="1"/>
              <a:t>Torrance</a:t>
            </a:r>
            <a:r>
              <a:rPr lang="da-DK" sz="1200" dirty="0"/>
              <a:t>, A. W. (2024). The </a:t>
            </a:r>
            <a:r>
              <a:rPr lang="da-DK" sz="1200" dirty="0" err="1"/>
              <a:t>carbon</a:t>
            </a:r>
            <a:r>
              <a:rPr lang="da-DK" sz="1200" dirty="0"/>
              <a:t> emissions of </a:t>
            </a:r>
            <a:r>
              <a:rPr lang="da-DK" sz="1200" dirty="0" err="1"/>
              <a:t>writing</a:t>
            </a:r>
            <a:r>
              <a:rPr lang="da-DK" sz="1200" dirty="0"/>
              <a:t> and </a:t>
            </a:r>
            <a:r>
              <a:rPr lang="da-DK" sz="1200" dirty="0" err="1"/>
              <a:t>illustrating</a:t>
            </a:r>
            <a:r>
              <a:rPr lang="da-DK" sz="1200" dirty="0"/>
              <a:t> </a:t>
            </a:r>
            <a:r>
              <a:rPr lang="da-DK" sz="1200" dirty="0" err="1"/>
              <a:t>are</a:t>
            </a:r>
            <a:r>
              <a:rPr lang="da-DK" sz="1200" dirty="0"/>
              <a:t> </a:t>
            </a:r>
            <a:r>
              <a:rPr lang="da-DK" sz="1200" dirty="0" err="1"/>
              <a:t>lower</a:t>
            </a:r>
            <a:r>
              <a:rPr lang="da-DK" sz="1200" dirty="0"/>
              <a:t> for AI </a:t>
            </a:r>
            <a:r>
              <a:rPr lang="da-DK" sz="1200" dirty="0" err="1"/>
              <a:t>than</a:t>
            </a:r>
            <a:r>
              <a:rPr lang="da-DK" sz="1200" dirty="0"/>
              <a:t> for </a:t>
            </a:r>
            <a:r>
              <a:rPr lang="da-DK" sz="1200" dirty="0" err="1"/>
              <a:t>humans</a:t>
            </a:r>
            <a:r>
              <a:rPr lang="da-DK" sz="1200" dirty="0"/>
              <a:t>. </a:t>
            </a:r>
            <a:r>
              <a:rPr lang="da-DK" sz="1200" i="1" dirty="0"/>
              <a:t>Scientific Reports</a:t>
            </a:r>
            <a:r>
              <a:rPr lang="da-DK" sz="1200" dirty="0"/>
              <a:t>, </a:t>
            </a:r>
            <a:r>
              <a:rPr lang="da-DK" sz="1200" i="1" dirty="0"/>
              <a:t>14</a:t>
            </a:r>
            <a:r>
              <a:rPr lang="da-DK" sz="1200" dirty="0"/>
              <a:t>(1), 3732. </a:t>
            </a:r>
            <a:r>
              <a:rPr lang="da-DK" sz="1200" dirty="0">
                <a:hlinkClick r:id="rId3"/>
              </a:rPr>
              <a:t>https://doi.org/10.1038/s41598-024-54271-x</a:t>
            </a:r>
            <a:endParaRPr lang="da-DK" sz="1200" dirty="0"/>
          </a:p>
          <a:p>
            <a:r>
              <a:rPr lang="da-DK" sz="1200" dirty="0"/>
              <a:t>Vembye, M. H. (2024). </a:t>
            </a:r>
            <a:r>
              <a:rPr lang="da-DK" sz="1200" i="1" dirty="0"/>
              <a:t>AIscreenR: AI screening </a:t>
            </a:r>
            <a:r>
              <a:rPr lang="da-DK" sz="1200" i="1" dirty="0" err="1"/>
              <a:t>tools</a:t>
            </a:r>
            <a:r>
              <a:rPr lang="da-DK" sz="1200" i="1" dirty="0"/>
              <a:t> for </a:t>
            </a:r>
            <a:r>
              <a:rPr lang="da-DK" sz="1200" i="1" dirty="0" err="1"/>
              <a:t>systematic</a:t>
            </a:r>
            <a:r>
              <a:rPr lang="da-DK" sz="1200" i="1" dirty="0"/>
              <a:t> </a:t>
            </a:r>
            <a:r>
              <a:rPr lang="da-DK" sz="1200" i="1" dirty="0" err="1"/>
              <a:t>reviews</a:t>
            </a:r>
            <a:r>
              <a:rPr lang="da-DK" sz="1200" i="1" dirty="0"/>
              <a:t>.</a:t>
            </a:r>
            <a:r>
              <a:rPr lang="da-DK" sz="1200" dirty="0"/>
              <a:t> (0.1.0). CRAN. https://doi.org/10.32614/CRAN.package.AIscreenR</a:t>
            </a:r>
            <a:endParaRPr lang="en-US" sz="1200" dirty="0"/>
          </a:p>
          <a:p>
            <a:r>
              <a:rPr lang="da-DK" sz="1200" dirty="0"/>
              <a:t>Vembye, M. H., Christensen, J., Mølgaard, A. B., &amp; Schytt, F. L. W. (2024). GPT API Models Can </a:t>
            </a:r>
            <a:r>
              <a:rPr lang="da-DK" sz="1200" dirty="0" err="1"/>
              <a:t>Function</a:t>
            </a:r>
            <a:r>
              <a:rPr lang="da-DK" sz="1200" dirty="0"/>
              <a:t> as Highly </a:t>
            </a:r>
            <a:r>
              <a:rPr lang="da-DK" sz="1200" dirty="0" err="1"/>
              <a:t>Reliable</a:t>
            </a:r>
            <a:r>
              <a:rPr lang="da-DK" sz="1200" dirty="0"/>
              <a:t> Second </a:t>
            </a:r>
            <a:r>
              <a:rPr lang="da-DK" sz="1200" dirty="0" err="1"/>
              <a:t>Screeners</a:t>
            </a:r>
            <a:r>
              <a:rPr lang="da-DK" sz="1200" dirty="0"/>
              <a:t> of Titles and Abstracts in </a:t>
            </a:r>
            <a:r>
              <a:rPr lang="da-DK" sz="1200" dirty="0" err="1"/>
              <a:t>Systematic</a:t>
            </a:r>
            <a:r>
              <a:rPr lang="da-DK" sz="1200" dirty="0"/>
              <a:t> Reviews: A </a:t>
            </a:r>
            <a:r>
              <a:rPr lang="da-DK" sz="1200" dirty="0" err="1"/>
              <a:t>Proof</a:t>
            </a:r>
            <a:r>
              <a:rPr lang="da-DK" sz="1200" dirty="0"/>
              <a:t> of </a:t>
            </a:r>
            <a:r>
              <a:rPr lang="da-DK" sz="1200" dirty="0" err="1"/>
              <a:t>Concept</a:t>
            </a:r>
            <a:r>
              <a:rPr lang="da-DK" sz="1200" dirty="0"/>
              <a:t> and Common Guidelines. </a:t>
            </a:r>
            <a:r>
              <a:rPr lang="da-DK" sz="1200" i="1" dirty="0"/>
              <a:t>Open Science Framework</a:t>
            </a:r>
            <a:r>
              <a:rPr lang="da-DK" sz="1200" dirty="0"/>
              <a:t>. https://doi.org/10.31219/osf.io/yrhzm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0FF-35AB-4945-A707-FBAE8A8C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Appendix</a:t>
            </a:r>
            <a:r>
              <a:rPr lang="da-DK" dirty="0"/>
              <a:t> 1 - </a:t>
            </a:r>
            <a:r>
              <a:rPr lang="da-DK" dirty="0" err="1"/>
              <a:t>Assessment</a:t>
            </a:r>
            <a:r>
              <a:rPr lang="da-DK" dirty="0"/>
              <a:t>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9293C7-11EF-42A7-A1C1-94AC9CE754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520" y="2064960"/>
                <a:ext cx="10596278" cy="3780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0" tIns="0" rIns="0" bIns="0" rtlCol="0" anchor="t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32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0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382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1200" i="1" dirty="0"/>
                  <a:t>Recall</a:t>
                </a:r>
                <a:r>
                  <a:rPr lang="da-DK" sz="1200" dirty="0"/>
                  <a:t> is </a:t>
                </a:r>
                <a:r>
                  <a:rPr lang="en-US" sz="1200" dirty="0"/>
                  <a:t>the proportion of relevant records being correctly classified as relevant, given by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da-DK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1200" i="1" dirty="0"/>
                  <a:t>Specificity</a:t>
                </a:r>
                <a:r>
                  <a:rPr lang="en-US" sz="1200" dirty="0"/>
                  <a:t> is the proportion of irrelevant records being correctly classified as irrelevant, given by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da-DK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a-DK" sz="1400" dirty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9293C7-11EF-42A7-A1C1-94AC9CE7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20" y="2064960"/>
                <a:ext cx="10596278" cy="3780116"/>
              </a:xfrm>
              <a:prstGeom prst="rect">
                <a:avLst/>
              </a:prstGeom>
              <a:blipFill>
                <a:blip r:embed="rId3"/>
                <a:stretch>
                  <a:fillRect l="-86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9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2040-6A6B-4A8B-A38D-DEFCB22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396474"/>
            <a:ext cx="10158611" cy="891382"/>
          </a:xfrm>
        </p:spPr>
        <p:txBody>
          <a:bodyPr/>
          <a:lstStyle/>
          <a:p>
            <a:r>
              <a:rPr lang="en-US" dirty="0"/>
              <a:t>Appendix 2 – Numerical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8A890-C23C-4C77-85A6-A0006E60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57" y="1616629"/>
            <a:ext cx="6228271" cy="44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503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182-8593-4315-9CAE-B03544C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468393"/>
            <a:ext cx="10158611" cy="891382"/>
          </a:xfrm>
        </p:spPr>
        <p:txBody>
          <a:bodyPr/>
          <a:lstStyle/>
          <a:p>
            <a:r>
              <a:rPr lang="en-US" dirty="0"/>
              <a:t>Appendix 3: What we also do: further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1A5F-3305-475A-BA9B-0EB3B8B7E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1931992"/>
            <a:ext cx="10359972" cy="4485301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i="1" dirty="0"/>
              <a:t>Common guidelines</a:t>
            </a:r>
            <a:r>
              <a:rPr lang="en-US" dirty="0"/>
              <a:t> </a:t>
            </a:r>
            <a:r>
              <a:rPr lang="da-DK" dirty="0"/>
              <a:t>for </a:t>
            </a:r>
            <a:r>
              <a:rPr lang="en-US" dirty="0"/>
              <a:t>when it is (and when it is not) appropriate to use GPT API models for title and abstract screening in high-quality reviews. These guidelines are primarily based on the benchmark scheme</a:t>
            </a:r>
            <a:r>
              <a:rPr lang="da-DK" dirty="0"/>
              <a:t>.</a:t>
            </a:r>
          </a:p>
          <a:p>
            <a:pPr>
              <a:spcBef>
                <a:spcPts val="0"/>
              </a:spcBef>
            </a:pPr>
            <a:r>
              <a:rPr lang="en-US" i="1" dirty="0"/>
              <a:t>A workflow for how to configure a reliable screening</a:t>
            </a:r>
            <a:r>
              <a:rPr lang="en-US" dirty="0"/>
              <a:t>, including how to test and develop prompts. Hereto we introduce multiple-prompt screening, i.e., making one prompt per inclusion criteria.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According to Campbell Collaboration (2023) using AI in high-quality reviews requires: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(a) functioning tech </a:t>
            </a:r>
            <a:r>
              <a:rPr lang="en-US" b="1" dirty="0"/>
              <a:t>[Outside our control]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(b) proof that it is functioning appropriately: </a:t>
            </a:r>
            <a:r>
              <a:rPr lang="en-US" b="1" dirty="0"/>
              <a:t>[Our answer: Experiment results]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(c) the tech embodied in usable products: </a:t>
            </a:r>
            <a:r>
              <a:rPr lang="en-US" b="1" dirty="0"/>
              <a:t>[Our answer: AIscreenR]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(d) agreed guidelines for appropriate use </a:t>
            </a:r>
            <a:r>
              <a:rPr lang="en-US" b="1" dirty="0"/>
              <a:t>[Our answer: The use of benchmark schemes]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(e) training </a:t>
            </a:r>
            <a:r>
              <a:rPr lang="en-US" b="1" dirty="0"/>
              <a:t>[Our answer: Assess the use with test data: Alternatively use fine-tuning]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(f) ongoing support </a:t>
            </a:r>
            <a:r>
              <a:rPr lang="en-US" b="1" dirty="0"/>
              <a:t>[Our answer: Provide AIscreenR as an open-source software] 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 our paper, we strive to accommodate requirements b to f. </a:t>
            </a:r>
          </a:p>
        </p:txBody>
      </p:sp>
    </p:spTree>
    <p:extLst>
      <p:ext uri="{BB962C8B-B14F-4D97-AF65-F5344CB8AC3E}">
        <p14:creationId xmlns:p14="http://schemas.microsoft.com/office/powerpoint/2010/main" val="208982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96E2-9EBF-4B0D-B303-A2BEDAEF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4: Other possibilities with AIscreenR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750B-9D57-4767-886D-ACA18619E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be combined with other (semi) automated screening tools such as priority and classifier screening.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dirty="0"/>
              <a:t>U</a:t>
            </a:r>
            <a:r>
              <a:rPr lang="en-US" dirty="0"/>
              <a:t>sed to reduce the number of studies needed to be humanly double screened. This can be done by making too over-inclusive prompt on purpose. </a:t>
            </a:r>
          </a:p>
          <a:p>
            <a:endParaRPr lang="da-DK" dirty="0"/>
          </a:p>
          <a:p>
            <a:r>
              <a:rPr lang="en-US" dirty="0"/>
              <a:t>Can be fine tuned to the specific review</a:t>
            </a:r>
            <a:r>
              <a:rPr lang="da-DK" dirty="0"/>
              <a:t> </a:t>
            </a:r>
            <a:r>
              <a:rPr lang="da-DK" dirty="0" err="1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E51C68-657C-4944-8224-055929C59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1. At give jer et praktisk indblik i, hvordan man screener titler og abstracts med GPT API modeller.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2. At give jer indblik i hvor stærkt et værktøj vi har med at gøre samt viser jer hvordan man kvalitetstester denne type screeninger.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3. At diskutere (hvis tiden tillader os det) at diskutere fordele, ulemper og fremtidige perspektiver knyttet til denne screeningsmetode</a:t>
            </a:r>
          </a:p>
          <a:p>
            <a:pPr marL="0" indent="0">
              <a:buNone/>
            </a:pPr>
            <a:endParaRPr lang="da-DK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F0E01-981B-4978-ACFD-B386416D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Præsentations formål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7BC6-526B-45AE-AB33-656C5DB4E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D829-30D2-4801-BCF7-CB2BAD7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567233"/>
            <a:ext cx="10158611" cy="891382"/>
          </a:xfrm>
        </p:spPr>
        <p:txBody>
          <a:bodyPr/>
          <a:lstStyle/>
          <a:p>
            <a:r>
              <a:rPr lang="da-DK" dirty="0"/>
              <a:t>Hvorfor bruge AI til at screene referencer?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5576-D7D0-4E81-BDDD-A0E4C80FA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7844" y="1389386"/>
            <a:ext cx="10158611" cy="5087087"/>
          </a:xfrm>
        </p:spPr>
        <p:txBody>
          <a:bodyPr/>
          <a:lstStyle/>
          <a:p>
            <a:pPr marL="0" indent="0">
              <a:buNone/>
            </a:pPr>
            <a:r>
              <a:rPr lang="da-DK" b="1" i="1" dirty="0"/>
              <a:t>Af kvalitetsmæssige grunde</a:t>
            </a:r>
          </a:p>
          <a:p>
            <a:pPr lvl="1"/>
            <a:r>
              <a:rPr lang="da-DK" dirty="0"/>
              <a:t>Mennesker overser ofte relevant studier af forskellige grunde. State of the art er derfor at udføre menneskelig dobbelt-screening for at forhindre dette. Dette er dog dyrt.</a:t>
            </a:r>
          </a:p>
          <a:p>
            <a:pPr lvl="1"/>
            <a:r>
              <a:rPr lang="da-DK" dirty="0"/>
              <a:t>Forskere indskrænker ofte deres databasesøgninger, så de har en størrelse mennesker kan overkomme at screene. Dette øger dog risikoen for, at man overser relevante studier.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b="1" i="1" dirty="0"/>
              <a:t>Af ressourcemæssige grunde</a:t>
            </a:r>
          </a:p>
          <a:p>
            <a:pPr lvl="1"/>
            <a:r>
              <a:rPr lang="da-DK" dirty="0"/>
              <a:t>Det kan tage uoverskuelig lang tid at screene store mængder af referencer. I Campbell-</a:t>
            </a:r>
            <a:r>
              <a:rPr lang="da-DK" dirty="0" err="1"/>
              <a:t>reviews</a:t>
            </a:r>
            <a:r>
              <a:rPr lang="da-DK" dirty="0"/>
              <a:t> bruger vi ca. 3-5 måneder på denne proces. I store </a:t>
            </a:r>
            <a:r>
              <a:rPr lang="da-DK" dirty="0" err="1"/>
              <a:t>reviews</a:t>
            </a:r>
            <a:r>
              <a:rPr lang="da-DK" dirty="0"/>
              <a:t> meget mere.  </a:t>
            </a:r>
          </a:p>
          <a:p>
            <a:pPr lvl="1"/>
            <a:r>
              <a:rPr lang="da-DK" dirty="0"/>
              <a:t>Det er kedelige manuelt arbejde (som er dyrt). Mange forskningsgrupper har ikke råd til </a:t>
            </a:r>
            <a:r>
              <a:rPr lang="da-DK" dirty="0" err="1"/>
              <a:t>dobbel</a:t>
            </a:r>
            <a:r>
              <a:rPr lang="da-DK" dirty="0"/>
              <a:t>-screening.</a:t>
            </a:r>
          </a:p>
          <a:p>
            <a:pPr lvl="1"/>
            <a:r>
              <a:rPr lang="da-DK" dirty="0"/>
              <a:t>Nogle </a:t>
            </a:r>
            <a:r>
              <a:rPr lang="da-DK" dirty="0" err="1"/>
              <a:t>reviews</a:t>
            </a:r>
            <a:r>
              <a:rPr lang="da-DK" dirty="0"/>
              <a:t> kan ikke gennemføres, fordi de kræver screening af for stor en mængde referencer. Problemet vil kun vokse sig større over tid i takt med stigningen i antal referencer som ligger i forskningsdatabaserne.</a:t>
            </a:r>
          </a:p>
          <a:p>
            <a:pPr marL="3175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Kunstig intelligens (AI) kan i stor udstrækning overkomme begge disse problemer.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A274-E1EC-4645-91B7-CD9EA727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68" y="486150"/>
            <a:ext cx="10158611" cy="891382"/>
          </a:xfrm>
        </p:spPr>
        <p:txBody>
          <a:bodyPr/>
          <a:lstStyle/>
          <a:p>
            <a:r>
              <a:rPr lang="da-DK" dirty="0"/>
              <a:t>Hvad vi har testet og udviklet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286-DE7D-4B93-A14F-0C95F6B92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067" y="1729113"/>
            <a:ext cx="10158611" cy="3708458"/>
          </a:xfrm>
        </p:spPr>
        <p:txBody>
          <a:bodyPr/>
          <a:lstStyle/>
          <a:p>
            <a:r>
              <a:rPr lang="da-DK" dirty="0"/>
              <a:t>Vi har testet brugen af </a:t>
            </a:r>
            <a:r>
              <a:rPr lang="da-DK" dirty="0" err="1"/>
              <a:t>OpenAI’s</a:t>
            </a:r>
            <a:r>
              <a:rPr lang="da-DK" dirty="0"/>
              <a:t> GPT (</a:t>
            </a:r>
            <a:r>
              <a:rPr lang="en-US" dirty="0"/>
              <a:t>Generative Pre-trained Transformer)</a:t>
            </a:r>
            <a:r>
              <a:rPr lang="da-DK" dirty="0"/>
              <a:t> API (</a:t>
            </a:r>
            <a:r>
              <a:rPr lang="en-US" dirty="0"/>
              <a:t>Application Programming Interface)</a:t>
            </a:r>
            <a:r>
              <a:rPr lang="da-DK" dirty="0"/>
              <a:t> modeller til at screene titler og abstracts. </a:t>
            </a:r>
            <a:r>
              <a:rPr lang="da-DK" b="1" dirty="0"/>
              <a:t>Dette er svarer IKKE til at bruge ChatGPT! Jeg kommer tilbage til dette på næste slide.</a:t>
            </a:r>
          </a:p>
          <a:p>
            <a:r>
              <a:rPr lang="da-DK" dirty="0"/>
              <a:t>Vi har udviklet R pakken AIscreenR til dette formål.</a:t>
            </a:r>
          </a:p>
          <a:p>
            <a:r>
              <a:rPr lang="da-DK" dirty="0"/>
              <a:t>Vores foreløbige resultater viser, at GPT API modeller performer på linje med menneske </a:t>
            </a:r>
            <a:r>
              <a:rPr lang="da-DK" dirty="0" err="1"/>
              <a:t>screenere</a:t>
            </a:r>
            <a:r>
              <a:rPr lang="da-DK" dirty="0"/>
              <a:t>, selv i meget komplekse </a:t>
            </a:r>
            <a:r>
              <a:rPr lang="da-DK" dirty="0" err="1"/>
              <a:t>reviews</a:t>
            </a:r>
            <a:r>
              <a:rPr lang="da-DK" dirty="0"/>
              <a:t> med mange inklusionskriterier. </a:t>
            </a:r>
          </a:p>
          <a:p>
            <a:r>
              <a:rPr lang="da-DK" dirty="0"/>
              <a:t>Vi har endnu ikke haft en case, hvor vi ikke kan benytte denne metode. 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På baggrund af dette foreslår vi, at man kan bruge GPT API modeller som fuldbyrdede anden </a:t>
            </a:r>
            <a:r>
              <a:rPr lang="da-DK" b="1" dirty="0" err="1"/>
              <a:t>screenere</a:t>
            </a:r>
            <a:r>
              <a:rPr lang="da-DK" b="1" dirty="0"/>
              <a:t> i </a:t>
            </a:r>
            <a:r>
              <a:rPr lang="da-DK" b="1" dirty="0" err="1"/>
              <a:t>state</a:t>
            </a:r>
            <a:r>
              <a:rPr lang="da-DK" b="1" dirty="0"/>
              <a:t>-of-the-art </a:t>
            </a:r>
            <a:r>
              <a:rPr lang="da-DK" b="1" dirty="0" err="1"/>
              <a:t>reviews</a:t>
            </a:r>
            <a:r>
              <a:rPr lang="da-DK" b="1" dirty="0"/>
              <a:t> (se Vembye, Christensen, Mølgaard, &amp; Schytt, 2024)</a:t>
            </a:r>
          </a:p>
        </p:txBody>
      </p:sp>
    </p:spTree>
    <p:extLst>
      <p:ext uri="{BB962C8B-B14F-4D97-AF65-F5344CB8AC3E}">
        <p14:creationId xmlns:p14="http://schemas.microsoft.com/office/powerpoint/2010/main" val="410719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0603-08E4-4C46-865F-7AB4AA14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645176"/>
            <a:ext cx="10384793" cy="891382"/>
          </a:xfrm>
        </p:spPr>
        <p:txBody>
          <a:bodyPr/>
          <a:lstStyle/>
          <a:p>
            <a:r>
              <a:rPr lang="da-DK" dirty="0"/>
              <a:t>Hvorfor bruge GPT API modeller vs. ChatGPT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B371-20E1-4632-B7C0-F6E91A2AC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1536558"/>
            <a:ext cx="10158611" cy="4308518"/>
          </a:xfrm>
        </p:spPr>
        <p:txBody>
          <a:bodyPr/>
          <a:lstStyle/>
          <a:p>
            <a:r>
              <a:rPr lang="da-DK" dirty="0"/>
              <a:t>Man undgår copy-paste procedure samt det er lettere at omgå model </a:t>
            </a:r>
            <a:r>
              <a:rPr lang="da-DK" dirty="0" err="1"/>
              <a:t>hallucinering</a:t>
            </a:r>
            <a:r>
              <a:rPr lang="da-DK" dirty="0"/>
              <a:t>.  </a:t>
            </a:r>
          </a:p>
          <a:p>
            <a:r>
              <a:rPr lang="da-DK" dirty="0"/>
              <a:t>Gør det let at teste forskelle mellem modeller, prompts, etc. </a:t>
            </a:r>
          </a:p>
          <a:p>
            <a:r>
              <a:rPr lang="da-DK" dirty="0"/>
              <a:t>Man kan screene helt utroligt store mængder af referencer på meget kort tid. Med en stor nok computer op til 30.000 i minuttet.</a:t>
            </a:r>
          </a:p>
          <a:p>
            <a:r>
              <a:rPr lang="da-DK" dirty="0"/>
              <a:t>Man kan fortage flere identiske screeninger og bygge inklusionskriterier baseret på hvor mange gange en reference er blevet inkluderet henover disse screeninger. </a:t>
            </a:r>
            <a:endParaRPr lang="en-US" dirty="0"/>
          </a:p>
          <a:p>
            <a:r>
              <a:rPr lang="da-DK" dirty="0"/>
              <a:t>Bruger man gpt-4o-mini er det billigere end at abonnere på ChatGPT plus. Med et prompt kan man screene 25.000 referencer for 1,5 USD. </a:t>
            </a:r>
          </a:p>
          <a:p>
            <a:r>
              <a:rPr lang="da-DK" dirty="0"/>
              <a:t>Forskning tyder på, at GPT API modellerne er bedre egnet til screene end ChatGPT (</a:t>
            </a:r>
            <a:r>
              <a:rPr lang="da-DK" sz="1600" dirty="0" err="1"/>
              <a:t>Alshami</a:t>
            </a:r>
            <a:r>
              <a:rPr lang="da-DK" sz="1600" dirty="0"/>
              <a:t> et al., 2023; </a:t>
            </a:r>
            <a:r>
              <a:rPr lang="da-DK" sz="1600" dirty="0" err="1"/>
              <a:t>Gargari</a:t>
            </a:r>
            <a:r>
              <a:rPr lang="da-DK" sz="1600" dirty="0"/>
              <a:t> et al., 2024; Guo et al., 2024; </a:t>
            </a:r>
            <a:r>
              <a:rPr lang="da-DK" sz="1600" dirty="0" err="1"/>
              <a:t>Issaiy</a:t>
            </a:r>
            <a:r>
              <a:rPr lang="da-DK" sz="1600" dirty="0"/>
              <a:t> et al., 2024; </a:t>
            </a:r>
            <a:r>
              <a:rPr lang="da-DK" sz="1600" dirty="0" err="1"/>
              <a:t>Khraisha</a:t>
            </a:r>
            <a:r>
              <a:rPr lang="da-DK" sz="1600" dirty="0"/>
              <a:t> et al., 2024; </a:t>
            </a:r>
            <a:r>
              <a:rPr lang="da-DK" sz="1600" dirty="0" err="1"/>
              <a:t>Syriani</a:t>
            </a:r>
            <a:r>
              <a:rPr lang="da-DK" sz="1600" dirty="0"/>
              <a:t> et al., 2024</a:t>
            </a:r>
            <a:r>
              <a:rPr lang="da-DK" dirty="0"/>
              <a:t>)</a:t>
            </a:r>
          </a:p>
          <a:p>
            <a:r>
              <a:rPr lang="da-DK" dirty="0"/>
              <a:t>Det er lettere af automatisere finjustering af modellerne.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75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000F-0F5B-467B-B486-FB25DDC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AIscreenR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73E7-0C6E-4E37-8606-929465014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2668380"/>
            <a:ext cx="9304524" cy="3825882"/>
          </a:xfrm>
        </p:spPr>
        <p:txBody>
          <a:bodyPr/>
          <a:lstStyle/>
          <a:p>
            <a:pPr marL="0" indent="0">
              <a:buNone/>
            </a:pPr>
            <a:endParaRPr lang="da-DK" i="1" dirty="0"/>
          </a:p>
          <a:p>
            <a:pPr marL="0" indent="0">
              <a:buNone/>
            </a:pPr>
            <a:r>
              <a:rPr lang="en-US" i="1" dirty="0"/>
              <a:t>Link to the package vignette: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https://mikkelvembye.github.io/AIscreenR/articles/Using-GPT-API-Models-For-Screening.html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Link to R codes behind the presentation: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https://github.com/MikkelVembye/SR-Network-Presentation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4329E-E87C-407A-AE52-8679855D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605" y="248850"/>
            <a:ext cx="2090877" cy="24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C0AF-1B1A-4309-8FE5-D418B16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Kvalitetssikring af ens screening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7FEA6-FA9C-4D36-B441-31738314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96" y="2037030"/>
            <a:ext cx="5642333" cy="328540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A1FF-1526-41FB-8E47-E03AF2395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544" y="2037030"/>
            <a:ext cx="5070003" cy="4136747"/>
          </a:xfrm>
        </p:spPr>
        <p:txBody>
          <a:bodyPr/>
          <a:lstStyle/>
          <a:p>
            <a:r>
              <a:rPr lang="da-DK" dirty="0"/>
              <a:t>Vi har udviklet et </a:t>
            </a:r>
            <a:r>
              <a:rPr lang="da-DK" dirty="0" err="1"/>
              <a:t>benckmark</a:t>
            </a:r>
            <a:r>
              <a:rPr lang="da-DK" dirty="0"/>
              <a:t> skema baseret på vores og vores Campbell studenters typiske screening præstationer, som kan bruges til at kvalitetssikre ens screening.</a:t>
            </a:r>
          </a:p>
          <a:p>
            <a:r>
              <a:rPr lang="da-DK" dirty="0"/>
              <a:t>Generelt anbefaler vi, at screeninger skal afkaste </a:t>
            </a:r>
            <a:r>
              <a:rPr lang="da-DK" dirty="0" err="1"/>
              <a:t>recalls</a:t>
            </a:r>
            <a:r>
              <a:rPr lang="da-DK" dirty="0"/>
              <a:t> over 75% for at kunne bruges. </a:t>
            </a:r>
          </a:p>
          <a:p>
            <a:r>
              <a:rPr lang="da-DK" dirty="0"/>
              <a:t>Det er gennemsnitligt set det </a:t>
            </a:r>
            <a:r>
              <a:rPr lang="da-DK" dirty="0" err="1"/>
              <a:t>recall</a:t>
            </a:r>
            <a:r>
              <a:rPr lang="da-DK" dirty="0"/>
              <a:t> vores studenter har, mens vi forskere ligger omkring 83-85%.</a:t>
            </a:r>
          </a:p>
          <a:p>
            <a:r>
              <a:rPr lang="da-DK" dirty="0"/>
              <a:t>Det er sværere at sætte gode guidelines for specificity. Hvis </a:t>
            </a:r>
            <a:r>
              <a:rPr lang="da-DK" dirty="0" err="1"/>
              <a:t>recall</a:t>
            </a:r>
            <a:r>
              <a:rPr lang="da-DK" dirty="0"/>
              <a:t> er højt betyder denne mindre. Den er blot en ekstra sikring.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6DD-4018-4BA7-9BDD-218CC3D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benchmarking så vigtig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4A2-7719-40EF-8919-0DA478E8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Vi undgå dårlige screeninger, som er menneskelig screening underlegen. 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Vi sikrer case-specifikke vurderinger. Dermed sagt, kan man ikke leve op til </a:t>
            </a:r>
            <a:r>
              <a:rPr lang="da-DK" dirty="0" err="1"/>
              <a:t>benchmarkene</a:t>
            </a:r>
            <a:r>
              <a:rPr lang="da-DK" dirty="0"/>
              <a:t>, så skal metoden ikke bruges.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I og med at vi ikke ved, hvordan modeller ændrer sig, kan vi overvåge deres præstationer set ift. mennesker. </a:t>
            </a:r>
          </a:p>
          <a:p>
            <a:endParaRPr lang="da-DK" dirty="0"/>
          </a:p>
          <a:p>
            <a:r>
              <a:rPr lang="da-DK" dirty="0"/>
              <a:t>Vi undgår det vilde vesten ved at sikre en standardisering af denne screeningsmetode.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B1-1DD4-4639-855A-36292843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19" y="567233"/>
            <a:ext cx="10158611" cy="704976"/>
          </a:xfrm>
        </p:spPr>
        <p:txBody>
          <a:bodyPr/>
          <a:lstStyle/>
          <a:p>
            <a:r>
              <a:rPr lang="da-DK" sz="3200" dirty="0"/>
              <a:t>Hvor </a:t>
            </a:r>
            <a:r>
              <a:rPr lang="da-DK" sz="3200" dirty="0" err="1"/>
              <a:t>generaliserbar</a:t>
            </a:r>
            <a:r>
              <a:rPr lang="da-DK" sz="3200" dirty="0"/>
              <a:t> er denne screeningsmetode?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61D5-5AD9-4CA6-BC3E-E902F6121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18" y="1458614"/>
            <a:ext cx="10158611" cy="4911363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 vores artikel har vi gennemført 3 store klassifikationseksperimenter med forskellige niveauer af kompleksitet. Heri fandt vi at </a:t>
            </a:r>
          </a:p>
          <a:p>
            <a:pPr marL="0" indent="0">
              <a:buNone/>
            </a:pPr>
            <a:endParaRPr lang="da-DK" dirty="0"/>
          </a:p>
          <a:p>
            <a:pPr>
              <a:spcAft>
                <a:spcPts val="800"/>
              </a:spcAft>
            </a:pPr>
            <a:r>
              <a:rPr lang="da-DK" dirty="0"/>
              <a:t>GPT API-modeller kan præstere på niveau med eller i nogle tilfælde endda bedre end typiske menneskelige anden-</a:t>
            </a:r>
            <a:r>
              <a:rPr lang="da-DK" dirty="0" err="1"/>
              <a:t>screenere</a:t>
            </a:r>
            <a:r>
              <a:rPr lang="da-DK" dirty="0"/>
              <a:t> i højkvalitets systematiske </a:t>
            </a:r>
            <a:r>
              <a:rPr lang="da-DK" dirty="0" err="1"/>
              <a:t>reviews</a:t>
            </a:r>
            <a:r>
              <a:rPr lang="da-DK" dirty="0"/>
              <a:t> (Vembye et al., 2024). I alle tilfælde opnår GPT-4 modellen </a:t>
            </a:r>
            <a:r>
              <a:rPr lang="da-DK" dirty="0" err="1"/>
              <a:t>recalls</a:t>
            </a:r>
            <a:r>
              <a:rPr lang="da-DK" dirty="0"/>
              <a:t> over 80% samtidig med at høj eksklusionsraten også er høj.</a:t>
            </a:r>
          </a:p>
          <a:p>
            <a:pPr>
              <a:spcAft>
                <a:spcPts val="800"/>
              </a:spcAft>
            </a:pPr>
            <a:r>
              <a:rPr lang="da-DK" dirty="0"/>
              <a:t>GPT-4 modeller er kan være over-inklusive i komplekse </a:t>
            </a:r>
            <a:r>
              <a:rPr lang="da-DK" dirty="0" err="1"/>
              <a:t>reviews</a:t>
            </a:r>
            <a:r>
              <a:rPr lang="da-DK" dirty="0"/>
              <a:t>. </a:t>
            </a:r>
          </a:p>
          <a:p>
            <a:pPr>
              <a:spcAft>
                <a:spcPts val="800"/>
              </a:spcAft>
            </a:pPr>
            <a:r>
              <a:rPr lang="da-DK" dirty="0"/>
              <a:t>GPT-4 modellerne præsterer bedre end GPT-3.5-turbo modellerne. Vi anbefaler på den baggrund udelukkende at benytte GPT-4 modeller og i særdeleshed GPT-4o-mini. </a:t>
            </a:r>
          </a:p>
          <a:p>
            <a:pPr>
              <a:spcAft>
                <a:spcPts val="800"/>
              </a:spcAft>
            </a:pPr>
            <a:r>
              <a:rPr lang="da-DK" dirty="0"/>
              <a:t>Vores nyeste resultater indikerer at GPT-4o-mini kan performance på linje med GPT-4. Dette er en stor </a:t>
            </a:r>
            <a:r>
              <a:rPr lang="da-DK" dirty="0" err="1"/>
              <a:t>game-changer</a:t>
            </a:r>
            <a:r>
              <a:rPr lang="da-DK" dirty="0"/>
              <a:t>, da den model er 200 gange billigere end GPT-4 modellen.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49016"/>
      </p:ext>
    </p:extLst>
  </p:cSld>
  <p:clrMapOvr>
    <a:masterClrMapping/>
  </p:clrMapOvr>
</p:sld>
</file>

<file path=ppt/theme/theme1.xml><?xml version="1.0" encoding="utf-8"?>
<a:theme xmlns:a="http://schemas.openxmlformats.org/drawingml/2006/main" name="VIVE">
  <a:themeElements>
    <a:clrScheme name="VIVE farve">
      <a:dk1>
        <a:sysClr val="windowText" lastClr="000000"/>
      </a:dk1>
      <a:lt1>
        <a:sysClr val="window" lastClr="FFFFFF"/>
      </a:lt1>
      <a:dk2>
        <a:srgbClr val="F3AE06"/>
      </a:dk2>
      <a:lt2>
        <a:srgbClr val="6E6E6E"/>
      </a:lt2>
      <a:accent1>
        <a:srgbClr val="BF1D30"/>
      </a:accent1>
      <a:accent2>
        <a:srgbClr val="00969D"/>
      </a:accent2>
      <a:accent3>
        <a:srgbClr val="004F9B"/>
      </a:accent3>
      <a:accent4>
        <a:srgbClr val="F3AE06"/>
      </a:accent4>
      <a:accent5>
        <a:srgbClr val="9B9C4D"/>
      </a:accent5>
      <a:accent6>
        <a:srgbClr val="51302E"/>
      </a:accent6>
      <a:hlink>
        <a:srgbClr val="00969D"/>
      </a:hlink>
      <a:folHlink>
        <a:srgbClr val="00969D"/>
      </a:folHlink>
    </a:clrScheme>
    <a:fontScheme name="VIVE fonte">
      <a:majorFont>
        <a:latin typeface="Segoe UI"/>
        <a:ea typeface="Inter"/>
        <a:cs typeface="Inter"/>
      </a:majorFont>
      <a:minorFont>
        <a:latin typeface="Segoe UI"/>
        <a:ea typeface="Inter"/>
        <a:cs typeface="Inte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VE præsentation_opdate_slideno.potx" id="{D232E919-0233-43C0-80A7-AA732329FAF8}" vid="{B924EB00-1027-40C1-BC21-D6E55E9CB50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VIVE præsentation</Template>
  <TotalTime>105</TotalTime>
  <Words>2030</Words>
  <Application>Microsoft Office PowerPoint</Application>
  <PresentationFormat>Widescreen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Inter</vt:lpstr>
      <vt:lpstr>Segoe UI</vt:lpstr>
      <vt:lpstr>Segoe UI Light</vt:lpstr>
      <vt:lpstr>Segoe UI Semibold</vt:lpstr>
      <vt:lpstr>Wingdings</vt:lpstr>
      <vt:lpstr>VIVE</vt:lpstr>
      <vt:lpstr>Brug af GPT API modeller til at screene titler og abstracts i systematiske reviews </vt:lpstr>
      <vt:lpstr>Præsentations formål</vt:lpstr>
      <vt:lpstr>Hvorfor bruge AI til at screene referencer?</vt:lpstr>
      <vt:lpstr>Hvad vi har testet og udviklet </vt:lpstr>
      <vt:lpstr>Hvorfor bruge GPT API modeller vs. ChatGPT</vt:lpstr>
      <vt:lpstr>AIscreenR Demo</vt:lpstr>
      <vt:lpstr>Kvalitetssikring af ens screening</vt:lpstr>
      <vt:lpstr>Hvorfor er benchmarking så vigtig</vt:lpstr>
      <vt:lpstr>Hvor generaliserbar er denne screeningsmetode?</vt:lpstr>
      <vt:lpstr>PowerPoint Presentation</vt:lpstr>
      <vt:lpstr>Fremtidig forskning</vt:lpstr>
      <vt:lpstr>References</vt:lpstr>
      <vt:lpstr>Appendix 1 - Assessment Measures</vt:lpstr>
      <vt:lpstr>Appendix 2 – Numerical results</vt:lpstr>
      <vt:lpstr>Appendix 3: What we also do: further standardization</vt:lpstr>
      <vt:lpstr>Appendix 4: Other possibilities with AIscreenR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GPT API modeller til at screene titler og abstracts i systematiske reviews</dc:title>
  <dc:creator>Mikkel Helding Vembye</dc:creator>
  <dc:description>Skabelon udarbejdet af Word Specialisten v/Helle M. Nielsen</dc:description>
  <cp:lastModifiedBy>Mikkel Helding Vembye</cp:lastModifiedBy>
  <cp:revision>10</cp:revision>
  <dcterms:created xsi:type="dcterms:W3CDTF">2025-01-27T10:47:26Z</dcterms:created>
  <dcterms:modified xsi:type="dcterms:W3CDTF">2025-01-27T12:37:45Z</dcterms:modified>
</cp:coreProperties>
</file>