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7"/>
  </p:notesMasterIdLst>
  <p:sldIdLst>
    <p:sldId id="509" r:id="rId2"/>
    <p:sldId id="541" r:id="rId3"/>
    <p:sldId id="542" r:id="rId4"/>
    <p:sldId id="543" r:id="rId5"/>
    <p:sldId id="545" r:id="rId6"/>
    <p:sldId id="546" r:id="rId7"/>
    <p:sldId id="547" r:id="rId8"/>
    <p:sldId id="549" r:id="rId9"/>
    <p:sldId id="554" r:id="rId10"/>
    <p:sldId id="551" r:id="rId11"/>
    <p:sldId id="553" r:id="rId12"/>
    <p:sldId id="550" r:id="rId13"/>
    <p:sldId id="544" r:id="rId14"/>
    <p:sldId id="548" r:id="rId15"/>
    <p:sldId id="536" r:id="rId16"/>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æsentation" id="{EC8D721B-D26D-4528-A368-F016EC523C43}">
          <p14:sldIdLst>
            <p14:sldId id="509"/>
            <p14:sldId id="541"/>
            <p14:sldId id="542"/>
            <p14:sldId id="543"/>
            <p14:sldId id="545"/>
            <p14:sldId id="546"/>
            <p14:sldId id="547"/>
            <p14:sldId id="549"/>
            <p14:sldId id="554"/>
            <p14:sldId id="551"/>
            <p14:sldId id="553"/>
            <p14:sldId id="550"/>
            <p14:sldId id="544"/>
            <p14:sldId id="548"/>
            <p14:sldId id="53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kel Helding Vembye" initials="MHV" lastIdx="3" clrIdx="0">
    <p:extLst>
      <p:ext uri="{19B8F6BF-5375-455C-9EA6-DF929625EA0E}">
        <p15:presenceInfo xmlns:p15="http://schemas.microsoft.com/office/powerpoint/2012/main" userId="S-1-5-21-2100284113-1573851820-878952375-4137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5" autoAdjust="0"/>
    <p:restoredTop sz="89189" autoAdjust="0"/>
  </p:normalViewPr>
  <p:slideViewPr>
    <p:cSldViewPr snapToGrid="0">
      <p:cViewPr varScale="1">
        <p:scale>
          <a:sx n="93" d="100"/>
          <a:sy n="93" d="100"/>
        </p:scale>
        <p:origin x="15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B8190-3B91-4E7B-8634-E458355F2E20}" type="datetimeFigureOut">
              <a:rPr lang="en-GB" smtClean="0"/>
              <a:t>12/11/2024</a:t>
            </a:fld>
            <a:endParaRPr lang="en-GB"/>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50FAE-CBEA-4494-871D-803C25DC58A1}" type="slidenum">
              <a:rPr lang="en-GB" smtClean="0"/>
              <a:t>‹#›</a:t>
            </a:fld>
            <a:endParaRPr lang="en-GB"/>
          </a:p>
        </p:txBody>
      </p:sp>
    </p:spTree>
    <p:extLst>
      <p:ext uri="{BB962C8B-B14F-4D97-AF65-F5344CB8AC3E}">
        <p14:creationId xmlns:p14="http://schemas.microsoft.com/office/powerpoint/2010/main" val="1445496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381000" y="685800"/>
            <a:ext cx="6096000" cy="3429000"/>
          </a:xfrm>
        </p:spPr>
      </p:sp>
      <p:sp>
        <p:nvSpPr>
          <p:cNvPr id="3" name="Pladsholder til noter 2"/>
          <p:cNvSpPr>
            <a:spLocks noGrp="1"/>
          </p:cNvSpPr>
          <p:nvPr>
            <p:ph type="body" idx="1"/>
          </p:nvPr>
        </p:nvSpPr>
        <p:spPr/>
        <p:txBody>
          <a:bodyPr/>
          <a:lstStyle/>
          <a:p>
            <a:r>
              <a:rPr lang="en-US" sz="1200" noProof="0" dirty="0">
                <a:latin typeface="+mn-lt"/>
              </a:rPr>
              <a:t>Mention that the main goal of the presentation is to give a practical sense of this new screening approach. </a:t>
            </a:r>
          </a:p>
        </p:txBody>
      </p:sp>
    </p:spTree>
    <p:extLst>
      <p:ext uri="{BB962C8B-B14F-4D97-AF65-F5344CB8AC3E}">
        <p14:creationId xmlns:p14="http://schemas.microsoft.com/office/powerpoint/2010/main" val="141522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AI </a:t>
            </a:r>
            <a:r>
              <a:rPr lang="da-DK" dirty="0" err="1"/>
              <a:t>tools</a:t>
            </a:r>
            <a:r>
              <a:rPr lang="da-DK" dirty="0"/>
              <a:t> </a:t>
            </a:r>
            <a:r>
              <a:rPr lang="da-DK" dirty="0" err="1"/>
              <a:t>can</a:t>
            </a:r>
            <a:r>
              <a:rPr lang="da-DK" dirty="0"/>
              <a:t> </a:t>
            </a:r>
            <a:r>
              <a:rPr lang="da-DK" dirty="0" err="1"/>
              <a:t>accommodate</a:t>
            </a:r>
            <a:r>
              <a:rPr lang="da-DK" dirty="0"/>
              <a:t> </a:t>
            </a:r>
            <a:r>
              <a:rPr lang="da-DK" dirty="0" err="1"/>
              <a:t>both</a:t>
            </a:r>
            <a:r>
              <a:rPr lang="da-DK" dirty="0"/>
              <a:t> type of issues</a:t>
            </a:r>
            <a:endParaRPr lang="en-US" dirty="0"/>
          </a:p>
        </p:txBody>
      </p:sp>
      <p:sp>
        <p:nvSpPr>
          <p:cNvPr id="4" name="Slide Number Placeholder 3"/>
          <p:cNvSpPr>
            <a:spLocks noGrp="1"/>
          </p:cNvSpPr>
          <p:nvPr>
            <p:ph type="sldNum" sz="quarter" idx="5"/>
          </p:nvPr>
        </p:nvSpPr>
        <p:spPr/>
        <p:txBody>
          <a:bodyPr/>
          <a:lstStyle/>
          <a:p>
            <a:fld id="{A4F50FAE-CBEA-4494-871D-803C25DC58A1}" type="slidenum">
              <a:rPr lang="en-GB" smtClean="0"/>
              <a:t>2</a:t>
            </a:fld>
            <a:endParaRPr lang="en-GB"/>
          </a:p>
        </p:txBody>
      </p:sp>
    </p:spTree>
    <p:extLst>
      <p:ext uri="{BB962C8B-B14F-4D97-AF65-F5344CB8AC3E}">
        <p14:creationId xmlns:p14="http://schemas.microsoft.com/office/powerpoint/2010/main" val="2468751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10.emf"/><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7.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emf"/><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unktopstilling sor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7" name="Pladsholder til tekst 2">
            <a:extLst>
              <a:ext uri="{FF2B5EF4-FFF2-40B4-BE49-F238E27FC236}">
                <a16:creationId xmlns:a16="http://schemas.microsoft.com/office/drawing/2014/main" id="{2EFC7BB6-9278-46D3-84A7-346EDA7CB3B9}"/>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buBlip>
              <a:defRPr sz="1800">
                <a:solidFill>
                  <a:schemeClr val="tx1"/>
                </a:solidFill>
              </a:defRPr>
            </a:lvl1pPr>
            <a:lvl2pPr marL="603250" indent="-285750">
              <a:lnSpc>
                <a:spcPct val="100000"/>
              </a:lnSpc>
              <a:spcBef>
                <a:spcPts val="1000"/>
              </a:spcBef>
              <a:buClr>
                <a:schemeClr val="bg1"/>
              </a:buClr>
              <a:buSzPct val="110000"/>
              <a:buFontTx/>
              <a:buBlip>
                <a:blip r:embed="rId2"/>
              </a:buBlip>
              <a:defRPr sz="1600">
                <a:solidFill>
                  <a:schemeClr val="tx1"/>
                </a:solidFill>
              </a:defRPr>
            </a:lvl2pPr>
            <a:lvl3pPr marL="920750" indent="-285750">
              <a:lnSpc>
                <a:spcPct val="100000"/>
              </a:lnSpc>
              <a:spcBef>
                <a:spcPts val="1000"/>
              </a:spcBef>
              <a:buClr>
                <a:schemeClr val="bg1"/>
              </a:buClr>
              <a:buSzPct val="110000"/>
              <a:buFontTx/>
              <a:buBlip>
                <a:blip r:embed="rId2"/>
              </a:buBlip>
              <a:defRPr sz="1400">
                <a:solidFill>
                  <a:schemeClr val="tx1"/>
                </a:solidFill>
              </a:defRPr>
            </a:lvl3pPr>
            <a:lvl4pPr marL="1238250" indent="-285750">
              <a:lnSpc>
                <a:spcPct val="100000"/>
              </a:lnSpc>
              <a:spcBef>
                <a:spcPts val="1000"/>
              </a:spcBef>
              <a:buClr>
                <a:schemeClr val="bg1"/>
              </a:buClr>
              <a:buSzPct val="110000"/>
              <a:buFontTx/>
              <a:buBlip>
                <a:blip r:embed="rId2"/>
              </a:buBlip>
              <a:defRPr sz="1200">
                <a:solidFill>
                  <a:schemeClr val="tx1"/>
                </a:solidFill>
              </a:defRPr>
            </a:lvl4pPr>
            <a:lvl5pPr marL="1555750" indent="-285750">
              <a:lnSpc>
                <a:spcPct val="100000"/>
              </a:lnSpc>
              <a:spcBef>
                <a:spcPts val="1000"/>
              </a:spcBef>
              <a:buClr>
                <a:schemeClr val="bg1"/>
              </a:buClr>
              <a:buSzPct val="110000"/>
              <a:buFontTx/>
              <a:buBlip>
                <a:blip r:embed="rId2"/>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6" name="Tekstfelt 5"/>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3" name="Tekstfelt 2">
            <a:extLst>
              <a:ext uri="{FF2B5EF4-FFF2-40B4-BE49-F238E27FC236}">
                <a16:creationId xmlns:a16="http://schemas.microsoft.com/office/drawing/2014/main" id="{272F950F-4BDF-93B3-3C5D-CF963D2A87B6}"/>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52F34172-C541-1918-10DF-36AEB2AF39FF}"/>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350571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itat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F033FFDA-F6A6-7C51-949F-75B8E6F2A01C}"/>
              </a:ext>
            </a:extLst>
          </p:cNvPr>
          <p:cNvSpPr/>
          <p:nvPr/>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959028"/>
            <a:ext cx="831850" cy="635000"/>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p:nvPr>
        </p:nvSpPr>
        <p:spPr>
          <a:xfrm>
            <a:off x="998538" y="2002815"/>
            <a:ext cx="4096544" cy="3037681"/>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p:nvPr>
        </p:nvSpPr>
        <p:spPr>
          <a:xfrm>
            <a:off x="1830346" y="5040497"/>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en-US"/>
              <a:t>Edit Master text styles</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6665814" y="2931574"/>
            <a:ext cx="4806256" cy="300446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C5827F75-33EF-B449-A845-9F6B0DBAC8C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3" name="Billede 12">
            <a:extLst>
              <a:ext uri="{FF2B5EF4-FFF2-40B4-BE49-F238E27FC236}">
                <a16:creationId xmlns:a16="http://schemas.microsoft.com/office/drawing/2014/main" id="{EC4756BF-C93F-41F4-B97F-8F984FEBB241}"/>
              </a:ext>
            </a:extLst>
          </p:cNvPr>
          <p:cNvPicPr>
            <a:picLocks noChangeAspect="1"/>
          </p:cNvPicPr>
          <p:nvPr/>
        </p:nvPicPr>
        <p:blipFill>
          <a:blip r:embed="rId2"/>
          <a:stretch>
            <a:fillRect/>
          </a:stretch>
        </p:blipFill>
        <p:spPr>
          <a:xfrm>
            <a:off x="686298" y="959028"/>
            <a:ext cx="831850" cy="635000"/>
          </a:xfrm>
          <a:prstGeom prst="rect">
            <a:avLst/>
          </a:prstGeom>
        </p:spPr>
      </p:pic>
      <p:sp>
        <p:nvSpPr>
          <p:cNvPr id="3" name="Titel 2"/>
          <p:cNvSpPr>
            <a:spLocks noGrp="1"/>
          </p:cNvSpPr>
          <p:nvPr>
            <p:ph type="title" hasCustomPrompt="1"/>
          </p:nvPr>
        </p:nvSpPr>
        <p:spPr>
          <a:xfrm>
            <a:off x="6665813" y="507990"/>
            <a:ext cx="4806256" cy="2172077"/>
          </a:xfrm>
        </p:spPr>
        <p:txBody>
          <a:bodyPr/>
          <a:lstStyle>
            <a:lvl1pPr>
              <a:defRPr/>
            </a:lvl1pPr>
          </a:lstStyle>
          <a:p>
            <a:r>
              <a:rPr lang="da-DK" dirty="0"/>
              <a:t>Overskrift</a:t>
            </a:r>
          </a:p>
        </p:txBody>
      </p:sp>
      <p:pic>
        <p:nvPicPr>
          <p:cNvPr id="5" name="Billede 4">
            <a:extLst>
              <a:ext uri="{FF2B5EF4-FFF2-40B4-BE49-F238E27FC236}">
                <a16:creationId xmlns:a16="http://schemas.microsoft.com/office/drawing/2014/main" id="{C5B82105-EBFD-7D8D-EAE3-BCE8BE8E4FAB}"/>
              </a:ext>
            </a:extLst>
          </p:cNvPr>
          <p:cNvPicPr>
            <a:picLocks noChangeAspect="1"/>
          </p:cNvPicPr>
          <p:nvPr/>
        </p:nvPicPr>
        <p:blipFill>
          <a:blip r:embed="rId2"/>
          <a:stretch>
            <a:fillRect/>
          </a:stretch>
        </p:blipFill>
        <p:spPr>
          <a:xfrm>
            <a:off x="686298" y="959028"/>
            <a:ext cx="831850" cy="635000"/>
          </a:xfrm>
          <a:prstGeom prst="rect">
            <a:avLst/>
          </a:prstGeom>
        </p:spPr>
      </p:pic>
      <p:sp>
        <p:nvSpPr>
          <p:cNvPr id="2" name="Rektangel 1">
            <a:extLst>
              <a:ext uri="{FF2B5EF4-FFF2-40B4-BE49-F238E27FC236}">
                <a16:creationId xmlns:a16="http://schemas.microsoft.com/office/drawing/2014/main" id="{FDD18D72-C323-DAE9-0E24-20A584028878}"/>
              </a:ext>
            </a:extLst>
          </p:cNvPr>
          <p:cNvSpPr/>
          <p:nvPr userDrawn="1"/>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fik 3">
            <a:extLst>
              <a:ext uri="{FF2B5EF4-FFF2-40B4-BE49-F238E27FC236}">
                <a16:creationId xmlns:a16="http://schemas.microsoft.com/office/drawing/2014/main" id="{7D93BE0E-532C-D1B8-EFF7-4EBFF4EE8F2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8" name="Billede 7">
            <a:extLst>
              <a:ext uri="{FF2B5EF4-FFF2-40B4-BE49-F238E27FC236}">
                <a16:creationId xmlns:a16="http://schemas.microsoft.com/office/drawing/2014/main" id="{7C835D2C-11E7-652C-0D13-1AA849EC8252}"/>
              </a:ext>
            </a:extLst>
          </p:cNvPr>
          <p:cNvPicPr>
            <a:picLocks noChangeAspect="1"/>
          </p:cNvPicPr>
          <p:nvPr userDrawn="1"/>
        </p:nvPicPr>
        <p:blipFill>
          <a:blip r:embed="rId2"/>
          <a:stretch>
            <a:fillRect/>
          </a:stretch>
        </p:blipFill>
        <p:spPr>
          <a:xfrm>
            <a:off x="686298" y="959028"/>
            <a:ext cx="831850" cy="635000"/>
          </a:xfrm>
          <a:prstGeom prst="rect">
            <a:avLst/>
          </a:prstGeom>
        </p:spPr>
      </p:pic>
    </p:spTree>
    <p:extLst>
      <p:ext uri="{BB962C8B-B14F-4D97-AF65-F5344CB8AC3E}">
        <p14:creationId xmlns:p14="http://schemas.microsoft.com/office/powerpoint/2010/main" val="3068632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itat fuld side">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1380802" y="1028457"/>
            <a:ext cx="948581" cy="724108"/>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2329383" y="1978205"/>
            <a:ext cx="753323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3841063" y="5241526"/>
            <a:ext cx="6021554"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2" name="Billede 1">
            <a:extLst>
              <a:ext uri="{FF2B5EF4-FFF2-40B4-BE49-F238E27FC236}">
                <a16:creationId xmlns:a16="http://schemas.microsoft.com/office/drawing/2014/main" id="{E80A1051-0452-6C87-B895-8C12A6C9E3EF}"/>
              </a:ext>
            </a:extLst>
          </p:cNvPr>
          <p:cNvPicPr>
            <a:picLocks noChangeAspect="1"/>
          </p:cNvPicPr>
          <p:nvPr userDrawn="1"/>
        </p:nvPicPr>
        <p:blipFill>
          <a:blip r:embed="rId2"/>
          <a:stretch>
            <a:fillRect/>
          </a:stretch>
        </p:blipFill>
        <p:spPr>
          <a:xfrm>
            <a:off x="1380802" y="1028457"/>
            <a:ext cx="948581" cy="724108"/>
          </a:xfrm>
          <a:prstGeom prst="rect">
            <a:avLst/>
          </a:prstGeom>
        </p:spPr>
      </p:pic>
      <p:pic>
        <p:nvPicPr>
          <p:cNvPr id="3" name="Grafik 2">
            <a:extLst>
              <a:ext uri="{FF2B5EF4-FFF2-40B4-BE49-F238E27FC236}">
                <a16:creationId xmlns:a16="http://schemas.microsoft.com/office/drawing/2014/main" id="{9350DF2C-9FA8-1098-48BB-BE261CB7A414}"/>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800745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billede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06F0E7F6-220B-E089-131C-9F925DAA7E71}"/>
              </a:ext>
            </a:extLst>
          </p:cNvPr>
          <p:cNvSpPr/>
          <p:nvPr/>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529431" y="462337"/>
            <a:ext cx="557164" cy="425316"/>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hasCustomPrompt="1"/>
          </p:nvPr>
        </p:nvSpPr>
        <p:spPr>
          <a:xfrm>
            <a:off x="1198343" y="887652"/>
            <a:ext cx="4096544" cy="1822425"/>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tx1"/>
                </a:solidFill>
              </a:defRPr>
            </a:lvl4pPr>
            <a:lvl5pPr marL="1270000" indent="0">
              <a:lnSpc>
                <a:spcPct val="100000"/>
              </a:lnSpc>
              <a:buNone/>
              <a:defRPr sz="1800" i="1">
                <a:solidFill>
                  <a:schemeClr val="tx1"/>
                </a:solidFill>
              </a:defRPr>
            </a:lvl5pPr>
          </a:lstStyle>
          <a:p>
            <a:pPr lvl="0"/>
            <a:r>
              <a:rPr lang="da-DK" dirty="0"/>
              <a:t>Tekst</a:t>
            </a:r>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hasCustomPrompt="1"/>
          </p:nvPr>
        </p:nvSpPr>
        <p:spPr>
          <a:xfrm>
            <a:off x="2020389" y="2710078"/>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1198344" y="4010930"/>
            <a:ext cx="9934440" cy="1959418"/>
          </a:xfrm>
        </p:spPr>
        <p:txBody>
          <a:bodyPr anchor="t">
            <a:noAutofit/>
          </a:bodyPr>
          <a:lstStyle>
            <a:lvl1pPr marL="0" indent="0">
              <a:buFontTx/>
              <a:buNone/>
              <a:defRPr sz="1800"/>
            </a:lvl1pPr>
            <a:lvl2pPr marL="317500" indent="0">
              <a:buFontTx/>
              <a:buNone/>
              <a:defRPr sz="1800"/>
            </a:lvl2pPr>
            <a:lvl3pPr marL="635000" indent="0">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4" name="Pladsholder til billede 3">
            <a:extLst>
              <a:ext uri="{FF2B5EF4-FFF2-40B4-BE49-F238E27FC236}">
                <a16:creationId xmlns:a16="http://schemas.microsoft.com/office/drawing/2014/main" id="{29C249C9-13A6-A94B-B473-79E3DE353AA6}"/>
              </a:ext>
            </a:extLst>
          </p:cNvPr>
          <p:cNvSpPr>
            <a:spLocks noGrp="1"/>
          </p:cNvSpPr>
          <p:nvPr>
            <p:ph type="pic" sz="quarter" idx="15" hasCustomPrompt="1"/>
          </p:nvPr>
        </p:nvSpPr>
        <p:spPr>
          <a:xfrm>
            <a:off x="5979319" y="0"/>
            <a:ext cx="6212681" cy="3619500"/>
          </a:xfrm>
          <a:solidFill>
            <a:schemeClr val="bg1">
              <a:lumMod val="95000"/>
            </a:schemeClr>
          </a:solidFill>
        </p:spPr>
        <p:txBody>
          <a:bodyPr anchor="t" anchorCtr="0"/>
          <a:lstStyle>
            <a:lvl1pPr marL="0" indent="0">
              <a:buFontTx/>
              <a:buNone/>
              <a:defRPr/>
            </a:lvl1pPr>
          </a:lstStyle>
          <a:p>
            <a:r>
              <a:rPr lang="da-DK" dirty="0"/>
              <a:t>Billede</a:t>
            </a:r>
          </a:p>
        </p:txBody>
      </p:sp>
      <p:pic>
        <p:nvPicPr>
          <p:cNvPr id="16" name="Grafik 15">
            <a:extLst>
              <a:ext uri="{FF2B5EF4-FFF2-40B4-BE49-F238E27FC236}">
                <a16:creationId xmlns:a16="http://schemas.microsoft.com/office/drawing/2014/main" id="{42F4060F-C113-F044-B8B0-C000857401BD}"/>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2" name="Billede 11">
            <a:extLst>
              <a:ext uri="{FF2B5EF4-FFF2-40B4-BE49-F238E27FC236}">
                <a16:creationId xmlns:a16="http://schemas.microsoft.com/office/drawing/2014/main" id="{45601FB5-978F-4227-B300-0F204951B99D}"/>
              </a:ext>
            </a:extLst>
          </p:cNvPr>
          <p:cNvPicPr>
            <a:picLocks noChangeAspect="1"/>
          </p:cNvPicPr>
          <p:nvPr/>
        </p:nvPicPr>
        <p:blipFill>
          <a:blip r:embed="rId2"/>
          <a:stretch>
            <a:fillRect/>
          </a:stretch>
        </p:blipFill>
        <p:spPr>
          <a:xfrm>
            <a:off x="529431" y="462337"/>
            <a:ext cx="557164" cy="425316"/>
          </a:xfrm>
          <a:prstGeom prst="rect">
            <a:avLst/>
          </a:prstGeom>
        </p:spPr>
      </p:pic>
      <p:sp>
        <p:nvSpPr>
          <p:cNvPr id="2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22" name="Billede 25"/>
          <p:cNvPicPr>
            <a:picLocks noChangeAspect="1"/>
          </p:cNvPicPr>
          <p:nvPr/>
        </p:nvPicPr>
        <p:blipFill>
          <a:blip r:embed="rId5"/>
          <a:stretch>
            <a:fillRect/>
          </a:stretch>
        </p:blipFill>
        <p:spPr>
          <a:xfrm>
            <a:off x="-472805" y="246646"/>
            <a:ext cx="360000" cy="385115"/>
          </a:xfrm>
          <a:prstGeom prst="rect">
            <a:avLst/>
          </a:prstGeom>
        </p:spPr>
      </p:pic>
      <p:pic>
        <p:nvPicPr>
          <p:cNvPr id="23" name="Billede 36"/>
          <p:cNvPicPr>
            <a:picLocks noChangeAspect="1"/>
          </p:cNvPicPr>
          <p:nvPr/>
        </p:nvPicPr>
        <p:blipFill>
          <a:blip r:embed="rId6"/>
          <a:stretch>
            <a:fillRect/>
          </a:stretch>
        </p:blipFill>
        <p:spPr>
          <a:xfrm>
            <a:off x="-472805" y="1125489"/>
            <a:ext cx="360000" cy="343255"/>
          </a:xfrm>
          <a:prstGeom prst="rect">
            <a:avLst/>
          </a:prstGeom>
        </p:spPr>
      </p:pic>
      <p:pic>
        <p:nvPicPr>
          <p:cNvPr id="24" name="Billede 37"/>
          <p:cNvPicPr>
            <a:picLocks noChangeAspect="1"/>
          </p:cNvPicPr>
          <p:nvPr/>
        </p:nvPicPr>
        <p:blipFill>
          <a:blip r:embed="rId7"/>
          <a:stretch>
            <a:fillRect/>
          </a:stretch>
        </p:blipFill>
        <p:spPr>
          <a:xfrm>
            <a:off x="-472805" y="1893415"/>
            <a:ext cx="360000" cy="369231"/>
          </a:xfrm>
          <a:prstGeom prst="rect">
            <a:avLst/>
          </a:prstGeom>
        </p:spPr>
      </p:pic>
      <p:pic>
        <p:nvPicPr>
          <p:cNvPr id="5" name="Billede 4">
            <a:extLst>
              <a:ext uri="{FF2B5EF4-FFF2-40B4-BE49-F238E27FC236}">
                <a16:creationId xmlns:a16="http://schemas.microsoft.com/office/drawing/2014/main" id="{F06F0022-1FDF-E586-4B14-7DD381C07FB5}"/>
              </a:ext>
            </a:extLst>
          </p:cNvPr>
          <p:cNvPicPr>
            <a:picLocks noChangeAspect="1"/>
          </p:cNvPicPr>
          <p:nvPr/>
        </p:nvPicPr>
        <p:blipFill>
          <a:blip r:embed="rId2"/>
          <a:stretch>
            <a:fillRect/>
          </a:stretch>
        </p:blipFill>
        <p:spPr>
          <a:xfrm>
            <a:off x="529431" y="462337"/>
            <a:ext cx="557164" cy="425316"/>
          </a:xfrm>
          <a:prstGeom prst="rect">
            <a:avLst/>
          </a:prstGeom>
        </p:spPr>
      </p:pic>
      <p:sp>
        <p:nvSpPr>
          <p:cNvPr id="8" name="Text Box 48">
            <a:extLst>
              <a:ext uri="{FF2B5EF4-FFF2-40B4-BE49-F238E27FC236}">
                <a16:creationId xmlns:a16="http://schemas.microsoft.com/office/drawing/2014/main" id="{330A4506-CEB1-218D-0877-D8A2F67C81D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4" name="Billede 25">
            <a:extLst>
              <a:ext uri="{FF2B5EF4-FFF2-40B4-BE49-F238E27FC236}">
                <a16:creationId xmlns:a16="http://schemas.microsoft.com/office/drawing/2014/main" id="{612FCF80-D439-1AAB-5FB0-6D7D14D256D6}"/>
              </a:ext>
            </a:extLst>
          </p:cNvPr>
          <p:cNvPicPr>
            <a:picLocks noChangeAspect="1"/>
          </p:cNvPicPr>
          <p:nvPr/>
        </p:nvPicPr>
        <p:blipFill>
          <a:blip r:embed="rId5"/>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6039FF22-BBD8-62FA-2B67-38FF8D684408}"/>
              </a:ext>
            </a:extLst>
          </p:cNvPr>
          <p:cNvPicPr>
            <a:picLocks noChangeAspect="1"/>
          </p:cNvPicPr>
          <p:nvPr/>
        </p:nvPicPr>
        <p:blipFill>
          <a:blip r:embed="rId6"/>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58F954F0-894B-2B96-243D-A019D29764F6}"/>
              </a:ext>
            </a:extLst>
          </p:cNvPr>
          <p:cNvPicPr>
            <a:picLocks noChangeAspect="1"/>
          </p:cNvPicPr>
          <p:nvPr/>
        </p:nvPicPr>
        <p:blipFill>
          <a:blip r:embed="rId7"/>
          <a:stretch>
            <a:fillRect/>
          </a:stretch>
        </p:blipFill>
        <p:spPr>
          <a:xfrm>
            <a:off x="-472805" y="1893415"/>
            <a:ext cx="360000" cy="369231"/>
          </a:xfrm>
          <a:prstGeom prst="rect">
            <a:avLst/>
          </a:prstGeom>
        </p:spPr>
      </p:pic>
      <p:sp>
        <p:nvSpPr>
          <p:cNvPr id="2" name="Rektangel 1">
            <a:extLst>
              <a:ext uri="{FF2B5EF4-FFF2-40B4-BE49-F238E27FC236}">
                <a16:creationId xmlns:a16="http://schemas.microsoft.com/office/drawing/2014/main" id="{830C3096-9296-53C5-BED5-DF0E628A8910}"/>
              </a:ext>
            </a:extLst>
          </p:cNvPr>
          <p:cNvSpPr/>
          <p:nvPr userDrawn="1"/>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fik 2">
            <a:extLst>
              <a:ext uri="{FF2B5EF4-FFF2-40B4-BE49-F238E27FC236}">
                <a16:creationId xmlns:a16="http://schemas.microsoft.com/office/drawing/2014/main" id="{03A52F76-74C5-CCC1-E376-21169EC8CA96}"/>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B2D375D2-00ED-9E63-51C3-B897965DEE9F}"/>
              </a:ext>
            </a:extLst>
          </p:cNvPr>
          <p:cNvPicPr>
            <a:picLocks noChangeAspect="1"/>
          </p:cNvPicPr>
          <p:nvPr userDrawn="1"/>
        </p:nvPicPr>
        <p:blipFill>
          <a:blip r:embed="rId2"/>
          <a:stretch>
            <a:fillRect/>
          </a:stretch>
        </p:blipFill>
        <p:spPr>
          <a:xfrm>
            <a:off x="529431" y="462337"/>
            <a:ext cx="557164" cy="425316"/>
          </a:xfrm>
          <a:prstGeom prst="rect">
            <a:avLst/>
          </a:prstGeom>
        </p:spPr>
      </p:pic>
      <p:sp>
        <p:nvSpPr>
          <p:cNvPr id="13" name="Text Box 48">
            <a:extLst>
              <a:ext uri="{FF2B5EF4-FFF2-40B4-BE49-F238E27FC236}">
                <a16:creationId xmlns:a16="http://schemas.microsoft.com/office/drawing/2014/main" id="{4FAF335B-B07B-087B-6ABF-B14F6D3753C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a:extLst>
              <a:ext uri="{FF2B5EF4-FFF2-40B4-BE49-F238E27FC236}">
                <a16:creationId xmlns:a16="http://schemas.microsoft.com/office/drawing/2014/main" id="{99D2739F-078A-99DD-B5A9-41A836324A1B}"/>
              </a:ext>
            </a:extLst>
          </p:cNvPr>
          <p:cNvPicPr>
            <a:picLocks noChangeAspect="1"/>
          </p:cNvPicPr>
          <p:nvPr userDrawn="1"/>
        </p:nvPicPr>
        <p:blipFill>
          <a:blip r:embed="rId5"/>
          <a:stretch>
            <a:fillRect/>
          </a:stretch>
        </p:blipFill>
        <p:spPr>
          <a:xfrm>
            <a:off x="-472805" y="246646"/>
            <a:ext cx="360000" cy="385115"/>
          </a:xfrm>
          <a:prstGeom prst="rect">
            <a:avLst/>
          </a:prstGeom>
        </p:spPr>
      </p:pic>
      <p:pic>
        <p:nvPicPr>
          <p:cNvPr id="20" name="Billede 36">
            <a:extLst>
              <a:ext uri="{FF2B5EF4-FFF2-40B4-BE49-F238E27FC236}">
                <a16:creationId xmlns:a16="http://schemas.microsoft.com/office/drawing/2014/main" id="{ACD4234F-C3A9-DB13-488B-A44C1906BFBC}"/>
              </a:ext>
            </a:extLst>
          </p:cNvPr>
          <p:cNvPicPr>
            <a:picLocks noChangeAspect="1"/>
          </p:cNvPicPr>
          <p:nvPr userDrawn="1"/>
        </p:nvPicPr>
        <p:blipFill>
          <a:blip r:embed="rId6"/>
          <a:stretch>
            <a:fillRect/>
          </a:stretch>
        </p:blipFill>
        <p:spPr>
          <a:xfrm>
            <a:off x="-472805" y="1125489"/>
            <a:ext cx="360000" cy="343255"/>
          </a:xfrm>
          <a:prstGeom prst="rect">
            <a:avLst/>
          </a:prstGeom>
        </p:spPr>
      </p:pic>
      <p:pic>
        <p:nvPicPr>
          <p:cNvPr id="25" name="Billede 37">
            <a:extLst>
              <a:ext uri="{FF2B5EF4-FFF2-40B4-BE49-F238E27FC236}">
                <a16:creationId xmlns:a16="http://schemas.microsoft.com/office/drawing/2014/main" id="{9CB520AD-4D6C-ED60-75C8-63B9D02D9C0E}"/>
              </a:ext>
            </a:extLst>
          </p:cNvPr>
          <p:cNvPicPr>
            <a:picLocks noChangeAspect="1"/>
          </p:cNvPicPr>
          <p:nvPr userDrawn="1"/>
        </p:nvPicPr>
        <p:blipFill>
          <a:blip r:embed="rId7"/>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178809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ekst og bundbillede">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4574192"/>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5" name="Grafik 4">
            <a:extLst>
              <a:ext uri="{FF2B5EF4-FFF2-40B4-BE49-F238E27FC236}">
                <a16:creationId xmlns:a16="http://schemas.microsoft.com/office/drawing/2014/main" id="{9CF7E11F-8BBD-8B41-8B62-7874A92A0F7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6096000" y="0"/>
            <a:ext cx="5376069" cy="3807995"/>
          </a:xfrm>
        </p:spPr>
        <p:txBody>
          <a:bodyPr anchor="ctr">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sp>
        <p:nvSpPr>
          <p:cNvPr id="2" name="Titel 1"/>
          <p:cNvSpPr>
            <a:spLocks noGrp="1"/>
          </p:cNvSpPr>
          <p:nvPr>
            <p:ph type="title" hasCustomPrompt="1"/>
          </p:nvPr>
        </p:nvSpPr>
        <p:spPr>
          <a:xfrm>
            <a:off x="872740" y="-1"/>
            <a:ext cx="4189117" cy="3807995"/>
          </a:xfrm>
        </p:spPr>
        <p:txBody>
          <a:bodyPr anchor="ctr"/>
          <a:lstStyle>
            <a:lvl1pPr>
              <a:defRPr/>
            </a:lvl1pPr>
          </a:lstStyle>
          <a:p>
            <a:r>
              <a:rPr lang="da-DK" dirty="0"/>
              <a:t>Overskrift</a:t>
            </a:r>
          </a:p>
        </p:txBody>
      </p:sp>
      <p:sp>
        <p:nvSpPr>
          <p:cNvPr id="17"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8" name="Billede 25"/>
          <p:cNvPicPr>
            <a:picLocks noChangeAspect="1"/>
          </p:cNvPicPr>
          <p:nvPr/>
        </p:nvPicPr>
        <p:blipFill>
          <a:blip r:embed="rId4"/>
          <a:stretch>
            <a:fillRect/>
          </a:stretch>
        </p:blipFill>
        <p:spPr>
          <a:xfrm>
            <a:off x="-472805" y="246646"/>
            <a:ext cx="360000" cy="385115"/>
          </a:xfrm>
          <a:prstGeom prst="rect">
            <a:avLst/>
          </a:prstGeom>
        </p:spPr>
      </p:pic>
      <p:pic>
        <p:nvPicPr>
          <p:cNvPr id="19" name="Billede 36"/>
          <p:cNvPicPr>
            <a:picLocks noChangeAspect="1"/>
          </p:cNvPicPr>
          <p:nvPr/>
        </p:nvPicPr>
        <p:blipFill>
          <a:blip r:embed="rId5"/>
          <a:stretch>
            <a:fillRect/>
          </a:stretch>
        </p:blipFill>
        <p:spPr>
          <a:xfrm>
            <a:off x="-472805" y="1125489"/>
            <a:ext cx="360000" cy="343255"/>
          </a:xfrm>
          <a:prstGeom prst="rect">
            <a:avLst/>
          </a:prstGeom>
        </p:spPr>
      </p:pic>
      <p:pic>
        <p:nvPicPr>
          <p:cNvPr id="20" name="Billede 37"/>
          <p:cNvPicPr>
            <a:picLocks noChangeAspect="1"/>
          </p:cNvPicPr>
          <p:nvPr/>
        </p:nvPicPr>
        <p:blipFill>
          <a:blip r:embed="rId6"/>
          <a:stretch>
            <a:fillRect/>
          </a:stretch>
        </p:blipFill>
        <p:spPr>
          <a:xfrm>
            <a:off x="-472805" y="1893415"/>
            <a:ext cx="360000" cy="369231"/>
          </a:xfrm>
          <a:prstGeom prst="rect">
            <a:avLst/>
          </a:prstGeom>
        </p:spPr>
      </p:pic>
      <p:sp>
        <p:nvSpPr>
          <p:cNvPr id="7" name="Text Box 48">
            <a:extLst>
              <a:ext uri="{FF2B5EF4-FFF2-40B4-BE49-F238E27FC236}">
                <a16:creationId xmlns:a16="http://schemas.microsoft.com/office/drawing/2014/main" id="{8E308422-8AB0-1F40-C155-01352677E6C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8" name="Billede 25">
            <a:extLst>
              <a:ext uri="{FF2B5EF4-FFF2-40B4-BE49-F238E27FC236}">
                <a16:creationId xmlns:a16="http://schemas.microsoft.com/office/drawing/2014/main" id="{7ABA1ABF-E240-E767-B848-C33FA1C85B77}"/>
              </a:ext>
            </a:extLst>
          </p:cNvPr>
          <p:cNvPicPr>
            <a:picLocks noChangeAspect="1"/>
          </p:cNvPicPr>
          <p:nvPr/>
        </p:nvPicPr>
        <p:blipFill>
          <a:blip r:embed="rId4"/>
          <a:stretch>
            <a:fillRect/>
          </a:stretch>
        </p:blipFill>
        <p:spPr>
          <a:xfrm>
            <a:off x="-472805" y="246646"/>
            <a:ext cx="360000" cy="385115"/>
          </a:xfrm>
          <a:prstGeom prst="rect">
            <a:avLst/>
          </a:prstGeom>
        </p:spPr>
      </p:pic>
      <p:pic>
        <p:nvPicPr>
          <p:cNvPr id="9" name="Billede 36">
            <a:extLst>
              <a:ext uri="{FF2B5EF4-FFF2-40B4-BE49-F238E27FC236}">
                <a16:creationId xmlns:a16="http://schemas.microsoft.com/office/drawing/2014/main" id="{7259167A-50C9-A274-2BA7-FE7946D42634}"/>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691EC1C8-AAED-0836-4682-09176BDE0D8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61366CCC-2F09-C06C-76CF-3254D4CCF4C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6" name="Text Box 48">
            <a:extLst>
              <a:ext uri="{FF2B5EF4-FFF2-40B4-BE49-F238E27FC236}">
                <a16:creationId xmlns:a16="http://schemas.microsoft.com/office/drawing/2014/main" id="{0D6BDEEF-2C68-D558-94BA-D8E8907941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3072E6A-AFC5-A3B1-7B09-815F6FA3642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A3BB26B1-8654-F8AB-64A6-C092BA7DF81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E519351E-5C94-02F5-E7EE-11390FF1C22B}"/>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175496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ekst og topbillede, hvid">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881344"/>
            <a:ext cx="5597049" cy="304399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0" name="Grafik 9">
            <a:extLst>
              <a:ext uri="{FF2B5EF4-FFF2-40B4-BE49-F238E27FC236}">
                <a16:creationId xmlns:a16="http://schemas.microsoft.com/office/drawing/2014/main" id="{52892C5F-5B50-744E-BFEF-CEEF34C5AAC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888800"/>
            <a:ext cx="4162425" cy="3051478"/>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20EDC56-B801-400C-0F72-44BECBD5A1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DBBE9008-86E8-76BB-9255-C4D6037C3BA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A6E0B144-F10F-6EF9-5530-7D0436C3350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F8FC8D88-5175-9293-FCCE-AAF803DB6C9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8123887C-D7A6-011B-4D31-391FC8A2E0E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801FC4AA-910D-FF68-8ADF-08562076D9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6A6985AC-3C8A-6FEC-CAB1-4354F7E028A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F93D8E86-0991-80E1-BA5A-FA2A88E2A075}"/>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75C7A7A-5B88-BBE8-A27F-3BF9A226855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94809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ekst og topbillede, blå">
    <p:bg>
      <p:bgPr>
        <a:solidFill>
          <a:srgbClr val="004F9B"/>
        </a:solidFill>
        <a:effectLst/>
      </p:bgPr>
    </p:bg>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1732131"/>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599404"/>
            <a:ext cx="5597049" cy="3043990"/>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pic>
        <p:nvPicPr>
          <p:cNvPr id="10" name="Grafik 9">
            <a:extLst>
              <a:ext uri="{FF2B5EF4-FFF2-40B4-BE49-F238E27FC236}">
                <a16:creationId xmlns:a16="http://schemas.microsoft.com/office/drawing/2014/main" id="{A27B2473-E55F-CB4B-A6AE-F9C25D36075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599404"/>
            <a:ext cx="4162425" cy="3043990"/>
          </a:xfrm>
        </p:spPr>
        <p:txBody>
          <a:bodyPr/>
          <a:lstStyle>
            <a:lvl1pPr>
              <a:defRPr>
                <a:solidFill>
                  <a:schemeClr val="bg1"/>
                </a:solidFill>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782C1CE-CB1B-48B0-00A6-C8608D9A8440}"/>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56B2AF92-9B3E-550D-AA83-D4C00D2726D3}"/>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17736045-9377-C81A-B2AE-E8AF6820D6EC}"/>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6EE19EB7-697B-A8E2-4C57-0AFAE3D1346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02B90DA3-5298-E1BF-64ED-FD353EB63D1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95ACD03F-9E61-22C9-CFD5-22122326E8F9}"/>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764B3E4-A514-5E23-C0DE-5FA457C10AC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BED7756A-C060-A3F5-CE2D-84B535B7A39F}"/>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D7F4695-0E77-9817-666F-D3EA68E7A1E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48354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ekst og venstrebillede, hvid">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0" y="0"/>
            <a:ext cx="6093173"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6549273" y="2731168"/>
            <a:ext cx="5121359" cy="3204868"/>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9" name="Grafik 8">
            <a:extLst>
              <a:ext uri="{FF2B5EF4-FFF2-40B4-BE49-F238E27FC236}">
                <a16:creationId xmlns:a16="http://schemas.microsoft.com/office/drawing/2014/main" id="{EA5D01EC-A99D-2F44-BDD1-C9695502011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31800"/>
            <a:ext cx="512135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114C3440-997B-F5E7-AEAA-A6A776FF0D38}"/>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90891BE8-A10E-F9BE-1C07-9F68943D6F55}"/>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D316B3F8-9B12-C59B-628F-31B67A4D816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E97E0058-697A-6C2B-0DC0-4FC795D767EB}"/>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03054289-ADC0-75B3-F73D-BACC81CF33B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F682939D-60FF-09B5-85D2-83886099DC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404CD91C-FDE1-18A5-B701-C54B7208502B}"/>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D3470CD6-C985-D981-D2C1-3838A8CD8941}"/>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8B1C8C77-596F-2D4A-C7C0-260412ABC73F}"/>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62303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reaker rød">
    <p:bg>
      <p:bgPr>
        <a:solidFill>
          <a:srgbClr val="BF1D30"/>
        </a:solidFill>
        <a:effectLst/>
      </p:bgPr>
    </p:bg>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829F0774-8D55-EC4E-A487-FF50EA773907}"/>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30FE3656-0BE5-F546-BFC1-A5E7AE968A7F}"/>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58131"/>
            <a:ext cx="9353551" cy="2264010"/>
          </a:xfrm>
        </p:spPr>
        <p:txBody>
          <a:bodyPr anchor="ct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625D4A33-38C1-80CF-7F25-0EA0F69763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189004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reaker blå">
    <p:bg>
      <p:bgPr>
        <a:solidFill>
          <a:srgbClr val="004F9B"/>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15BEFF0-F101-3D46-803B-8651BC08B7D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5ED7F8F1-02B6-3546-A24A-CC85B4820944}"/>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47846"/>
            <a:ext cx="9353551" cy="2274295"/>
          </a:xfrm>
        </p:spPr>
        <p:txBody>
          <a:bodyPr anchor="ctr">
            <a:normAutofit/>
          </a:bodyP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2563341B-0BCE-5C0B-5B56-5A5351D0C82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4082249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reserve="1">
  <p:cSld name="Breaker billede">
    <p:spTree>
      <p:nvGrpSpPr>
        <p:cNvPr id="1" name=""/>
        <p:cNvGrpSpPr/>
        <p:nvPr/>
      </p:nvGrpSpPr>
      <p:grpSpPr>
        <a:xfrm>
          <a:off x="0" y="0"/>
          <a:ext cx="0" cy="0"/>
          <a:chOff x="0" y="0"/>
          <a:chExt cx="0" cy="0"/>
        </a:xfrm>
      </p:grpSpPr>
      <p:sp>
        <p:nvSpPr>
          <p:cNvPr id="372" name="Shape 372"/>
          <p:cNvSpPr>
            <a:spLocks noGrp="1"/>
          </p:cNvSpPr>
          <p:nvPr>
            <p:ph type="pic" idx="13" hasCustomPrompt="1"/>
          </p:nvPr>
        </p:nvSpPr>
        <p:spPr>
          <a:xfrm>
            <a:off x="2382" y="0"/>
            <a:ext cx="12187188" cy="6858000"/>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6" name="Grafik 5">
            <a:extLst>
              <a:ext uri="{FF2B5EF4-FFF2-40B4-BE49-F238E27FC236}">
                <a16:creationId xmlns:a16="http://schemas.microsoft.com/office/drawing/2014/main" id="{A1299D5D-A6BC-C94C-B887-74AFD825D9C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1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2" name="Billede 25"/>
          <p:cNvPicPr>
            <a:picLocks noChangeAspect="1"/>
          </p:cNvPicPr>
          <p:nvPr/>
        </p:nvPicPr>
        <p:blipFill>
          <a:blip r:embed="rId4"/>
          <a:stretch>
            <a:fillRect/>
          </a:stretch>
        </p:blipFill>
        <p:spPr>
          <a:xfrm>
            <a:off x="-472805" y="246646"/>
            <a:ext cx="360000" cy="385115"/>
          </a:xfrm>
          <a:prstGeom prst="rect">
            <a:avLst/>
          </a:prstGeom>
        </p:spPr>
      </p:pic>
      <p:pic>
        <p:nvPicPr>
          <p:cNvPr id="13" name="Billede 36"/>
          <p:cNvPicPr>
            <a:picLocks noChangeAspect="1"/>
          </p:cNvPicPr>
          <p:nvPr/>
        </p:nvPicPr>
        <p:blipFill>
          <a:blip r:embed="rId5"/>
          <a:stretch>
            <a:fillRect/>
          </a:stretch>
        </p:blipFill>
        <p:spPr>
          <a:xfrm>
            <a:off x="-472805" y="1125489"/>
            <a:ext cx="360000" cy="343255"/>
          </a:xfrm>
          <a:prstGeom prst="rect">
            <a:avLst/>
          </a:prstGeom>
        </p:spPr>
      </p:pic>
      <p:pic>
        <p:nvPicPr>
          <p:cNvPr id="14" name="Billede 37"/>
          <p:cNvPicPr>
            <a:picLocks noChangeAspect="1"/>
          </p:cNvPicPr>
          <p:nvPr/>
        </p:nvPicPr>
        <p:blipFill>
          <a:blip r:embed="rId6"/>
          <a:stretch>
            <a:fillRect/>
          </a:stretch>
        </p:blipFill>
        <p:spPr>
          <a:xfrm>
            <a:off x="-472805" y="1893415"/>
            <a:ext cx="360000" cy="369231"/>
          </a:xfrm>
          <a:prstGeom prst="rect">
            <a:avLst/>
          </a:prstGeom>
        </p:spPr>
      </p:pic>
      <p:sp>
        <p:nvSpPr>
          <p:cNvPr id="3" name="Text Box 48">
            <a:extLst>
              <a:ext uri="{FF2B5EF4-FFF2-40B4-BE49-F238E27FC236}">
                <a16:creationId xmlns:a16="http://schemas.microsoft.com/office/drawing/2014/main" id="{0AC75320-6FB1-FD95-0CDD-1F17402B18F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95D0EFDE-4FD3-8A31-82E1-C099F2F82B3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70654630-9242-C320-5094-4091B42AE26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0EAAC906-4BB0-960A-69D4-143CFAAB864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3B1ADBDC-078C-EB0A-F898-A04F45AC92E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94319" y="5936036"/>
            <a:ext cx="1078582" cy="739028"/>
          </a:xfrm>
          <a:prstGeom prst="rect">
            <a:avLst/>
          </a:prstGeom>
        </p:spPr>
      </p:pic>
      <p:sp>
        <p:nvSpPr>
          <p:cNvPr id="4" name="Text Box 48">
            <a:extLst>
              <a:ext uri="{FF2B5EF4-FFF2-40B4-BE49-F238E27FC236}">
                <a16:creationId xmlns:a16="http://schemas.microsoft.com/office/drawing/2014/main" id="{FC46A929-5C09-8AC3-F03B-BC5907021C6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9" name="Billede 25">
            <a:extLst>
              <a:ext uri="{FF2B5EF4-FFF2-40B4-BE49-F238E27FC236}">
                <a16:creationId xmlns:a16="http://schemas.microsoft.com/office/drawing/2014/main" id="{973C69EF-3B17-4A1B-4034-A4972FD4DE9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CC83715B-84E7-2852-87EB-8A699584A3F0}"/>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62251C7-C1A2-5773-1CF4-03BFC0772C16}"/>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86761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unktopstilling rød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7" name="Tekstfelt 6"/>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4" name="Tekstfelt 3">
            <a:extLst>
              <a:ext uri="{FF2B5EF4-FFF2-40B4-BE49-F238E27FC236}">
                <a16:creationId xmlns:a16="http://schemas.microsoft.com/office/drawing/2014/main" id="{4134AF3A-E196-85FE-57A4-EAEC3C1408A9}"/>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E283DDA0-23C3-7444-CB84-6DDA65486744}"/>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177870821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ekst og billedmosaik">
    <p:bg>
      <p:bgPr>
        <a:solidFill>
          <a:srgbClr val="F5EFE2"/>
        </a:solidFill>
        <a:effectLst/>
      </p:bgPr>
    </p:bg>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858157" y="2731168"/>
            <a:ext cx="5121359" cy="3070304"/>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billede 2">
            <a:extLst>
              <a:ext uri="{FF2B5EF4-FFF2-40B4-BE49-F238E27FC236}">
                <a16:creationId xmlns:a16="http://schemas.microsoft.com/office/drawing/2014/main" id="{D1E3D2B1-5AF9-FA40-9767-287429373AAF}"/>
              </a:ext>
            </a:extLst>
          </p:cNvPr>
          <p:cNvSpPr>
            <a:spLocks noGrp="1" noChangeAspect="1"/>
          </p:cNvSpPr>
          <p:nvPr>
            <p:ph type="pic" sz="quarter" idx="16" hasCustomPrompt="1"/>
          </p:nvPr>
        </p:nvSpPr>
        <p:spPr>
          <a:xfrm>
            <a:off x="7094062" y="0"/>
            <a:ext cx="2491899" cy="3909219"/>
          </a:xfrm>
          <a:solidFill>
            <a:schemeClr val="bg1">
              <a:lumMod val="95000"/>
            </a:schemeClr>
          </a:solidFill>
        </p:spPr>
        <p:txBody>
          <a:bodyPr anchor="t" anchorCtr="0"/>
          <a:lstStyle>
            <a:lvl1pPr marL="0" indent="0">
              <a:buNone/>
              <a:defRPr/>
            </a:lvl1pPr>
          </a:lstStyle>
          <a:p>
            <a:r>
              <a:rPr lang="da-DK" dirty="0"/>
              <a:t>Billede</a:t>
            </a:r>
          </a:p>
        </p:txBody>
      </p:sp>
      <p:sp>
        <p:nvSpPr>
          <p:cNvPr id="9" name="Pladsholder til billede 2">
            <a:extLst>
              <a:ext uri="{FF2B5EF4-FFF2-40B4-BE49-F238E27FC236}">
                <a16:creationId xmlns:a16="http://schemas.microsoft.com/office/drawing/2014/main" id="{76203527-8C98-204F-9EBE-78E0B2896152}"/>
              </a:ext>
            </a:extLst>
          </p:cNvPr>
          <p:cNvSpPr>
            <a:spLocks noGrp="1" noChangeAspect="1"/>
          </p:cNvSpPr>
          <p:nvPr>
            <p:ph type="pic" sz="quarter" idx="17" hasCustomPrompt="1"/>
          </p:nvPr>
        </p:nvSpPr>
        <p:spPr>
          <a:xfrm>
            <a:off x="7071202" y="4041474"/>
            <a:ext cx="2514759" cy="2827020"/>
          </a:xfrm>
          <a:solidFill>
            <a:schemeClr val="bg1">
              <a:lumMod val="95000"/>
            </a:schemeClr>
          </a:solidFill>
        </p:spPr>
        <p:txBody>
          <a:bodyPr anchor="t" anchorCtr="0"/>
          <a:lstStyle>
            <a:lvl1pPr marL="0" indent="0">
              <a:buNone/>
              <a:defRPr/>
            </a:lvl1pPr>
          </a:lstStyle>
          <a:p>
            <a:r>
              <a:rPr lang="da-DK" dirty="0"/>
              <a:t>Billede</a:t>
            </a:r>
          </a:p>
        </p:txBody>
      </p:sp>
      <p:sp>
        <p:nvSpPr>
          <p:cNvPr id="10" name="Pladsholder til billede 2">
            <a:extLst>
              <a:ext uri="{FF2B5EF4-FFF2-40B4-BE49-F238E27FC236}">
                <a16:creationId xmlns:a16="http://schemas.microsoft.com/office/drawing/2014/main" id="{AD8F4916-9B79-B640-BAF6-80655DE288D8}"/>
              </a:ext>
            </a:extLst>
          </p:cNvPr>
          <p:cNvSpPr>
            <a:spLocks noGrp="1" noChangeAspect="1"/>
          </p:cNvSpPr>
          <p:nvPr>
            <p:ph type="pic" sz="quarter" idx="18" hasCustomPrompt="1"/>
          </p:nvPr>
        </p:nvSpPr>
        <p:spPr>
          <a:xfrm>
            <a:off x="9700102" y="0"/>
            <a:ext cx="2491899" cy="2712720"/>
          </a:xfrm>
          <a:solidFill>
            <a:schemeClr val="bg1">
              <a:lumMod val="95000"/>
            </a:schemeClr>
          </a:solidFill>
        </p:spPr>
        <p:txBody>
          <a:bodyPr anchor="t" anchorCtr="0"/>
          <a:lstStyle>
            <a:lvl1pPr marL="0" indent="0">
              <a:buNone/>
              <a:defRPr/>
            </a:lvl1pPr>
          </a:lstStyle>
          <a:p>
            <a:r>
              <a:rPr lang="da-DK" dirty="0"/>
              <a:t>Billede</a:t>
            </a:r>
          </a:p>
        </p:txBody>
      </p:sp>
      <p:sp>
        <p:nvSpPr>
          <p:cNvPr id="11" name="Pladsholder til billede 2">
            <a:extLst>
              <a:ext uri="{FF2B5EF4-FFF2-40B4-BE49-F238E27FC236}">
                <a16:creationId xmlns:a16="http://schemas.microsoft.com/office/drawing/2014/main" id="{31E2A49D-4A48-B247-99AF-0D133485ACB7}"/>
              </a:ext>
            </a:extLst>
          </p:cNvPr>
          <p:cNvSpPr>
            <a:spLocks noGrp="1" noChangeAspect="1"/>
          </p:cNvSpPr>
          <p:nvPr>
            <p:ph type="pic" sz="quarter" idx="19" hasCustomPrompt="1"/>
          </p:nvPr>
        </p:nvSpPr>
        <p:spPr>
          <a:xfrm>
            <a:off x="9700102" y="2827020"/>
            <a:ext cx="2491899" cy="4041474"/>
          </a:xfrm>
          <a:solidFill>
            <a:schemeClr val="bg1">
              <a:lumMod val="95000"/>
            </a:schemeClr>
          </a:solidFill>
        </p:spPr>
        <p:txBody>
          <a:bodyPr anchor="t" anchorCtr="0"/>
          <a:lstStyle>
            <a:lvl1pPr marL="0" indent="0">
              <a:buNone/>
              <a:defRPr/>
            </a:lvl1pPr>
          </a:lstStyle>
          <a:p>
            <a:r>
              <a:rPr lang="da-DK" dirty="0"/>
              <a:t>Billede</a:t>
            </a:r>
          </a:p>
        </p:txBody>
      </p:sp>
      <p:pic>
        <p:nvPicPr>
          <p:cNvPr id="13" name="Grafik 12">
            <a:extLst>
              <a:ext uri="{FF2B5EF4-FFF2-40B4-BE49-F238E27FC236}">
                <a16:creationId xmlns:a16="http://schemas.microsoft.com/office/drawing/2014/main" id="{E4E26655-E869-0744-A212-AB1C6A557874}"/>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2" name="Titel 1"/>
          <p:cNvSpPr>
            <a:spLocks noGrp="1"/>
          </p:cNvSpPr>
          <p:nvPr>
            <p:ph type="title" hasCustomPrompt="1"/>
          </p:nvPr>
        </p:nvSpPr>
        <p:spPr>
          <a:xfrm>
            <a:off x="842207" y="431800"/>
            <a:ext cx="513730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6" name="Text Box 48">
            <a:extLst>
              <a:ext uri="{FF2B5EF4-FFF2-40B4-BE49-F238E27FC236}">
                <a16:creationId xmlns:a16="http://schemas.microsoft.com/office/drawing/2014/main" id="{B9176D99-F929-F5B1-67FD-996AABFD2D1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FBBFC56-08D8-5BFA-E54A-25FE661C1029}"/>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2A118EAE-210D-7E6E-516A-B047341AA643}"/>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075216F-A319-AB24-CBD7-1922E8C16E6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B4ACAA22-E361-D5F9-E753-EE80FC216BA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12" name="Text Box 48">
            <a:extLst>
              <a:ext uri="{FF2B5EF4-FFF2-40B4-BE49-F238E27FC236}">
                <a16:creationId xmlns:a16="http://schemas.microsoft.com/office/drawing/2014/main" id="{50AFA9ED-1955-0105-D956-E34897D22C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a:extLst>
              <a:ext uri="{FF2B5EF4-FFF2-40B4-BE49-F238E27FC236}">
                <a16:creationId xmlns:a16="http://schemas.microsoft.com/office/drawing/2014/main" id="{FDE43458-039A-2C65-F601-D696F4158DF7}"/>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2C25B6D1-34A9-D4C7-5DB8-771573581D12}"/>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E0C9F43-6099-BEA8-99A2-7AF08E76017E}"/>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177307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agram og venstrebillede">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1" y="0"/>
            <a:ext cx="5203658"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diagram 2">
            <a:extLst>
              <a:ext uri="{FF2B5EF4-FFF2-40B4-BE49-F238E27FC236}">
                <a16:creationId xmlns:a16="http://schemas.microsoft.com/office/drawing/2014/main" id="{623B87F2-CF2D-4440-80E0-47E2F956761D}"/>
              </a:ext>
            </a:extLst>
          </p:cNvPr>
          <p:cNvSpPr>
            <a:spLocks noGrp="1"/>
          </p:cNvSpPr>
          <p:nvPr>
            <p:ph type="chart" sz="quarter" idx="16"/>
          </p:nvPr>
        </p:nvSpPr>
        <p:spPr>
          <a:xfrm>
            <a:off x="5636419" y="2911475"/>
            <a:ext cx="6136481" cy="3024561"/>
          </a:xfrm>
        </p:spPr>
        <p:txBody>
          <a:bodyPr anchor="t" anchorCtr="0">
            <a:normAutofit/>
          </a:bodyPr>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434D207C-BA12-A14D-A7E1-FC0EC86693B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4" name="Titel 3"/>
          <p:cNvSpPr>
            <a:spLocks noGrp="1"/>
          </p:cNvSpPr>
          <p:nvPr>
            <p:ph type="title" hasCustomPrompt="1"/>
          </p:nvPr>
        </p:nvSpPr>
        <p:spPr>
          <a:xfrm>
            <a:off x="5646904" y="431800"/>
            <a:ext cx="6089901" cy="2262415"/>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5D3A92DE-2982-B33F-BE8F-D14DC960B04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13CA1A37-19FB-AEFE-EB1C-88595953508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467B7DFD-B015-49B8-4CC5-E15CBDD4D59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2D6D63DE-5BE6-6DFD-D4F7-D9AF0507E255}"/>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7711A359-9F9E-71FD-4479-5DE962DD8D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8E868FD7-65E3-6E2D-3541-9995E4F3EEE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2C14F068-D8E2-D220-A188-85F6AD646C6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462A2009-8E89-5921-4340-5860DB093F2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4FA556B2-8EF1-AD53-F293-36C17654462A}"/>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243885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ekst og 2 billeder">
    <p:spTree>
      <p:nvGrpSpPr>
        <p:cNvPr id="1" name=""/>
        <p:cNvGrpSpPr/>
        <p:nvPr/>
      </p:nvGrpSpPr>
      <p:grpSpPr>
        <a:xfrm>
          <a:off x="0" y="0"/>
          <a:ext cx="0" cy="0"/>
          <a:chOff x="0" y="0"/>
          <a:chExt cx="0" cy="0"/>
        </a:xfrm>
      </p:grpSpPr>
      <p:sp>
        <p:nvSpPr>
          <p:cNvPr id="581" name="Shape 581"/>
          <p:cNvSpPr>
            <a:spLocks noGrp="1"/>
          </p:cNvSpPr>
          <p:nvPr>
            <p:ph type="pic" sz="half" idx="13" hasCustomPrompt="1"/>
          </p:nvPr>
        </p:nvSpPr>
        <p:spPr>
          <a:xfrm>
            <a:off x="6096000" y="0"/>
            <a:ext cx="6096050"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82" name="Shape 582"/>
          <p:cNvSpPr>
            <a:spLocks noGrp="1"/>
          </p:cNvSpPr>
          <p:nvPr>
            <p:ph type="pic" sz="half" idx="14" hasCustomPrompt="1"/>
          </p:nvPr>
        </p:nvSpPr>
        <p:spPr>
          <a:xfrm>
            <a:off x="0" y="3429000"/>
            <a:ext cx="6096001"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8" name="Pladsholder til tekst 2">
            <a:extLst>
              <a:ext uri="{FF2B5EF4-FFF2-40B4-BE49-F238E27FC236}">
                <a16:creationId xmlns:a16="http://schemas.microsoft.com/office/drawing/2014/main" id="{D6EFF149-9F79-024A-9BC0-7341DE9991E5}"/>
              </a:ext>
            </a:extLst>
          </p:cNvPr>
          <p:cNvSpPr>
            <a:spLocks noGrp="1"/>
          </p:cNvSpPr>
          <p:nvPr>
            <p:ph type="body" sz="quarter" idx="16" hasCustomPrompt="1"/>
          </p:nvPr>
        </p:nvSpPr>
        <p:spPr>
          <a:xfrm>
            <a:off x="6549273" y="3765884"/>
            <a:ext cx="5033127" cy="217015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pic>
        <p:nvPicPr>
          <p:cNvPr id="11" name="Grafik 10">
            <a:extLst>
              <a:ext uri="{FF2B5EF4-FFF2-40B4-BE49-F238E27FC236}">
                <a16:creationId xmlns:a16="http://schemas.microsoft.com/office/drawing/2014/main" id="{4ED0C304-EBAC-8944-8871-BEA59B556FD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487321" y="659207"/>
            <a:ext cx="5121359" cy="2167397"/>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324EDB75-4195-F975-F7AC-17231732E5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7C5C1F3C-7D97-D3E6-74B5-33DCB62A4DEC}"/>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2588E294-68A4-2350-C699-4CBF58A8E392}"/>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785EF0F4-EBEF-8191-B485-C1D00AC33130}"/>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169A90BA-258B-6BA8-F273-2AD827519DE0}"/>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9ED3F9CB-9DD6-DD96-E1CE-F6313A85968E}"/>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59A801A-81F2-579A-F0D4-543EB09D3DA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2F236917-734E-16DB-CDCD-0920A9C8A77B}"/>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F4E075C5-6AC1-6B1E-6F3D-AD6B24A3B1B5}"/>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735109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ekst og 4 billeder">
    <p:spTree>
      <p:nvGrpSpPr>
        <p:cNvPr id="1" name=""/>
        <p:cNvGrpSpPr/>
        <p:nvPr/>
      </p:nvGrpSpPr>
      <p:grpSpPr>
        <a:xfrm>
          <a:off x="0" y="0"/>
          <a:ext cx="0" cy="0"/>
          <a:chOff x="0" y="0"/>
          <a:chExt cx="0" cy="0"/>
        </a:xfrm>
      </p:grpSpPr>
      <p:sp>
        <p:nvSpPr>
          <p:cNvPr id="920" name="Shape 920"/>
          <p:cNvSpPr>
            <a:spLocks noGrp="1"/>
          </p:cNvSpPr>
          <p:nvPr>
            <p:ph type="pic" sz="quarter" idx="13" hasCustomPrompt="1"/>
          </p:nvPr>
        </p:nvSpPr>
        <p:spPr>
          <a:xfrm>
            <a:off x="6094710"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1" name="Shape 921"/>
          <p:cNvSpPr>
            <a:spLocks noGrp="1"/>
          </p:cNvSpPr>
          <p:nvPr>
            <p:ph type="pic" sz="quarter" idx="14" hasCustomPrompt="1"/>
          </p:nvPr>
        </p:nvSpPr>
        <p:spPr>
          <a:xfrm>
            <a:off x="8666262"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922" name="Shape 922"/>
          <p:cNvSpPr>
            <a:spLocks noGrp="1"/>
          </p:cNvSpPr>
          <p:nvPr>
            <p:ph type="pic" sz="quarter" idx="15" hasCustomPrompt="1"/>
          </p:nvPr>
        </p:nvSpPr>
        <p:spPr>
          <a:xfrm>
            <a:off x="8666262" y="3460006"/>
            <a:ext cx="2518519"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3" name="Shape 923"/>
          <p:cNvSpPr>
            <a:spLocks noGrp="1"/>
          </p:cNvSpPr>
          <p:nvPr>
            <p:ph type="pic" sz="quarter" idx="16" hasCustomPrompt="1"/>
          </p:nvPr>
        </p:nvSpPr>
        <p:spPr>
          <a:xfrm>
            <a:off x="6094710" y="3460006"/>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 name="Pladsholder til tekst 2">
            <a:extLst>
              <a:ext uri="{FF2B5EF4-FFF2-40B4-BE49-F238E27FC236}">
                <a16:creationId xmlns:a16="http://schemas.microsoft.com/office/drawing/2014/main" id="{8BB8AD52-0BB3-CA4D-99E1-CE03F92CCE18}"/>
              </a:ext>
            </a:extLst>
          </p:cNvPr>
          <p:cNvSpPr>
            <a:spLocks noGrp="1"/>
          </p:cNvSpPr>
          <p:nvPr>
            <p:ph type="body" sz="quarter" idx="17" hasCustomPrompt="1"/>
          </p:nvPr>
        </p:nvSpPr>
        <p:spPr>
          <a:xfrm>
            <a:off x="686299" y="2997868"/>
            <a:ext cx="5121359" cy="302594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pic>
        <p:nvPicPr>
          <p:cNvPr id="13" name="Grafik 12">
            <a:extLst>
              <a:ext uri="{FF2B5EF4-FFF2-40B4-BE49-F238E27FC236}">
                <a16:creationId xmlns:a16="http://schemas.microsoft.com/office/drawing/2014/main" id="{3EB291E8-C86A-DB4D-8044-70B520A068D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6298" y="698500"/>
            <a:ext cx="5121358" cy="2159000"/>
          </a:xfrm>
        </p:spPr>
        <p:txBody>
          <a:bodyPr/>
          <a:lstStyle>
            <a:lvl1pPr>
              <a:defRPr/>
            </a:lvl1pPr>
          </a:lstStyle>
          <a:p>
            <a:r>
              <a:rPr lang="da-DK" dirty="0"/>
              <a:t>Overskrift</a:t>
            </a:r>
          </a:p>
        </p:txBody>
      </p:sp>
      <p:sp>
        <p:nvSpPr>
          <p:cNvPr id="18"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CDC66BBD-462C-FC74-D17D-BB11435A5835}"/>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E2C94241-4DD0-C988-5780-83C6889E93B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8C7A2DC7-CDF1-9863-A215-067798C6855A}"/>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AE4E4CD3-9833-AA0B-4544-B3DD3831E013}"/>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5E3BA842-9F3A-1A6C-5129-D20E5DE3EAA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8" name="Text Box 48">
            <a:extLst>
              <a:ext uri="{FF2B5EF4-FFF2-40B4-BE49-F238E27FC236}">
                <a16:creationId xmlns:a16="http://schemas.microsoft.com/office/drawing/2014/main" id="{200DB6EC-1608-079E-259C-3DE74FC2CE0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D46D9664-D140-9C78-551B-80602AAD523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FE77C09-A243-C602-4E23-EA0E404F8A1E}"/>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D7BA4EE6-9CE3-886D-3C2F-DC6A185D282C}"/>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929928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ekst og 3 billeder">
    <p:spTree>
      <p:nvGrpSpPr>
        <p:cNvPr id="1" name=""/>
        <p:cNvGrpSpPr/>
        <p:nvPr/>
      </p:nvGrpSpPr>
      <p:grpSpPr>
        <a:xfrm>
          <a:off x="0" y="0"/>
          <a:ext cx="0" cy="0"/>
          <a:chOff x="0" y="0"/>
          <a:chExt cx="0" cy="0"/>
        </a:xfrm>
      </p:grpSpPr>
      <p:sp>
        <p:nvSpPr>
          <p:cNvPr id="960" name="Shape 960"/>
          <p:cNvSpPr>
            <a:spLocks noGrp="1"/>
          </p:cNvSpPr>
          <p:nvPr>
            <p:ph type="pic" sz="half" idx="13" hasCustomPrompt="1"/>
          </p:nvPr>
        </p:nvSpPr>
        <p:spPr>
          <a:xfrm>
            <a:off x="686669" y="775434"/>
            <a:ext cx="2704231" cy="481941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 name="Pladsholder til tekst 2">
            <a:extLst>
              <a:ext uri="{FF2B5EF4-FFF2-40B4-BE49-F238E27FC236}">
                <a16:creationId xmlns:a16="http://schemas.microsoft.com/office/drawing/2014/main" id="{245FB58D-B2F3-BA40-9602-67C2C09C03FF}"/>
              </a:ext>
            </a:extLst>
          </p:cNvPr>
          <p:cNvSpPr>
            <a:spLocks noGrp="1"/>
          </p:cNvSpPr>
          <p:nvPr>
            <p:ph type="body" sz="quarter" idx="14" hasCustomPrompt="1"/>
          </p:nvPr>
        </p:nvSpPr>
        <p:spPr>
          <a:xfrm>
            <a:off x="6858000" y="3124201"/>
            <a:ext cx="4721192" cy="246888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7" name="Shape 960">
            <a:extLst>
              <a:ext uri="{FF2B5EF4-FFF2-40B4-BE49-F238E27FC236}">
                <a16:creationId xmlns:a16="http://schemas.microsoft.com/office/drawing/2014/main" id="{9509E857-DDD7-BB48-A63D-EA5EC6828B41}"/>
              </a:ext>
            </a:extLst>
          </p:cNvPr>
          <p:cNvSpPr>
            <a:spLocks noGrp="1"/>
          </p:cNvSpPr>
          <p:nvPr>
            <p:ph type="pic" sz="half" idx="16" hasCustomPrompt="1"/>
          </p:nvPr>
        </p:nvSpPr>
        <p:spPr>
          <a:xfrm>
            <a:off x="3501904" y="77543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8" name="Shape 960">
            <a:extLst>
              <a:ext uri="{FF2B5EF4-FFF2-40B4-BE49-F238E27FC236}">
                <a16:creationId xmlns:a16="http://schemas.microsoft.com/office/drawing/2014/main" id="{AABAD7F1-5C12-0045-BC2B-87EE445B1F48}"/>
              </a:ext>
            </a:extLst>
          </p:cNvPr>
          <p:cNvSpPr>
            <a:spLocks noGrp="1"/>
          </p:cNvSpPr>
          <p:nvPr>
            <p:ph type="pic" sz="half" idx="17" hasCustomPrompt="1"/>
          </p:nvPr>
        </p:nvSpPr>
        <p:spPr>
          <a:xfrm>
            <a:off x="3501904" y="324431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pic>
        <p:nvPicPr>
          <p:cNvPr id="11" name="Grafik 10">
            <a:extLst>
              <a:ext uri="{FF2B5EF4-FFF2-40B4-BE49-F238E27FC236}">
                <a16:creationId xmlns:a16="http://schemas.microsoft.com/office/drawing/2014/main" id="{D2A010A5-FA5B-9941-8B29-87BCBB8AC59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57999" y="788226"/>
            <a:ext cx="4721192" cy="2216232"/>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DCF9CC2E-B068-001C-9EBE-EC9FF2E891C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A708C8EF-2F64-A13A-58EB-78ED9FB1E52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F37B3516-1E88-0331-9DBF-B4DE5C14C385}"/>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4939E627-12C6-EF54-161C-8F4FA734B30D}"/>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329CF856-200A-602B-5E3A-03E6C5CA6388}"/>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5461D2C8-BB8E-399D-8A79-F9762732D57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3" name="Billede 25">
            <a:extLst>
              <a:ext uri="{FF2B5EF4-FFF2-40B4-BE49-F238E27FC236}">
                <a16:creationId xmlns:a16="http://schemas.microsoft.com/office/drawing/2014/main" id="{24E2193D-474C-E07E-BB25-6716EA8ADC2F}"/>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4" name="Billede 36">
            <a:extLst>
              <a:ext uri="{FF2B5EF4-FFF2-40B4-BE49-F238E27FC236}">
                <a16:creationId xmlns:a16="http://schemas.microsoft.com/office/drawing/2014/main" id="{9D65C0F6-BD28-B83F-0383-540491274B34}"/>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D460CAB3-A52E-217B-4141-DA1FB99C83D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2089025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agram og tekst, venst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549273"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487362" y="492920"/>
            <a:ext cx="5822950" cy="5308553"/>
          </a:xfrm>
        </p:spPr>
        <p:txBody>
          <a:bodyPr anchor="t" anchorCtr="0"/>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2BF62C76-C899-9449-96F4-CCCB8E64559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92920"/>
            <a:ext cx="5121358" cy="2164805"/>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789CE6C9-F7D6-25AB-2AA1-90D1A798E8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9849988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agram og tekst, høj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702795"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6078702" y="492920"/>
            <a:ext cx="5822950" cy="5308553"/>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2935BD9D-EA64-8447-8EB6-810D36D97A78}"/>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5" y="492920"/>
            <a:ext cx="5121358" cy="2184966"/>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C323D691-5DA2-40BF-0B4E-3448047483B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286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Diagram, horisontal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387494"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702794" y="2610853"/>
            <a:ext cx="10786412" cy="3111768"/>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F2F8AC84-D7A2-DC45-8AE5-9109A67BC69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53502"/>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3D7B2C19-6AD0-3A13-A623-EE226D1AC32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22000454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abel og teks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434650"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4" name="Pladsholder til tabel 3">
            <a:extLst>
              <a:ext uri="{FF2B5EF4-FFF2-40B4-BE49-F238E27FC236}">
                <a16:creationId xmlns:a16="http://schemas.microsoft.com/office/drawing/2014/main" id="{3E829910-14C2-7F42-9192-B822384AB902}"/>
              </a:ext>
            </a:extLst>
          </p:cNvPr>
          <p:cNvSpPr>
            <a:spLocks noGrp="1"/>
          </p:cNvSpPr>
          <p:nvPr>
            <p:ph type="tbl" sz="quarter" idx="16"/>
          </p:nvPr>
        </p:nvSpPr>
        <p:spPr>
          <a:xfrm>
            <a:off x="702469" y="2610000"/>
            <a:ext cx="10833894" cy="3154680"/>
          </a:xfrm>
        </p:spPr>
        <p:txBody>
          <a:bodyPr anchor="t" anchorCtr="0"/>
          <a:lstStyle>
            <a:lvl1pPr marL="0" indent="0">
              <a:buFontTx/>
              <a:buNone/>
              <a:defRPr/>
            </a:lvl1pPr>
          </a:lstStyle>
          <a:p>
            <a:r>
              <a:rPr lang="en-US"/>
              <a:t>Click icon to add table</a:t>
            </a:r>
            <a:endParaRPr lang="da-DK" dirty="0"/>
          </a:p>
        </p:txBody>
      </p:sp>
      <p:pic>
        <p:nvPicPr>
          <p:cNvPr id="11" name="Grafik 10">
            <a:extLst>
              <a:ext uri="{FF2B5EF4-FFF2-40B4-BE49-F238E27FC236}">
                <a16:creationId xmlns:a16="http://schemas.microsoft.com/office/drawing/2014/main" id="{E80B89F7-920F-564D-BFCE-69E6ECD269C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45725"/>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1CAA4407-3B84-1F05-4E0F-685BFB7587C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2412635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
        <p:nvSpPr>
          <p:cNvPr id="2" name="Text Box 48">
            <a:extLst>
              <a:ext uri="{FF2B5EF4-FFF2-40B4-BE49-F238E27FC236}">
                <a16:creationId xmlns:a16="http://schemas.microsoft.com/office/drawing/2014/main" id="{EC4E673F-CABC-FDB8-5805-49CC8191B5EA}"/>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3" name="Billede 25">
            <a:extLst>
              <a:ext uri="{FF2B5EF4-FFF2-40B4-BE49-F238E27FC236}">
                <a16:creationId xmlns:a16="http://schemas.microsoft.com/office/drawing/2014/main" id="{BAA3CC5C-C1D2-C65C-4BE0-7584AC6D9F75}"/>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5" name="Billede 36">
            <a:extLst>
              <a:ext uri="{FF2B5EF4-FFF2-40B4-BE49-F238E27FC236}">
                <a16:creationId xmlns:a16="http://schemas.microsoft.com/office/drawing/2014/main" id="{B10D2244-D934-8EC1-4A70-D6D898A5C674}"/>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4" name="Billede 37">
            <a:extLst>
              <a:ext uri="{FF2B5EF4-FFF2-40B4-BE49-F238E27FC236}">
                <a16:creationId xmlns:a16="http://schemas.microsoft.com/office/drawing/2014/main" id="{ED973324-602F-FEF8-8250-16EC23ED1447}"/>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79142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indhold 2">
            <a:extLst>
              <a:ext uri="{FF2B5EF4-FFF2-40B4-BE49-F238E27FC236}">
                <a16:creationId xmlns:a16="http://schemas.microsoft.com/office/drawing/2014/main" id="{773558F5-EBAE-6648-ABED-DCED00FA234C}"/>
              </a:ext>
            </a:extLst>
          </p:cNvPr>
          <p:cNvSpPr>
            <a:spLocks noGrp="1"/>
          </p:cNvSpPr>
          <p:nvPr>
            <p:ph sz="quarter" idx="10" hasCustomPrompt="1"/>
          </p:nvPr>
        </p:nvSpPr>
        <p:spPr>
          <a:xfrm>
            <a:off x="1013619" y="2194200"/>
            <a:ext cx="10165556"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182064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21806566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Tree>
    <p:extLst>
      <p:ext uri="{BB962C8B-B14F-4D97-AF65-F5344CB8AC3E}">
        <p14:creationId xmlns:p14="http://schemas.microsoft.com/office/powerpoint/2010/main" val="479254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Tree>
    <p:extLst>
      <p:ext uri="{BB962C8B-B14F-4D97-AF65-F5344CB8AC3E}">
        <p14:creationId xmlns:p14="http://schemas.microsoft.com/office/powerpoint/2010/main" val="42765484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32093712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Højrebillede + tekst, hvid">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11" name="Pladsholder til tekst 2">
            <a:extLst>
              <a:ext uri="{FF2B5EF4-FFF2-40B4-BE49-F238E27FC236}">
                <a16:creationId xmlns:a16="http://schemas.microsoft.com/office/drawing/2014/main" id="{603E00D8-5F1B-924E-87D4-4FF40B64737E}"/>
              </a:ext>
            </a:extLst>
          </p:cNvPr>
          <p:cNvSpPr>
            <a:spLocks noGrp="1"/>
          </p:cNvSpPr>
          <p:nvPr>
            <p:ph type="body" sz="quarter" idx="10" hasCustomPrompt="1"/>
          </p:nvPr>
        </p:nvSpPr>
        <p:spPr>
          <a:xfrm>
            <a:off x="579142" y="3886534"/>
            <a:ext cx="4692946" cy="2017310"/>
          </a:xfrm>
        </p:spPr>
        <p:txBody>
          <a:bodyPr lIns="50400" tIns="50400" rIns="50400" numCol="1" spcCol="684000" anchor="t">
            <a:noAutofit/>
          </a:bodyPr>
          <a:lstStyle>
            <a:lvl1pPr marL="0" indent="0">
              <a:lnSpc>
                <a:spcPct val="100000"/>
              </a:lnSpc>
              <a:buNone/>
              <a:defRPr sz="1800" b="0" spc="0">
                <a:latin typeface="+mn-lt"/>
              </a:defRPr>
            </a:lvl1pPr>
            <a:lvl2pPr marL="317500" indent="0">
              <a:lnSpc>
                <a:spcPct val="100000"/>
              </a:lnSpc>
              <a:buNone/>
              <a:defRPr sz="1800" b="0" spc="0">
                <a:latin typeface="+mn-lt"/>
              </a:defRPr>
            </a:lvl2pPr>
            <a:lvl3pPr marL="635000" indent="0">
              <a:lnSpc>
                <a:spcPct val="100000"/>
              </a:lnSpc>
              <a:buNone/>
              <a:defRPr sz="1800" b="0" spc="0">
                <a:latin typeface="+mn-lt"/>
              </a:defRPr>
            </a:lvl3pPr>
            <a:lvl4pPr marL="952500" indent="0">
              <a:lnSpc>
                <a:spcPct val="100000"/>
              </a:lnSpc>
              <a:buNone/>
              <a:defRPr sz="1800" spc="0"/>
            </a:lvl4pPr>
            <a:lvl5pPr marL="1270000" indent="0">
              <a:lnSpc>
                <a:spcPct val="100000"/>
              </a:lnSpc>
              <a:buNone/>
              <a:defRPr sz="1800" spc="0"/>
            </a:lvl5pPr>
          </a:lstStyle>
          <a:p>
            <a:pPr lvl="0"/>
            <a:r>
              <a:rPr lang="da-DK" noProof="0" dirty="0"/>
              <a:t>Tekst</a:t>
            </a:r>
          </a:p>
        </p:txBody>
      </p:sp>
      <p:pic>
        <p:nvPicPr>
          <p:cNvPr id="14" name="Grafik 13">
            <a:extLst>
              <a:ext uri="{FF2B5EF4-FFF2-40B4-BE49-F238E27FC236}">
                <a16:creationId xmlns:a16="http://schemas.microsoft.com/office/drawing/2014/main" id="{2BC776EE-7B73-1442-BC6B-258BEEAB224F}"/>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5" name="Titel 4"/>
          <p:cNvSpPr>
            <a:spLocks noGrp="1"/>
          </p:cNvSpPr>
          <p:nvPr>
            <p:ph type="title" hasCustomPrompt="1"/>
          </p:nvPr>
        </p:nvSpPr>
        <p:spPr>
          <a:xfrm>
            <a:off x="579142" y="1663460"/>
            <a:ext cx="4692946" cy="2172975"/>
          </a:xfrm>
        </p:spPr>
        <p:txBody>
          <a:bodyPr/>
          <a:lstStyle/>
          <a:p>
            <a:pPr lvl="0"/>
            <a:r>
              <a:rPr lang="da-DK" noProof="0" dirty="0"/>
              <a:t>Overskrift</a:t>
            </a:r>
          </a:p>
        </p:txBody>
      </p:sp>
      <p:sp>
        <p:nvSpPr>
          <p:cNvPr id="13"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bg1"/>
                </a:solidFill>
                <a:effectLst/>
                <a:uFillTx/>
                <a:latin typeface="Arial" charset="0"/>
                <a:ea typeface="+mn-ea"/>
                <a:cs typeface="Arial" panose="020B0604020202020204" pitchFamily="34" charset="0"/>
                <a:sym typeface="Inter"/>
              </a:rPr>
              <a:t>M:\Fotos\Powerpoint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020FC121-623F-39CF-0599-1AC91D89E5D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D871E23-221A-E6B9-D482-6EF1B0540EB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90538F6E-6B17-DB92-60A8-64FA5DAFA04B}"/>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35A2C7E8-4BEA-8CCE-4464-C1279EAE01B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0FE71A3C-0AA0-6E31-B240-33617BA6E3E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6" name="Text Box 48">
            <a:extLst>
              <a:ext uri="{FF2B5EF4-FFF2-40B4-BE49-F238E27FC236}">
                <a16:creationId xmlns:a16="http://schemas.microsoft.com/office/drawing/2014/main" id="{17942538-AC0B-49E6-AC61-23F18328015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8578A28A-03F4-CFEE-BE9B-B4BB53112BD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CF45CFCF-4F78-CB4F-5332-CEB59C3799F6}"/>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16D0F57-B6D9-47EC-4020-E816086756E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280639215"/>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el og tekst">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200"/>
            <a:ext cx="10158611"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600"/>
            </a:lvl2pPr>
            <a:lvl3pPr marL="635000" indent="0">
              <a:lnSpc>
                <a:spcPct val="100000"/>
              </a:lnSpc>
              <a:buNone/>
              <a:defRPr sz="1400"/>
            </a:lvl3pPr>
            <a:lvl4pPr marL="952500" indent="0">
              <a:lnSpc>
                <a:spcPct val="100000"/>
              </a:lnSpc>
              <a:buNone/>
              <a:defRPr sz="1800"/>
            </a:lvl4pPr>
            <a:lvl5pPr marL="1270000" indent="0">
              <a:lnSpc>
                <a:spcPct val="100000"/>
              </a:lnSpc>
              <a:buNone/>
              <a:defRPr sz="1800"/>
            </a:lvl5pPr>
          </a:lstStyle>
          <a:p>
            <a:pPr lvl="0"/>
            <a:r>
              <a:rPr lang="da-DK" noProof="0" dirty="0"/>
              <a:t>Tekst</a:t>
            </a:r>
          </a:p>
        </p:txBody>
      </p:sp>
    </p:spTree>
    <p:extLst>
      <p:ext uri="{BB962C8B-B14F-4D97-AF65-F5344CB8AC3E}">
        <p14:creationId xmlns:p14="http://schemas.microsoft.com/office/powerpoint/2010/main" val="236325376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pic>
        <p:nvPicPr>
          <p:cNvPr id="4" name="Grafik 3">
            <a:extLst>
              <a:ext uri="{FF2B5EF4-FFF2-40B4-BE49-F238E27FC236}">
                <a16:creationId xmlns:a16="http://schemas.microsoft.com/office/drawing/2014/main" id="{6C89408E-FCB7-2E70-B571-A9D208EAA2C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71916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øjrebillede + tekst, rød">
    <p:bg>
      <p:bgPr>
        <a:solidFill>
          <a:srgbClr val="BF1D30"/>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524851" cy="342833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31800"/>
            <a:ext cx="4524851" cy="2123742"/>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1132204F-1F75-4691-4619-59F1FAC72631}"/>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C8CF85E4-D2E5-9B16-A084-221552AB3A7A}"/>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3EA335CB-072C-71F1-7300-80AE43EC0385}"/>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E6ECE366-C5EC-4150-84C0-09D19963D352}"/>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2E1F27ED-BA06-247E-CD32-FC1D3CCA3EE0}"/>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FE2A60CF-4AF0-4BD0-D12A-E953A96A59C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78B2C41-797D-0EAE-C276-3E7CE60B9211}"/>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3490CB63-1617-02E5-914C-FEDE6DEFEBC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3914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øjrebillede + tekst, blå">
    <p:bg>
      <p:bgPr>
        <a:solidFill>
          <a:srgbClr val="004F9B"/>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448651" cy="3277747"/>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11731"/>
            <a:ext cx="4448651" cy="2167397"/>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3E54049E-89C3-4AED-500B-07A48696B15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8197943D-BD3F-5C0F-545A-334C188B12C6}"/>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070DE99C-EBBC-ABA2-9E2E-4F232CD8605D}"/>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4DF71337-A0BA-EBE9-21EA-41AC31738958}"/>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FB8E2AB2-2470-F90B-BF9A-2ECB83E1827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247E966-D2FA-534B-320C-C85A9AEDE56F}"/>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0800E180-03BE-BC5D-1004-C71BE3A4C378}"/>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589397B3-8D7E-42A4-77F4-D18DEC26C3EE}"/>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1330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tort logo og tekst">
    <p:spTree>
      <p:nvGrpSpPr>
        <p:cNvPr id="1" name=""/>
        <p:cNvGrpSpPr/>
        <p:nvPr/>
      </p:nvGrpSpPr>
      <p:grpSpPr>
        <a:xfrm>
          <a:off x="0" y="0"/>
          <a:ext cx="0" cy="0"/>
          <a:chOff x="0" y="0"/>
          <a:chExt cx="0" cy="0"/>
        </a:xfrm>
      </p:grpSpPr>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1561008"/>
            <a:ext cx="831850" cy="635000"/>
          </a:xfrm>
          <a:prstGeom prst="rect">
            <a:avLst/>
          </a:prstGeom>
        </p:spPr>
      </p:pic>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041322"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noProof="0" dirty="0"/>
              <a:t>Tekst</a:t>
            </a:r>
          </a:p>
        </p:txBody>
      </p:sp>
      <p:sp>
        <p:nvSpPr>
          <p:cNvPr id="2" name="Rektangel 1">
            <a:extLst>
              <a:ext uri="{FF2B5EF4-FFF2-40B4-BE49-F238E27FC236}">
                <a16:creationId xmlns:a16="http://schemas.microsoft.com/office/drawing/2014/main" id="{E0FC86AB-13ED-6F47-A81A-66B763240835}"/>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3" name="Grafik 12">
            <a:extLst>
              <a:ext uri="{FF2B5EF4-FFF2-40B4-BE49-F238E27FC236}">
                <a16:creationId xmlns:a16="http://schemas.microsoft.com/office/drawing/2014/main" id="{AC1E835C-5B79-FF45-B9AF-CC1A66264E1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7" name="Billede 6">
            <a:extLst>
              <a:ext uri="{FF2B5EF4-FFF2-40B4-BE49-F238E27FC236}">
                <a16:creationId xmlns:a16="http://schemas.microsoft.com/office/drawing/2014/main" id="{88D5ADAD-A202-4F0C-A0A3-37D4E35BBF9C}"/>
              </a:ext>
            </a:extLst>
          </p:cNvPr>
          <p:cNvPicPr>
            <a:picLocks noChangeAspect="1"/>
          </p:cNvPicPr>
          <p:nvPr/>
        </p:nvPicPr>
        <p:blipFill>
          <a:blip r:embed="rId2"/>
          <a:stretch>
            <a:fillRect/>
          </a:stretch>
        </p:blipFill>
        <p:spPr>
          <a:xfrm>
            <a:off x="686298" y="1561008"/>
            <a:ext cx="831850" cy="635000"/>
          </a:xfrm>
          <a:prstGeom prst="rect">
            <a:avLst/>
          </a:prstGeom>
        </p:spPr>
      </p:pic>
      <p:sp>
        <p:nvSpPr>
          <p:cNvPr id="8" name="Rektangel 7">
            <a:extLst>
              <a:ext uri="{FF2B5EF4-FFF2-40B4-BE49-F238E27FC236}">
                <a16:creationId xmlns:a16="http://schemas.microsoft.com/office/drawing/2014/main" id="{326FD02F-0434-4F13-845C-4D8E05DA4DCC}"/>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9" name="Grafik 8">
            <a:extLst>
              <a:ext uri="{FF2B5EF4-FFF2-40B4-BE49-F238E27FC236}">
                <a16:creationId xmlns:a16="http://schemas.microsoft.com/office/drawing/2014/main" id="{DC3839F3-3666-4DCB-91DB-814EE65BFCE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
        <p:nvSpPr>
          <p:cNvPr id="3" name="Titel 2"/>
          <p:cNvSpPr>
            <a:spLocks noGrp="1"/>
          </p:cNvSpPr>
          <p:nvPr>
            <p:ph type="title" hasCustomPrompt="1"/>
          </p:nvPr>
        </p:nvSpPr>
        <p:spPr>
          <a:xfrm>
            <a:off x="6041322" y="530076"/>
            <a:ext cx="5121360" cy="2167397"/>
          </a:xfrm>
        </p:spPr>
        <p:txBody>
          <a:bodyPr/>
          <a:lstStyle>
            <a:lvl1pPr>
              <a:defRPr/>
            </a:lvl1pPr>
          </a:lstStyle>
          <a:p>
            <a:r>
              <a:rPr lang="da-DK" dirty="0"/>
              <a:t>Overskrift</a:t>
            </a:r>
          </a:p>
        </p:txBody>
      </p:sp>
      <p:pic>
        <p:nvPicPr>
          <p:cNvPr id="4" name="Billede 3">
            <a:extLst>
              <a:ext uri="{FF2B5EF4-FFF2-40B4-BE49-F238E27FC236}">
                <a16:creationId xmlns:a16="http://schemas.microsoft.com/office/drawing/2014/main" id="{B50C035F-FB0D-661E-E9DA-A9396157B725}"/>
              </a:ext>
            </a:extLst>
          </p:cNvPr>
          <p:cNvPicPr>
            <a:picLocks noChangeAspect="1"/>
          </p:cNvPicPr>
          <p:nvPr/>
        </p:nvPicPr>
        <p:blipFill>
          <a:blip r:embed="rId2"/>
          <a:stretch>
            <a:fillRect/>
          </a:stretch>
        </p:blipFill>
        <p:spPr>
          <a:xfrm>
            <a:off x="686298" y="1561008"/>
            <a:ext cx="831850" cy="635000"/>
          </a:xfrm>
          <a:prstGeom prst="rect">
            <a:avLst/>
          </a:prstGeom>
        </p:spPr>
      </p:pic>
      <p:sp>
        <p:nvSpPr>
          <p:cNvPr id="5" name="Rektangel 4">
            <a:extLst>
              <a:ext uri="{FF2B5EF4-FFF2-40B4-BE49-F238E27FC236}">
                <a16:creationId xmlns:a16="http://schemas.microsoft.com/office/drawing/2014/main" id="{637FF409-B2DF-0988-3CDC-1D9D56F6B2D6}"/>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0" name="Grafik 9">
            <a:extLst>
              <a:ext uri="{FF2B5EF4-FFF2-40B4-BE49-F238E27FC236}">
                <a16:creationId xmlns:a16="http://schemas.microsoft.com/office/drawing/2014/main" id="{24AA1DEB-F5BA-B5E5-4EC8-EB7C5FC85C6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12" name="Billede 11">
            <a:extLst>
              <a:ext uri="{FF2B5EF4-FFF2-40B4-BE49-F238E27FC236}">
                <a16:creationId xmlns:a16="http://schemas.microsoft.com/office/drawing/2014/main" id="{4E019390-CF55-F1F0-2E77-08D559D47182}"/>
              </a:ext>
            </a:extLst>
          </p:cNvPr>
          <p:cNvPicPr>
            <a:picLocks noChangeAspect="1"/>
          </p:cNvPicPr>
          <p:nvPr userDrawn="1"/>
        </p:nvPicPr>
        <p:blipFill>
          <a:blip r:embed="rId2"/>
          <a:stretch>
            <a:fillRect/>
          </a:stretch>
        </p:blipFill>
        <p:spPr>
          <a:xfrm>
            <a:off x="686298" y="1561008"/>
            <a:ext cx="831850" cy="635000"/>
          </a:xfrm>
          <a:prstGeom prst="rect">
            <a:avLst/>
          </a:prstGeom>
        </p:spPr>
      </p:pic>
      <p:sp>
        <p:nvSpPr>
          <p:cNvPr id="14" name="Rektangel 13">
            <a:extLst>
              <a:ext uri="{FF2B5EF4-FFF2-40B4-BE49-F238E27FC236}">
                <a16:creationId xmlns:a16="http://schemas.microsoft.com/office/drawing/2014/main" id="{EA4F9AE3-0B19-0EDA-F424-15CCC2B9C99C}"/>
              </a:ext>
            </a:extLst>
          </p:cNvPr>
          <p:cNvSpPr/>
          <p:nvPr userDrawn="1"/>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5" name="Grafik 14">
            <a:extLst>
              <a:ext uri="{FF2B5EF4-FFF2-40B4-BE49-F238E27FC236}">
                <a16:creationId xmlns:a16="http://schemas.microsoft.com/office/drawing/2014/main" id="{6365FBF5-5004-12CB-718A-D5951B1A9CF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Tree>
    <p:extLst>
      <p:ext uri="{BB962C8B-B14F-4D97-AF65-F5344CB8AC3E}">
        <p14:creationId xmlns:p14="http://schemas.microsoft.com/office/powerpoint/2010/main" val="188710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 tal/fakta">
    <p:spTree>
      <p:nvGrpSpPr>
        <p:cNvPr id="1" name=""/>
        <p:cNvGrpSpPr/>
        <p:nvPr/>
      </p:nvGrpSpPr>
      <p:grpSpPr>
        <a:xfrm>
          <a:off x="0" y="0"/>
          <a:ext cx="0" cy="0"/>
          <a:chOff x="0" y="0"/>
          <a:chExt cx="0" cy="0"/>
        </a:xfrm>
      </p:grpSpPr>
      <p:sp>
        <p:nvSpPr>
          <p:cNvPr id="7" name="Pladsholder til tekst 7">
            <a:extLst>
              <a:ext uri="{FF2B5EF4-FFF2-40B4-BE49-F238E27FC236}">
                <a16:creationId xmlns:a16="http://schemas.microsoft.com/office/drawing/2014/main" id="{EE213B68-C58B-8F4C-82A2-9DFD24642EB1}"/>
              </a:ext>
            </a:extLst>
          </p:cNvPr>
          <p:cNvSpPr>
            <a:spLocks noGrp="1"/>
          </p:cNvSpPr>
          <p:nvPr>
            <p:ph type="body" sz="quarter" idx="16" hasCustomPrompt="1"/>
          </p:nvPr>
        </p:nvSpPr>
        <p:spPr>
          <a:xfrm>
            <a:off x="832598" y="2775954"/>
            <a:ext cx="3260431" cy="983915"/>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dirty="0"/>
              <a:t>Tal</a:t>
            </a:r>
          </a:p>
        </p:txBody>
      </p:sp>
      <p:sp>
        <p:nvSpPr>
          <p:cNvPr id="8" name="Pladsholder til tekst 7">
            <a:extLst>
              <a:ext uri="{FF2B5EF4-FFF2-40B4-BE49-F238E27FC236}">
                <a16:creationId xmlns:a16="http://schemas.microsoft.com/office/drawing/2014/main" id="{741B2397-4A26-3B43-9940-FAB3D25C5D5F}"/>
              </a:ext>
            </a:extLst>
          </p:cNvPr>
          <p:cNvSpPr>
            <a:spLocks noGrp="1"/>
          </p:cNvSpPr>
          <p:nvPr>
            <p:ph type="body" sz="quarter" idx="17" hasCustomPrompt="1"/>
          </p:nvPr>
        </p:nvSpPr>
        <p:spPr>
          <a:xfrm>
            <a:off x="4664656" y="2804696"/>
            <a:ext cx="3260431" cy="955174"/>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9" name="Pladsholder til tekst 7">
            <a:extLst>
              <a:ext uri="{FF2B5EF4-FFF2-40B4-BE49-F238E27FC236}">
                <a16:creationId xmlns:a16="http://schemas.microsoft.com/office/drawing/2014/main" id="{90FA035B-1B1D-FE4C-983D-E17E5178C249}"/>
              </a:ext>
            </a:extLst>
          </p:cNvPr>
          <p:cNvSpPr>
            <a:spLocks noGrp="1"/>
          </p:cNvSpPr>
          <p:nvPr>
            <p:ph type="body" sz="quarter" idx="18" hasCustomPrompt="1"/>
          </p:nvPr>
        </p:nvSpPr>
        <p:spPr>
          <a:xfrm>
            <a:off x="8544839" y="2775953"/>
            <a:ext cx="3260431" cy="983916"/>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10" name="Pladsholder til tekst 2">
            <a:extLst>
              <a:ext uri="{FF2B5EF4-FFF2-40B4-BE49-F238E27FC236}">
                <a16:creationId xmlns:a16="http://schemas.microsoft.com/office/drawing/2014/main" id="{C5A31D1E-1397-A742-925B-9594E1168C94}"/>
              </a:ext>
            </a:extLst>
          </p:cNvPr>
          <p:cNvSpPr>
            <a:spLocks noGrp="1"/>
          </p:cNvSpPr>
          <p:nvPr>
            <p:ph type="body" sz="quarter" idx="14" hasCustomPrompt="1"/>
          </p:nvPr>
        </p:nvSpPr>
        <p:spPr>
          <a:xfrm>
            <a:off x="832598"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1" name="Pladsholder til tekst 2">
            <a:extLst>
              <a:ext uri="{FF2B5EF4-FFF2-40B4-BE49-F238E27FC236}">
                <a16:creationId xmlns:a16="http://schemas.microsoft.com/office/drawing/2014/main" id="{39CF3494-CFDB-9A4C-AA65-419FFD80179F}"/>
              </a:ext>
            </a:extLst>
          </p:cNvPr>
          <p:cNvSpPr>
            <a:spLocks noGrp="1"/>
          </p:cNvSpPr>
          <p:nvPr>
            <p:ph type="body" sz="quarter" idx="19" hasCustomPrompt="1"/>
          </p:nvPr>
        </p:nvSpPr>
        <p:spPr>
          <a:xfrm>
            <a:off x="4664656"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2" name="Pladsholder til tekst 2">
            <a:extLst>
              <a:ext uri="{FF2B5EF4-FFF2-40B4-BE49-F238E27FC236}">
                <a16:creationId xmlns:a16="http://schemas.microsoft.com/office/drawing/2014/main" id="{00DE92BF-5DE6-9A42-B001-5C17881AD8D4}"/>
              </a:ext>
            </a:extLst>
          </p:cNvPr>
          <p:cNvSpPr>
            <a:spLocks noGrp="1"/>
          </p:cNvSpPr>
          <p:nvPr>
            <p:ph type="body" sz="quarter" idx="20" hasCustomPrompt="1"/>
          </p:nvPr>
        </p:nvSpPr>
        <p:spPr>
          <a:xfrm>
            <a:off x="8544840"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pic>
        <p:nvPicPr>
          <p:cNvPr id="15" name="Grafik 14">
            <a:extLst>
              <a:ext uri="{FF2B5EF4-FFF2-40B4-BE49-F238E27FC236}">
                <a16:creationId xmlns:a16="http://schemas.microsoft.com/office/drawing/2014/main" id="{E5ED8AFA-07B8-8249-AEB5-07DDF2E0DDFD}"/>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32598" y="746592"/>
            <a:ext cx="10404897" cy="1507030"/>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D1379D6E-AE22-6724-9522-8897403676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860061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itat og tekst, hvid">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3"/>
          <a:stretch>
            <a:fillRect/>
          </a:stretch>
        </p:blipFill>
        <p:spPr>
          <a:xfrm>
            <a:off x="686298" y="1561008"/>
            <a:ext cx="831850" cy="635000"/>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7504671" y="2007443"/>
            <a:ext cx="409654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8326717" y="5045124"/>
            <a:ext cx="3274498"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86299"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A601C22B-39EF-443A-A28D-19593B16A970}"/>
              </a:ext>
            </a:extLst>
          </p:cNvPr>
          <p:cNvPicPr>
            <a:picLocks noChangeAspect="1"/>
          </p:cNvPicPr>
          <p:nvPr/>
        </p:nvPicPr>
        <p:blipFill>
          <a:blip r:embed="rId2"/>
          <a:stretch>
            <a:fillRect/>
          </a:stretch>
        </p:blipFill>
        <p:spPr>
          <a:xfrm>
            <a:off x="6967320" y="1018083"/>
            <a:ext cx="773696" cy="590608"/>
          </a:xfrm>
          <a:prstGeom prst="rect">
            <a:avLst/>
          </a:prstGeom>
        </p:spPr>
      </p:pic>
      <p:sp>
        <p:nvSpPr>
          <p:cNvPr id="2" name="Titel 1"/>
          <p:cNvSpPr>
            <a:spLocks noGrp="1"/>
          </p:cNvSpPr>
          <p:nvPr>
            <p:ph type="title" hasCustomPrompt="1"/>
          </p:nvPr>
        </p:nvSpPr>
        <p:spPr>
          <a:xfrm>
            <a:off x="686299" y="680293"/>
            <a:ext cx="5121359" cy="2185604"/>
          </a:xfrm>
        </p:spPr>
        <p:txBody>
          <a:bodyPr/>
          <a:lstStyle>
            <a:lvl1pPr>
              <a:defRPr/>
            </a:lvl1pPr>
          </a:lstStyle>
          <a:p>
            <a:r>
              <a:rPr lang="da-DK" dirty="0"/>
              <a:t>Overskrift</a:t>
            </a:r>
          </a:p>
        </p:txBody>
      </p:sp>
      <p:pic>
        <p:nvPicPr>
          <p:cNvPr id="3" name="Billede 2">
            <a:extLst>
              <a:ext uri="{FF2B5EF4-FFF2-40B4-BE49-F238E27FC236}">
                <a16:creationId xmlns:a16="http://schemas.microsoft.com/office/drawing/2014/main" id="{3208EA9F-8823-486E-5881-D9942222E351}"/>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4" name="Grafik 3">
            <a:extLst>
              <a:ext uri="{FF2B5EF4-FFF2-40B4-BE49-F238E27FC236}">
                <a16:creationId xmlns:a16="http://schemas.microsoft.com/office/drawing/2014/main" id="{1FE1D801-626F-CAE9-AEAF-F0C58D1C1E47}"/>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7" name="Billede 6">
            <a:extLst>
              <a:ext uri="{FF2B5EF4-FFF2-40B4-BE49-F238E27FC236}">
                <a16:creationId xmlns:a16="http://schemas.microsoft.com/office/drawing/2014/main" id="{A6EED5D5-937D-BD6F-54FF-21EAA356F3FC}"/>
              </a:ext>
            </a:extLst>
          </p:cNvPr>
          <p:cNvPicPr>
            <a:picLocks noChangeAspect="1"/>
          </p:cNvPicPr>
          <p:nvPr userDrawn="1"/>
        </p:nvPicPr>
        <p:blipFill>
          <a:blip r:embed="rId2"/>
          <a:stretch>
            <a:fillRect/>
          </a:stretch>
        </p:blipFill>
        <p:spPr>
          <a:xfrm>
            <a:off x="6967320" y="1018083"/>
            <a:ext cx="773696" cy="590608"/>
          </a:xfrm>
          <a:prstGeom prst="rect">
            <a:avLst/>
          </a:prstGeom>
        </p:spPr>
      </p:pic>
    </p:spTree>
    <p:extLst>
      <p:ext uri="{BB962C8B-B14F-4D97-AF65-F5344CB8AC3E}">
        <p14:creationId xmlns:p14="http://schemas.microsoft.com/office/powerpoint/2010/main" val="16861540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102469C5-8AA0-0A97-97EA-17F4B514262E}"/>
              </a:ext>
            </a:extLst>
          </p:cNvPr>
          <p:cNvSpPr>
            <a:spLocks noGrp="1"/>
          </p:cNvSpPr>
          <p:nvPr>
            <p:ph type="title"/>
          </p:nvPr>
        </p:nvSpPr>
        <p:spPr>
          <a:xfrm>
            <a:off x="1008000" y="1008000"/>
            <a:ext cx="10152000" cy="900000"/>
          </a:xfrm>
          <a:prstGeom prst="rect">
            <a:avLst/>
          </a:prstGeom>
        </p:spPr>
        <p:txBody>
          <a:bodyPr vert="horz" lIns="0" tIns="0" rIns="0" bIns="0" rtlCol="0" anchor="t" anchorCtr="0">
            <a:noAutofit/>
          </a:bodyPr>
          <a:lstStyle/>
          <a:p>
            <a:r>
              <a:rPr lang="da-DK" dirty="0"/>
              <a:t>Titel</a:t>
            </a:r>
            <a:endParaRPr lang="en-GB" dirty="0"/>
          </a:p>
        </p:txBody>
      </p:sp>
      <p:sp>
        <p:nvSpPr>
          <p:cNvPr id="3" name="Pladsholder til tekst 2">
            <a:extLst>
              <a:ext uri="{FF2B5EF4-FFF2-40B4-BE49-F238E27FC236}">
                <a16:creationId xmlns:a16="http://schemas.microsoft.com/office/drawing/2014/main" id="{4CE0944C-ED5D-9CCA-34C6-45A983DA4CE4}"/>
              </a:ext>
            </a:extLst>
          </p:cNvPr>
          <p:cNvSpPr>
            <a:spLocks noGrp="1"/>
          </p:cNvSpPr>
          <p:nvPr>
            <p:ph type="body" idx="1"/>
          </p:nvPr>
        </p:nvSpPr>
        <p:spPr>
          <a:xfrm>
            <a:off x="1008000" y="2196000"/>
            <a:ext cx="10152000" cy="3636000"/>
          </a:xfrm>
          <a:prstGeom prst="rect">
            <a:avLst/>
          </a:prstGeom>
        </p:spPr>
        <p:txBody>
          <a:bodyPr vert="horz" lIns="0" tIns="0" rIns="0" bIns="0" rtlCol="0">
            <a:noAutofit/>
          </a:body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endParaRPr lang="en-GB" dirty="0"/>
          </a:p>
        </p:txBody>
      </p:sp>
      <p:pic>
        <p:nvPicPr>
          <p:cNvPr id="7" name="Grafik 6">
            <a:extLst>
              <a:ext uri="{FF2B5EF4-FFF2-40B4-BE49-F238E27FC236}">
                <a16:creationId xmlns:a16="http://schemas.microsoft.com/office/drawing/2014/main" id="{251554A6-3E16-3C8E-1647-59DC566D1CB5}"/>
              </a:ext>
            </a:extLst>
          </p:cNvPr>
          <p:cNvPicPr>
            <a:picLocks noChangeAspect="1"/>
          </p:cNvPicPr>
          <p:nvPr/>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pic>
        <p:nvPicPr>
          <p:cNvPr id="4" name="Grafik 3">
            <a:extLst>
              <a:ext uri="{FF2B5EF4-FFF2-40B4-BE49-F238E27FC236}">
                <a16:creationId xmlns:a16="http://schemas.microsoft.com/office/drawing/2014/main" id="{A3ADCD01-2AFF-614B-4935-5B518C8FA5DF}"/>
              </a:ext>
            </a:extLst>
          </p:cNvPr>
          <p:cNvPicPr>
            <a:picLocks noChangeAspect="1"/>
          </p:cNvPicPr>
          <p:nvPr userDrawn="1"/>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7016488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727" r:id="rId3"/>
    <p:sldLayoutId id="2147483698"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692" r:id="rId31"/>
    <p:sldLayoutId id="2147483690" r:id="rId32"/>
    <p:sldLayoutId id="2147483691" r:id="rId33"/>
    <p:sldLayoutId id="2147483728" r:id="rId34"/>
    <p:sldLayoutId id="2147483729" r:id="rId35"/>
  </p:sldLayoutIdLst>
  <p:txStyles>
    <p:title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SzPct val="75000"/>
        <a:buFont typeface="Arial" panose="020B0604020202020204" pitchFamily="34" charset="0"/>
        <a:buChar char="•"/>
        <a:defRPr sz="1800" kern="1200">
          <a:solidFill>
            <a:schemeClr val="tx1"/>
          </a:solidFill>
          <a:latin typeface="+mn-lt"/>
          <a:ea typeface="+mn-ea"/>
          <a:cs typeface="+mn-cs"/>
        </a:defRPr>
      </a:lvl1pPr>
      <a:lvl2pPr marL="360000" indent="-180000" algn="l" defTabSz="914400" rtl="0" eaLnBrk="1" latinLnBrk="0" hangingPunct="1">
        <a:lnSpc>
          <a:spcPct val="100000"/>
        </a:lnSpc>
        <a:spcBef>
          <a:spcPts val="1000"/>
        </a:spcBef>
        <a:buSzPct val="75000"/>
        <a:buFont typeface="Arial" panose="020B0604020202020204" pitchFamily="34" charset="0"/>
        <a:buChar char="•"/>
        <a:defRPr sz="1600" kern="1200">
          <a:solidFill>
            <a:schemeClr val="tx1"/>
          </a:solidFill>
          <a:latin typeface="+mn-lt"/>
          <a:ea typeface="+mn-ea"/>
          <a:cs typeface="+mn-cs"/>
        </a:defRPr>
      </a:lvl2pPr>
      <a:lvl3pPr marL="540000" indent="-180000" algn="l" defTabSz="914400" rtl="0" eaLnBrk="1" latinLnBrk="0" hangingPunct="1">
        <a:lnSpc>
          <a:spcPct val="100000"/>
        </a:lnSpc>
        <a:spcBef>
          <a:spcPts val="1000"/>
        </a:spcBef>
        <a:buSzPct val="75000"/>
        <a:buFont typeface="Arial" panose="020B0604020202020204" pitchFamily="34" charset="0"/>
        <a:buChar char="•"/>
        <a:defRPr sz="1400" kern="1200">
          <a:solidFill>
            <a:schemeClr val="tx1"/>
          </a:solidFill>
          <a:latin typeface="+mn-lt"/>
          <a:ea typeface="+mn-ea"/>
          <a:cs typeface="+mn-cs"/>
        </a:defRPr>
      </a:lvl3pPr>
      <a:lvl4pPr marL="720000" indent="-180000" algn="l" defTabSz="914400" rtl="0" eaLnBrk="1" latinLnBrk="0" hangingPunct="1">
        <a:lnSpc>
          <a:spcPct val="100000"/>
        </a:lnSpc>
        <a:spcBef>
          <a:spcPts val="1000"/>
        </a:spcBef>
        <a:buSzPct val="75000"/>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00000"/>
        </a:lnSpc>
        <a:spcBef>
          <a:spcPts val="1000"/>
        </a:spcBef>
        <a:buSzPct val="75000"/>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038/s41598-024-54271-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ikkelVembye/SRMA-SIG-presentation" TargetMode="External"/><Relationship Id="rId2" Type="http://schemas.openxmlformats.org/officeDocument/2006/relationships/hyperlink" Target="https://mikkelvembye.github.io/AIscreenR/articles/Using-GPT-API-Models-For-Screening.html" TargetMode="Externa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dsholder til tekst 4">
            <a:extLst>
              <a:ext uri="{FF2B5EF4-FFF2-40B4-BE49-F238E27FC236}">
                <a16:creationId xmlns:a16="http://schemas.microsoft.com/office/drawing/2014/main" id="{A574F64C-61AD-3B43-8649-415A9EFFE6D0}"/>
              </a:ext>
            </a:extLst>
          </p:cNvPr>
          <p:cNvSpPr>
            <a:spLocks noGrp="1"/>
          </p:cNvSpPr>
          <p:nvPr>
            <p:ph type="body" sz="quarter" idx="10"/>
          </p:nvPr>
        </p:nvSpPr>
        <p:spPr/>
        <p:txBody>
          <a:bodyPr/>
          <a:lstStyle/>
          <a:p>
            <a:r>
              <a:rPr lang="en-US" dirty="0"/>
              <a:t>Mikkel Vembye, PhD</a:t>
            </a:r>
          </a:p>
          <a:p>
            <a:r>
              <a:rPr lang="da-DK" dirty="0"/>
              <a:t>T</a:t>
            </a:r>
            <a:r>
              <a:rPr lang="en-US" dirty="0"/>
              <a:t>he Danish Center for Social Science Research, VIVE. </a:t>
            </a:r>
          </a:p>
          <a:p>
            <a:r>
              <a:rPr lang="en-US" dirty="0"/>
              <a:t>SRMA SIG, 2024.11.15</a:t>
            </a:r>
          </a:p>
        </p:txBody>
      </p:sp>
      <p:sp>
        <p:nvSpPr>
          <p:cNvPr id="10" name="Titel 9"/>
          <p:cNvSpPr>
            <a:spLocks noGrp="1"/>
          </p:cNvSpPr>
          <p:nvPr>
            <p:ph type="title"/>
          </p:nvPr>
        </p:nvSpPr>
        <p:spPr>
          <a:xfrm>
            <a:off x="579142" y="1220800"/>
            <a:ext cx="4810175" cy="2448005"/>
          </a:xfrm>
        </p:spPr>
        <p:txBody>
          <a:bodyPr/>
          <a:lstStyle/>
          <a:p>
            <a:r>
              <a:rPr lang="en-US" sz="3200" dirty="0"/>
              <a:t>Using GPT API Models as Second Screeners of Titles and Abstracts in High-Quality Systematic Reviews</a:t>
            </a:r>
          </a:p>
        </p:txBody>
      </p:sp>
      <p:pic>
        <p:nvPicPr>
          <p:cNvPr id="22" name="Picture Placeholder 21">
            <a:extLst>
              <a:ext uri="{FF2B5EF4-FFF2-40B4-BE49-F238E27FC236}">
                <a16:creationId xmlns:a16="http://schemas.microsoft.com/office/drawing/2014/main" id="{56FA1439-8EEA-4319-9833-6F7C312B0A1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4369" r="24369"/>
          <a:stretch>
            <a:fillRect/>
          </a:stretch>
        </p:blipFill>
        <p:spPr/>
      </p:pic>
    </p:spTree>
    <p:extLst>
      <p:ext uri="{BB962C8B-B14F-4D97-AF65-F5344CB8AC3E}">
        <p14:creationId xmlns:p14="http://schemas.microsoft.com/office/powerpoint/2010/main" val="325643998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96E2-9EBF-4B0D-B303-A2BEDAEF8B4B}"/>
              </a:ext>
            </a:extLst>
          </p:cNvPr>
          <p:cNvSpPr>
            <a:spLocks noGrp="1"/>
          </p:cNvSpPr>
          <p:nvPr>
            <p:ph type="title"/>
          </p:nvPr>
        </p:nvSpPr>
        <p:spPr/>
        <p:txBody>
          <a:bodyPr/>
          <a:lstStyle/>
          <a:p>
            <a:r>
              <a:rPr lang="en-US" dirty="0"/>
              <a:t>Other possibilities with AIscreenR</a:t>
            </a:r>
          </a:p>
        </p:txBody>
      </p:sp>
      <p:sp>
        <p:nvSpPr>
          <p:cNvPr id="3" name="Text Placeholder 2">
            <a:extLst>
              <a:ext uri="{FF2B5EF4-FFF2-40B4-BE49-F238E27FC236}">
                <a16:creationId xmlns:a16="http://schemas.microsoft.com/office/drawing/2014/main" id="{912A750B-9D57-4767-886D-ACA18619E83A}"/>
              </a:ext>
            </a:extLst>
          </p:cNvPr>
          <p:cNvSpPr>
            <a:spLocks noGrp="1"/>
          </p:cNvSpPr>
          <p:nvPr>
            <p:ph type="body" sz="quarter" idx="10"/>
          </p:nvPr>
        </p:nvSpPr>
        <p:spPr/>
        <p:txBody>
          <a:bodyPr/>
          <a:lstStyle/>
          <a:p>
            <a:r>
              <a:rPr lang="en-US" dirty="0"/>
              <a:t>Can be combined with other (semi) automated screening tools such as priority and classifier screening. </a:t>
            </a:r>
          </a:p>
          <a:p>
            <a:pPr marL="0" indent="0">
              <a:buNone/>
            </a:pPr>
            <a:endParaRPr lang="en-US" dirty="0"/>
          </a:p>
          <a:p>
            <a:r>
              <a:rPr lang="da-DK" dirty="0"/>
              <a:t>U</a:t>
            </a:r>
            <a:r>
              <a:rPr lang="en-US" dirty="0"/>
              <a:t>sed to reduce the number of studies needed to be humanly double screened. </a:t>
            </a:r>
          </a:p>
          <a:p>
            <a:endParaRPr lang="da-DK" dirty="0"/>
          </a:p>
          <a:p>
            <a:r>
              <a:rPr lang="en-US" dirty="0"/>
              <a:t>You can use it with models that at special trained/fine tuned to a specific review</a:t>
            </a:r>
            <a:r>
              <a:rPr lang="da-DK" dirty="0"/>
              <a:t>. </a:t>
            </a:r>
            <a:endParaRPr lang="en-US" dirty="0"/>
          </a:p>
        </p:txBody>
      </p:sp>
    </p:spTree>
    <p:extLst>
      <p:ext uri="{BB962C8B-B14F-4D97-AF65-F5344CB8AC3E}">
        <p14:creationId xmlns:p14="http://schemas.microsoft.com/office/powerpoint/2010/main" val="1774170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43FEA5-B502-4233-8197-3E0DC940756B}"/>
              </a:ext>
            </a:extLst>
          </p:cNvPr>
          <p:cNvSpPr>
            <a:spLocks noGrp="1"/>
          </p:cNvSpPr>
          <p:nvPr>
            <p:ph type="title"/>
          </p:nvPr>
        </p:nvSpPr>
        <p:spPr>
          <a:xfrm>
            <a:off x="1013520" y="427297"/>
            <a:ext cx="10158611" cy="891382"/>
          </a:xfrm>
        </p:spPr>
        <p:txBody>
          <a:bodyPr/>
          <a:lstStyle/>
          <a:p>
            <a:r>
              <a:rPr lang="en-US" dirty="0"/>
              <a:t>Limitations and advantages </a:t>
            </a:r>
          </a:p>
        </p:txBody>
      </p:sp>
      <p:sp>
        <p:nvSpPr>
          <p:cNvPr id="3" name="Text Placeholder 2">
            <a:extLst>
              <a:ext uri="{FF2B5EF4-FFF2-40B4-BE49-F238E27FC236}">
                <a16:creationId xmlns:a16="http://schemas.microsoft.com/office/drawing/2014/main" id="{F98C565C-8029-417C-A754-F2EB651C3271}"/>
              </a:ext>
            </a:extLst>
          </p:cNvPr>
          <p:cNvSpPr>
            <a:spLocks noGrp="1"/>
          </p:cNvSpPr>
          <p:nvPr>
            <p:ph type="body" sz="quarter" idx="10"/>
          </p:nvPr>
        </p:nvSpPr>
        <p:spPr>
          <a:xfrm>
            <a:off x="1013520" y="1480048"/>
            <a:ext cx="4791378" cy="3897904"/>
          </a:xfrm>
        </p:spPr>
        <p:txBody>
          <a:bodyPr/>
          <a:lstStyle/>
          <a:p>
            <a:pPr marL="0" indent="0">
              <a:buNone/>
            </a:pPr>
            <a:r>
              <a:rPr lang="en-US" i="1" dirty="0"/>
              <a:t>Limitations</a:t>
            </a:r>
          </a:p>
          <a:p>
            <a:pPr>
              <a:spcAft>
                <a:spcPts val="800"/>
              </a:spcAft>
            </a:pPr>
            <a:r>
              <a:rPr lang="en-US" dirty="0"/>
              <a:t>Black-box models (notice: human screening often represent black-box operation as well)</a:t>
            </a:r>
          </a:p>
          <a:p>
            <a:pPr>
              <a:spcAft>
                <a:spcPts val="800"/>
              </a:spcAft>
            </a:pPr>
            <a:r>
              <a:rPr lang="en-US" dirty="0"/>
              <a:t>In theory it is prompt sensitive</a:t>
            </a:r>
          </a:p>
          <a:p>
            <a:pPr>
              <a:spcAft>
                <a:spcPts val="800"/>
              </a:spcAft>
            </a:pPr>
            <a:r>
              <a:rPr lang="en-US" dirty="0"/>
              <a:t>Off-the-shelf method that change over time.</a:t>
            </a:r>
          </a:p>
          <a:p>
            <a:pPr>
              <a:spcAft>
                <a:spcPts val="800"/>
              </a:spcAft>
            </a:pPr>
            <a:r>
              <a:rPr lang="en-US" dirty="0"/>
              <a:t>Potentially large environmental impact. However, this is not easy to fully assess (</a:t>
            </a:r>
            <a:r>
              <a:rPr lang="da-DK" dirty="0" err="1"/>
              <a:t>Tomlinson</a:t>
            </a:r>
            <a:r>
              <a:rPr lang="da-DK" dirty="0"/>
              <a:t> et al., 2024)</a:t>
            </a:r>
            <a:r>
              <a:rPr lang="en-US" dirty="0"/>
              <a:t> but many people have concerns about this.</a:t>
            </a:r>
          </a:p>
        </p:txBody>
      </p:sp>
      <p:sp>
        <p:nvSpPr>
          <p:cNvPr id="4" name="Text Placeholder 2">
            <a:extLst>
              <a:ext uri="{FF2B5EF4-FFF2-40B4-BE49-F238E27FC236}">
                <a16:creationId xmlns:a16="http://schemas.microsoft.com/office/drawing/2014/main" id="{53354405-76D0-4268-8EE0-44258B5D5318}"/>
              </a:ext>
            </a:extLst>
          </p:cNvPr>
          <p:cNvSpPr txBox="1">
            <a:spLocks/>
          </p:cNvSpPr>
          <p:nvPr/>
        </p:nvSpPr>
        <p:spPr>
          <a:xfrm>
            <a:off x="6387104" y="1471324"/>
            <a:ext cx="4791378" cy="3897904"/>
          </a:xfrm>
          <a:prstGeom prst="rect">
            <a:avLst/>
          </a:prstGeom>
        </p:spPr>
        <p:txBody>
          <a:bodyPr vert="horz" lIns="0" tIns="0" rIns="0" bIns="0" rtlCol="0" anchor="t">
            <a:noAutofit/>
          </a:bodyPr>
          <a:lstStyle>
            <a:lvl1pPr marL="285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800" kern="1200">
                <a:solidFill>
                  <a:schemeClr val="tx1"/>
                </a:solidFill>
                <a:latin typeface="+mn-lt"/>
                <a:ea typeface="+mn-ea"/>
                <a:cs typeface="+mn-cs"/>
              </a:defRPr>
            </a:lvl1pPr>
            <a:lvl2pPr marL="6032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600" kern="1200">
                <a:solidFill>
                  <a:schemeClr val="tx1"/>
                </a:solidFill>
                <a:latin typeface="+mn-lt"/>
                <a:ea typeface="+mn-ea"/>
                <a:cs typeface="+mn-cs"/>
              </a:defRPr>
            </a:lvl2pPr>
            <a:lvl3pPr marL="920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400" kern="1200">
                <a:solidFill>
                  <a:schemeClr val="tx1"/>
                </a:solidFill>
                <a:latin typeface="+mn-lt"/>
                <a:ea typeface="+mn-ea"/>
                <a:cs typeface="+mn-cs"/>
              </a:defRPr>
            </a:lvl3pPr>
            <a:lvl4pPr marL="12382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200" kern="1200">
                <a:solidFill>
                  <a:schemeClr val="tx1"/>
                </a:solidFill>
                <a:latin typeface="+mn-lt"/>
                <a:ea typeface="+mn-ea"/>
                <a:cs typeface="+mn-cs"/>
              </a:defRPr>
            </a:lvl4pPr>
            <a:lvl5pPr marL="1555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dirty="0"/>
              <a:t>Advantages</a:t>
            </a:r>
            <a:endParaRPr lang="en-US" dirty="0"/>
          </a:p>
          <a:p>
            <a:pPr>
              <a:spcAft>
                <a:spcPts val="800"/>
              </a:spcAft>
            </a:pPr>
            <a:r>
              <a:rPr lang="en-US" dirty="0"/>
              <a:t>Rigorous treatment of all titles and abstracts</a:t>
            </a:r>
          </a:p>
          <a:p>
            <a:pPr>
              <a:spcAft>
                <a:spcPts val="800"/>
              </a:spcAft>
            </a:pPr>
            <a:r>
              <a:rPr lang="en-US" dirty="0"/>
              <a:t>It is fast</a:t>
            </a:r>
          </a:p>
          <a:p>
            <a:pPr>
              <a:spcAft>
                <a:spcPts val="800"/>
              </a:spcAft>
            </a:pPr>
            <a:r>
              <a:rPr lang="en-US" dirty="0"/>
              <a:t>It is cheap </a:t>
            </a:r>
          </a:p>
          <a:p>
            <a:pPr>
              <a:spcAft>
                <a:spcPts val="800"/>
              </a:spcAft>
            </a:pPr>
            <a:r>
              <a:rPr lang="en-US" dirty="0"/>
              <a:t>You can guard against human drifting. </a:t>
            </a:r>
          </a:p>
          <a:p>
            <a:pPr>
              <a:spcAft>
                <a:spcPts val="800"/>
              </a:spcAft>
            </a:pPr>
            <a:r>
              <a:rPr lang="en-US" dirty="0"/>
              <a:t>Extra insurance that you have found all relevant records. Can also be used as a third screener.</a:t>
            </a:r>
          </a:p>
          <a:p>
            <a:pPr>
              <a:spcAft>
                <a:spcPts val="800"/>
              </a:spcAft>
            </a:pPr>
            <a:r>
              <a:rPr lang="en-US" dirty="0"/>
              <a:t>Agnostic to data imbalance</a:t>
            </a:r>
          </a:p>
          <a:p>
            <a:pPr>
              <a:spcAft>
                <a:spcPts val="800"/>
              </a:spcAft>
            </a:pPr>
            <a:r>
              <a:rPr lang="da-DK" dirty="0"/>
              <a:t>I</a:t>
            </a:r>
            <a:r>
              <a:rPr lang="en-US" dirty="0"/>
              <a:t>t’s flexible</a:t>
            </a:r>
          </a:p>
        </p:txBody>
      </p:sp>
    </p:spTree>
    <p:extLst>
      <p:ext uri="{BB962C8B-B14F-4D97-AF65-F5344CB8AC3E}">
        <p14:creationId xmlns:p14="http://schemas.microsoft.com/office/powerpoint/2010/main" val="1089913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2F4B-2F1B-4E25-91F5-84B9657D5A0D}"/>
              </a:ext>
            </a:extLst>
          </p:cNvPr>
          <p:cNvSpPr>
            <a:spLocks noGrp="1"/>
          </p:cNvSpPr>
          <p:nvPr>
            <p:ph type="title"/>
          </p:nvPr>
        </p:nvSpPr>
        <p:spPr/>
        <p:txBody>
          <a:bodyPr/>
          <a:lstStyle/>
          <a:p>
            <a:r>
              <a:rPr lang="en-US" dirty="0"/>
              <a:t>Future research</a:t>
            </a:r>
          </a:p>
        </p:txBody>
      </p:sp>
      <p:sp>
        <p:nvSpPr>
          <p:cNvPr id="3" name="Text Placeholder 2">
            <a:extLst>
              <a:ext uri="{FF2B5EF4-FFF2-40B4-BE49-F238E27FC236}">
                <a16:creationId xmlns:a16="http://schemas.microsoft.com/office/drawing/2014/main" id="{603B0754-7E32-4245-8E5E-2D4F888965C1}"/>
              </a:ext>
            </a:extLst>
          </p:cNvPr>
          <p:cNvSpPr>
            <a:spLocks noGrp="1"/>
          </p:cNvSpPr>
          <p:nvPr>
            <p:ph type="body" sz="quarter" idx="10"/>
          </p:nvPr>
        </p:nvSpPr>
        <p:spPr/>
        <p:txBody>
          <a:bodyPr/>
          <a:lstStyle/>
          <a:p>
            <a:pPr>
              <a:spcAft>
                <a:spcPts val="800"/>
              </a:spcAft>
            </a:pPr>
            <a:r>
              <a:rPr lang="en-US" dirty="0"/>
              <a:t>Test with local models such as the models from </a:t>
            </a:r>
            <a:r>
              <a:rPr lang="en-US" dirty="0" err="1"/>
              <a:t>MistralAI</a:t>
            </a:r>
            <a:r>
              <a:rPr lang="en-US" dirty="0"/>
              <a:t>. This would freeze the efficacy of this approach and increase transparency of this approach. </a:t>
            </a:r>
          </a:p>
          <a:p>
            <a:pPr>
              <a:spcAft>
                <a:spcPts val="800"/>
              </a:spcAft>
            </a:pPr>
            <a:r>
              <a:rPr lang="en-US" dirty="0"/>
              <a:t>Consider how to combine GPT screenings with traditional (semi)-automated screening tools such priority and classifier screening most efficiently. </a:t>
            </a:r>
          </a:p>
          <a:p>
            <a:pPr>
              <a:spcAft>
                <a:spcPts val="800"/>
              </a:spcAft>
            </a:pPr>
            <a:r>
              <a:rPr lang="en-US" dirty="0"/>
              <a:t>Implementation in standard references tools such as Meta-Reviewer, EPPI Reviewer, </a:t>
            </a:r>
            <a:r>
              <a:rPr lang="en-US" dirty="0" err="1"/>
              <a:t>Covidence</a:t>
            </a:r>
            <a:r>
              <a:rPr lang="en-US" dirty="0"/>
              <a:t>, etc. </a:t>
            </a:r>
          </a:p>
          <a:p>
            <a:pPr>
              <a:spcAft>
                <a:spcPts val="800"/>
              </a:spcAft>
            </a:pPr>
            <a:r>
              <a:rPr lang="en-US" dirty="0"/>
              <a:t>Alternately</a:t>
            </a:r>
            <a:r>
              <a:rPr lang="da-DK" dirty="0"/>
              <a:t>, </a:t>
            </a:r>
            <a:r>
              <a:rPr lang="en-US" dirty="0"/>
              <a:t>a shiny-app could be made to ease user-friendliness</a:t>
            </a:r>
            <a:r>
              <a:rPr lang="da-DK" dirty="0"/>
              <a:t>. </a:t>
            </a:r>
            <a:endParaRPr lang="en-US" dirty="0"/>
          </a:p>
          <a:p>
            <a:pPr marL="0" indent="0">
              <a:buNone/>
            </a:pPr>
            <a:endParaRPr lang="en-US" dirty="0"/>
          </a:p>
        </p:txBody>
      </p:sp>
    </p:spTree>
    <p:extLst>
      <p:ext uri="{BB962C8B-B14F-4D97-AF65-F5344CB8AC3E}">
        <p14:creationId xmlns:p14="http://schemas.microsoft.com/office/powerpoint/2010/main" val="1000430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F57F-DDB0-4FCA-B9E2-2144487FF7DF}"/>
              </a:ext>
            </a:extLst>
          </p:cNvPr>
          <p:cNvSpPr>
            <a:spLocks noGrp="1"/>
          </p:cNvSpPr>
          <p:nvPr>
            <p:ph type="title"/>
          </p:nvPr>
        </p:nvSpPr>
        <p:spPr>
          <a:xfrm>
            <a:off x="1013520" y="451609"/>
            <a:ext cx="10158611" cy="891382"/>
          </a:xfrm>
        </p:spPr>
        <p:txBody>
          <a:bodyPr/>
          <a:lstStyle/>
          <a:p>
            <a:r>
              <a:rPr lang="da-DK" dirty="0"/>
              <a:t>References</a:t>
            </a:r>
          </a:p>
        </p:txBody>
      </p:sp>
      <p:sp>
        <p:nvSpPr>
          <p:cNvPr id="3" name="Text Placeholder 2">
            <a:extLst>
              <a:ext uri="{FF2B5EF4-FFF2-40B4-BE49-F238E27FC236}">
                <a16:creationId xmlns:a16="http://schemas.microsoft.com/office/drawing/2014/main" id="{0350E70B-0541-41E7-91ED-633FC2BB8E19}"/>
              </a:ext>
            </a:extLst>
          </p:cNvPr>
          <p:cNvSpPr>
            <a:spLocks noGrp="1"/>
          </p:cNvSpPr>
          <p:nvPr>
            <p:ph type="body" sz="quarter" idx="10"/>
          </p:nvPr>
        </p:nvSpPr>
        <p:spPr>
          <a:xfrm>
            <a:off x="1013520" y="1457608"/>
            <a:ext cx="10158611" cy="4387468"/>
          </a:xfrm>
        </p:spPr>
        <p:txBody>
          <a:bodyPr/>
          <a:lstStyle/>
          <a:p>
            <a:r>
              <a:rPr lang="da-DK" sz="1200" dirty="0" err="1"/>
              <a:t>Alshami</a:t>
            </a:r>
            <a:r>
              <a:rPr lang="da-DK" sz="1200" dirty="0"/>
              <a:t>, A., </a:t>
            </a:r>
            <a:r>
              <a:rPr lang="da-DK" sz="1200" dirty="0" err="1"/>
              <a:t>Elsayed</a:t>
            </a:r>
            <a:r>
              <a:rPr lang="da-DK" sz="1200" dirty="0"/>
              <a:t>, M., Ali, E., </a:t>
            </a:r>
            <a:r>
              <a:rPr lang="da-DK" sz="1200" dirty="0" err="1"/>
              <a:t>Eltoukhy</a:t>
            </a:r>
            <a:r>
              <a:rPr lang="da-DK" sz="1200" dirty="0"/>
              <a:t>, A. E. E., &amp; </a:t>
            </a:r>
            <a:r>
              <a:rPr lang="da-DK" sz="1200" dirty="0" err="1"/>
              <a:t>Zayed</a:t>
            </a:r>
            <a:r>
              <a:rPr lang="da-DK" sz="1200" dirty="0"/>
              <a:t>, T. (2023). </a:t>
            </a:r>
            <a:r>
              <a:rPr lang="da-DK" sz="1200" dirty="0" err="1"/>
              <a:t>Harnessing</a:t>
            </a:r>
            <a:r>
              <a:rPr lang="da-DK" sz="1200" dirty="0"/>
              <a:t> the power of ChatGPT for </a:t>
            </a:r>
            <a:r>
              <a:rPr lang="da-DK" sz="1200" dirty="0" err="1"/>
              <a:t>automating</a:t>
            </a:r>
            <a:r>
              <a:rPr lang="da-DK" sz="1200" dirty="0"/>
              <a:t> </a:t>
            </a:r>
            <a:r>
              <a:rPr lang="da-DK" sz="1200" dirty="0" err="1"/>
              <a:t>systematic</a:t>
            </a:r>
            <a:r>
              <a:rPr lang="da-DK" sz="1200" dirty="0"/>
              <a:t> </a:t>
            </a:r>
            <a:r>
              <a:rPr lang="da-DK" sz="1200" dirty="0" err="1"/>
              <a:t>review</a:t>
            </a:r>
            <a:r>
              <a:rPr lang="da-DK" sz="1200" dirty="0"/>
              <a:t> </a:t>
            </a:r>
            <a:r>
              <a:rPr lang="da-DK" sz="1200" dirty="0" err="1"/>
              <a:t>process</a:t>
            </a:r>
            <a:r>
              <a:rPr lang="da-DK" sz="1200" dirty="0"/>
              <a:t>: </a:t>
            </a:r>
            <a:r>
              <a:rPr lang="da-DK" sz="1200" dirty="0" err="1"/>
              <a:t>Methodology</a:t>
            </a:r>
            <a:r>
              <a:rPr lang="da-DK" sz="1200" dirty="0"/>
              <a:t>, case </a:t>
            </a:r>
            <a:r>
              <a:rPr lang="da-DK" sz="1200" dirty="0" err="1"/>
              <a:t>study</a:t>
            </a:r>
            <a:r>
              <a:rPr lang="da-DK" sz="1200" dirty="0"/>
              <a:t>, </a:t>
            </a:r>
            <a:r>
              <a:rPr lang="da-DK" sz="1200" dirty="0" err="1"/>
              <a:t>limitations</a:t>
            </a:r>
            <a:r>
              <a:rPr lang="da-DK" sz="1200" dirty="0"/>
              <a:t>, and future </a:t>
            </a:r>
            <a:r>
              <a:rPr lang="da-DK" sz="1200" dirty="0" err="1"/>
              <a:t>directions</a:t>
            </a:r>
            <a:r>
              <a:rPr lang="da-DK" sz="1200" dirty="0"/>
              <a:t>. </a:t>
            </a:r>
            <a:r>
              <a:rPr lang="da-DK" sz="1200" i="1" dirty="0"/>
              <a:t>Systems</a:t>
            </a:r>
            <a:r>
              <a:rPr lang="da-DK" sz="1200" dirty="0"/>
              <a:t>, </a:t>
            </a:r>
            <a:r>
              <a:rPr lang="da-DK" sz="1200" i="1" dirty="0"/>
              <a:t>11</a:t>
            </a:r>
            <a:r>
              <a:rPr lang="da-DK" sz="1200" dirty="0"/>
              <a:t>(7), 351. https://doi.org/10.3390/systems11070351</a:t>
            </a:r>
            <a:endParaRPr lang="en-US" sz="1200" dirty="0"/>
          </a:p>
          <a:p>
            <a:r>
              <a:rPr lang="da-DK" sz="1200" dirty="0" err="1"/>
              <a:t>Gargari</a:t>
            </a:r>
            <a:r>
              <a:rPr lang="da-DK" sz="1200" dirty="0"/>
              <a:t>, O. K., </a:t>
            </a:r>
            <a:r>
              <a:rPr lang="da-DK" sz="1200" dirty="0" err="1"/>
              <a:t>Mahmoudi</a:t>
            </a:r>
            <a:r>
              <a:rPr lang="da-DK" sz="1200" dirty="0"/>
              <a:t>, M. H., </a:t>
            </a:r>
            <a:r>
              <a:rPr lang="da-DK" sz="1200" dirty="0" err="1"/>
              <a:t>Hajisafarali</a:t>
            </a:r>
            <a:r>
              <a:rPr lang="da-DK" sz="1200" dirty="0"/>
              <a:t>, M., &amp; </a:t>
            </a:r>
            <a:r>
              <a:rPr lang="da-DK" sz="1200" dirty="0" err="1"/>
              <a:t>Samiee</a:t>
            </a:r>
            <a:r>
              <a:rPr lang="da-DK" sz="1200" dirty="0"/>
              <a:t>, R. (2024). </a:t>
            </a:r>
            <a:r>
              <a:rPr lang="da-DK" sz="1200" dirty="0" err="1"/>
              <a:t>Enhancing</a:t>
            </a:r>
            <a:r>
              <a:rPr lang="da-DK" sz="1200" dirty="0"/>
              <a:t> </a:t>
            </a:r>
            <a:r>
              <a:rPr lang="da-DK" sz="1200" dirty="0" err="1"/>
              <a:t>title</a:t>
            </a:r>
            <a:r>
              <a:rPr lang="da-DK" sz="1200" dirty="0"/>
              <a:t> and abstract screening for </a:t>
            </a:r>
            <a:r>
              <a:rPr lang="da-DK" sz="1200" dirty="0" err="1"/>
              <a:t>systematic</a:t>
            </a:r>
            <a:r>
              <a:rPr lang="da-DK" sz="1200" dirty="0"/>
              <a:t> </a:t>
            </a:r>
            <a:r>
              <a:rPr lang="da-DK" sz="1200" dirty="0" err="1"/>
              <a:t>reviews</a:t>
            </a:r>
            <a:r>
              <a:rPr lang="da-DK" sz="1200" dirty="0"/>
              <a:t> with GPT-3.5 turbo. </a:t>
            </a:r>
            <a:r>
              <a:rPr lang="da-DK" sz="1200" i="1" dirty="0"/>
              <a:t>BMJ Evidence-</a:t>
            </a:r>
            <a:r>
              <a:rPr lang="da-DK" sz="1200" i="1" dirty="0" err="1"/>
              <a:t>Based</a:t>
            </a:r>
            <a:r>
              <a:rPr lang="da-DK" sz="1200" i="1" dirty="0"/>
              <a:t> </a:t>
            </a:r>
            <a:r>
              <a:rPr lang="da-DK" sz="1200" i="1" dirty="0" err="1"/>
              <a:t>Medicine</a:t>
            </a:r>
            <a:r>
              <a:rPr lang="da-DK" sz="1200" dirty="0"/>
              <a:t>, </a:t>
            </a:r>
            <a:r>
              <a:rPr lang="da-DK" sz="1200" i="1" dirty="0"/>
              <a:t>29</a:t>
            </a:r>
            <a:r>
              <a:rPr lang="da-DK" sz="1200" dirty="0"/>
              <a:t>(1), 69 LP – 70. https://doi.org/10.1136/bmjebm-2023-112678</a:t>
            </a:r>
            <a:endParaRPr lang="en-US" sz="1200" dirty="0"/>
          </a:p>
          <a:p>
            <a:r>
              <a:rPr lang="da-DK" sz="1200" dirty="0"/>
              <a:t>Guo, E., </a:t>
            </a:r>
            <a:r>
              <a:rPr lang="da-DK" sz="1200" dirty="0" err="1"/>
              <a:t>Gupta</a:t>
            </a:r>
            <a:r>
              <a:rPr lang="da-DK" sz="1200" dirty="0"/>
              <a:t>, M., Deng, J., Park, Y.-J., </a:t>
            </a:r>
            <a:r>
              <a:rPr lang="da-DK" sz="1200" dirty="0" err="1"/>
              <a:t>Paget</a:t>
            </a:r>
            <a:r>
              <a:rPr lang="da-DK" sz="1200" dirty="0"/>
              <a:t>, M., &amp; </a:t>
            </a:r>
            <a:r>
              <a:rPr lang="da-DK" sz="1200" dirty="0" err="1"/>
              <a:t>Naugler</a:t>
            </a:r>
            <a:r>
              <a:rPr lang="da-DK" sz="1200" dirty="0"/>
              <a:t>, C. (2024). Automated </a:t>
            </a:r>
            <a:r>
              <a:rPr lang="da-DK" sz="1200" dirty="0" err="1"/>
              <a:t>paper</a:t>
            </a:r>
            <a:r>
              <a:rPr lang="da-DK" sz="1200" dirty="0"/>
              <a:t> screening for </a:t>
            </a:r>
            <a:r>
              <a:rPr lang="da-DK" sz="1200" dirty="0" err="1"/>
              <a:t>clinical</a:t>
            </a:r>
            <a:r>
              <a:rPr lang="da-DK" sz="1200" dirty="0"/>
              <a:t> </a:t>
            </a:r>
            <a:r>
              <a:rPr lang="da-DK" sz="1200" dirty="0" err="1"/>
              <a:t>reviews</a:t>
            </a:r>
            <a:r>
              <a:rPr lang="da-DK" sz="1200" dirty="0"/>
              <a:t> </a:t>
            </a:r>
            <a:r>
              <a:rPr lang="da-DK" sz="1200" dirty="0" err="1"/>
              <a:t>using</a:t>
            </a:r>
            <a:r>
              <a:rPr lang="da-DK" sz="1200" dirty="0"/>
              <a:t> large </a:t>
            </a:r>
            <a:r>
              <a:rPr lang="da-DK" sz="1200" dirty="0" err="1"/>
              <a:t>language</a:t>
            </a:r>
            <a:r>
              <a:rPr lang="da-DK" sz="1200" dirty="0"/>
              <a:t> models: Data </a:t>
            </a:r>
            <a:r>
              <a:rPr lang="da-DK" sz="1200" dirty="0" err="1"/>
              <a:t>analysis</a:t>
            </a:r>
            <a:r>
              <a:rPr lang="da-DK" sz="1200" dirty="0"/>
              <a:t> </a:t>
            </a:r>
            <a:r>
              <a:rPr lang="da-DK" sz="1200" dirty="0" err="1"/>
              <a:t>study</a:t>
            </a:r>
            <a:r>
              <a:rPr lang="da-DK" sz="1200" dirty="0"/>
              <a:t>. </a:t>
            </a:r>
            <a:r>
              <a:rPr lang="da-DK" sz="1200" i="1" dirty="0"/>
              <a:t>J Med Internet Res</a:t>
            </a:r>
            <a:r>
              <a:rPr lang="da-DK" sz="1200" dirty="0"/>
              <a:t>, </a:t>
            </a:r>
            <a:r>
              <a:rPr lang="da-DK" sz="1200" i="1" dirty="0"/>
              <a:t>26</a:t>
            </a:r>
            <a:r>
              <a:rPr lang="da-DK" sz="1200" dirty="0"/>
              <a:t>, e48996. https://doi.org/10.2196/48996</a:t>
            </a:r>
            <a:endParaRPr lang="en-US" sz="1200" dirty="0"/>
          </a:p>
          <a:p>
            <a:r>
              <a:rPr lang="da-DK" sz="1200" dirty="0" err="1"/>
              <a:t>Issaiy</a:t>
            </a:r>
            <a:r>
              <a:rPr lang="da-DK" sz="1200" dirty="0"/>
              <a:t>, M., </a:t>
            </a:r>
            <a:r>
              <a:rPr lang="da-DK" sz="1200" dirty="0" err="1"/>
              <a:t>Ghanaati</a:t>
            </a:r>
            <a:r>
              <a:rPr lang="da-DK" sz="1200" dirty="0"/>
              <a:t>, H., </a:t>
            </a:r>
            <a:r>
              <a:rPr lang="da-DK" sz="1200" dirty="0" err="1"/>
              <a:t>Kolahi</a:t>
            </a:r>
            <a:r>
              <a:rPr lang="da-DK" sz="1200" dirty="0"/>
              <a:t>, S., </a:t>
            </a:r>
            <a:r>
              <a:rPr lang="da-DK" sz="1200" dirty="0" err="1"/>
              <a:t>Shakiba</a:t>
            </a:r>
            <a:r>
              <a:rPr lang="da-DK" sz="1200" dirty="0"/>
              <a:t>, M., </a:t>
            </a:r>
            <a:r>
              <a:rPr lang="da-DK" sz="1200" dirty="0" err="1"/>
              <a:t>Jalali</a:t>
            </a:r>
            <a:r>
              <a:rPr lang="da-DK" sz="1200" dirty="0"/>
              <a:t>, A. H., </a:t>
            </a:r>
            <a:r>
              <a:rPr lang="da-DK" sz="1200" dirty="0" err="1"/>
              <a:t>Zarei</a:t>
            </a:r>
            <a:r>
              <a:rPr lang="da-DK" sz="1200" dirty="0"/>
              <a:t>, D., </a:t>
            </a:r>
            <a:r>
              <a:rPr lang="da-DK" sz="1200" dirty="0" err="1"/>
              <a:t>Kazemian</a:t>
            </a:r>
            <a:r>
              <a:rPr lang="da-DK" sz="1200" dirty="0"/>
              <a:t>, S., </a:t>
            </a:r>
            <a:r>
              <a:rPr lang="da-DK" sz="1200" dirty="0" err="1"/>
              <a:t>Avanaki</a:t>
            </a:r>
            <a:r>
              <a:rPr lang="da-DK" sz="1200" dirty="0"/>
              <a:t>, M. A., &amp; </a:t>
            </a:r>
            <a:r>
              <a:rPr lang="da-DK" sz="1200" dirty="0" err="1"/>
              <a:t>Firouznia</a:t>
            </a:r>
            <a:r>
              <a:rPr lang="da-DK" sz="1200" dirty="0"/>
              <a:t>, K. (2024). </a:t>
            </a:r>
            <a:r>
              <a:rPr lang="da-DK" sz="1200" dirty="0" err="1"/>
              <a:t>Methodological</a:t>
            </a:r>
            <a:r>
              <a:rPr lang="da-DK" sz="1200" dirty="0"/>
              <a:t> </a:t>
            </a:r>
            <a:r>
              <a:rPr lang="da-DK" sz="1200" dirty="0" err="1"/>
              <a:t>insights</a:t>
            </a:r>
            <a:r>
              <a:rPr lang="da-DK" sz="1200" dirty="0"/>
              <a:t> </a:t>
            </a:r>
            <a:r>
              <a:rPr lang="da-DK" sz="1200" dirty="0" err="1"/>
              <a:t>into</a:t>
            </a:r>
            <a:r>
              <a:rPr lang="da-DK" sz="1200" dirty="0"/>
              <a:t> </a:t>
            </a:r>
            <a:r>
              <a:rPr lang="da-DK" sz="1200" dirty="0" err="1"/>
              <a:t>ChatGPT’s</a:t>
            </a:r>
            <a:r>
              <a:rPr lang="da-DK" sz="1200" dirty="0"/>
              <a:t> screening performance in </a:t>
            </a:r>
            <a:r>
              <a:rPr lang="da-DK" sz="1200" dirty="0" err="1"/>
              <a:t>systematic</a:t>
            </a:r>
            <a:r>
              <a:rPr lang="da-DK" sz="1200" dirty="0"/>
              <a:t> </a:t>
            </a:r>
            <a:r>
              <a:rPr lang="da-DK" sz="1200" dirty="0" err="1"/>
              <a:t>reviews</a:t>
            </a:r>
            <a:r>
              <a:rPr lang="da-DK" sz="1200" dirty="0"/>
              <a:t>. </a:t>
            </a:r>
            <a:r>
              <a:rPr lang="da-DK" sz="1200" i="1" dirty="0"/>
              <a:t>BMC Medical Research </a:t>
            </a:r>
            <a:r>
              <a:rPr lang="da-DK" sz="1200" i="1" dirty="0" err="1"/>
              <a:t>Methodology</a:t>
            </a:r>
            <a:r>
              <a:rPr lang="da-DK" sz="1200" dirty="0"/>
              <a:t>, </a:t>
            </a:r>
            <a:r>
              <a:rPr lang="da-DK" sz="1200" i="1" dirty="0"/>
              <a:t>24</a:t>
            </a:r>
            <a:r>
              <a:rPr lang="da-DK" sz="1200" dirty="0"/>
              <a:t>(1), 78. https://doi.org/10.1186/s12874-024-02203-8</a:t>
            </a:r>
            <a:endParaRPr lang="en-US" sz="1200" dirty="0"/>
          </a:p>
          <a:p>
            <a:r>
              <a:rPr lang="da-DK" sz="1200" dirty="0" err="1"/>
              <a:t>Khraisha</a:t>
            </a:r>
            <a:r>
              <a:rPr lang="da-DK" sz="1200" dirty="0"/>
              <a:t>, Q., Put, S., </a:t>
            </a:r>
            <a:r>
              <a:rPr lang="da-DK" sz="1200" dirty="0" err="1"/>
              <a:t>Kappenberg</a:t>
            </a:r>
            <a:r>
              <a:rPr lang="da-DK" sz="1200" dirty="0"/>
              <a:t>, J., </a:t>
            </a:r>
            <a:r>
              <a:rPr lang="da-DK" sz="1200" dirty="0" err="1"/>
              <a:t>Warraitch</a:t>
            </a:r>
            <a:r>
              <a:rPr lang="da-DK" sz="1200" dirty="0"/>
              <a:t>, A., &amp; </a:t>
            </a:r>
            <a:r>
              <a:rPr lang="da-DK" sz="1200" dirty="0" err="1"/>
              <a:t>Hadfield</a:t>
            </a:r>
            <a:r>
              <a:rPr lang="da-DK" sz="1200" dirty="0"/>
              <a:t>, K. (2024). Can large </a:t>
            </a:r>
            <a:r>
              <a:rPr lang="da-DK" sz="1200" dirty="0" err="1"/>
              <a:t>language</a:t>
            </a:r>
            <a:r>
              <a:rPr lang="da-DK" sz="1200" dirty="0"/>
              <a:t> models </a:t>
            </a:r>
            <a:r>
              <a:rPr lang="da-DK" sz="1200" dirty="0" err="1"/>
              <a:t>replace</a:t>
            </a:r>
            <a:r>
              <a:rPr lang="da-DK" sz="1200" dirty="0"/>
              <a:t> </a:t>
            </a:r>
            <a:r>
              <a:rPr lang="da-DK" sz="1200" dirty="0" err="1"/>
              <a:t>humans</a:t>
            </a:r>
            <a:r>
              <a:rPr lang="da-DK" sz="1200" dirty="0"/>
              <a:t> in </a:t>
            </a:r>
            <a:r>
              <a:rPr lang="da-DK" sz="1200" dirty="0" err="1"/>
              <a:t>systematic</a:t>
            </a:r>
            <a:r>
              <a:rPr lang="da-DK" sz="1200" dirty="0"/>
              <a:t> </a:t>
            </a:r>
            <a:r>
              <a:rPr lang="da-DK" sz="1200" dirty="0" err="1"/>
              <a:t>reviews</a:t>
            </a:r>
            <a:r>
              <a:rPr lang="da-DK" sz="1200" dirty="0"/>
              <a:t>? </a:t>
            </a:r>
            <a:r>
              <a:rPr lang="da-DK" sz="1200" dirty="0" err="1"/>
              <a:t>Evaluating</a:t>
            </a:r>
            <a:r>
              <a:rPr lang="da-DK" sz="1200" dirty="0"/>
              <a:t> GPT-4’s </a:t>
            </a:r>
            <a:r>
              <a:rPr lang="da-DK" sz="1200" dirty="0" err="1"/>
              <a:t>efficacy</a:t>
            </a:r>
            <a:r>
              <a:rPr lang="da-DK" sz="1200" dirty="0"/>
              <a:t> in screening and </a:t>
            </a:r>
            <a:r>
              <a:rPr lang="da-DK" sz="1200" dirty="0" err="1"/>
              <a:t>extracting</a:t>
            </a:r>
            <a:r>
              <a:rPr lang="da-DK" sz="1200" dirty="0"/>
              <a:t> data from peer-</a:t>
            </a:r>
            <a:r>
              <a:rPr lang="da-DK" sz="1200" dirty="0" err="1"/>
              <a:t>reviewed</a:t>
            </a:r>
            <a:r>
              <a:rPr lang="da-DK" sz="1200" dirty="0"/>
              <a:t> and </a:t>
            </a:r>
            <a:r>
              <a:rPr lang="da-DK" sz="1200" dirty="0" err="1"/>
              <a:t>grey</a:t>
            </a:r>
            <a:r>
              <a:rPr lang="da-DK" sz="1200" dirty="0"/>
              <a:t> </a:t>
            </a:r>
            <a:r>
              <a:rPr lang="da-DK" sz="1200" dirty="0" err="1"/>
              <a:t>literature</a:t>
            </a:r>
            <a:r>
              <a:rPr lang="da-DK" sz="1200" dirty="0"/>
              <a:t> in multiple </a:t>
            </a:r>
            <a:r>
              <a:rPr lang="da-DK" sz="1200" dirty="0" err="1"/>
              <a:t>languages</a:t>
            </a:r>
            <a:r>
              <a:rPr lang="da-DK" sz="1200" dirty="0"/>
              <a:t>. </a:t>
            </a:r>
            <a:r>
              <a:rPr lang="da-DK" sz="1200" i="1" dirty="0"/>
              <a:t>Research Synthesis Methods</a:t>
            </a:r>
            <a:r>
              <a:rPr lang="da-DK" sz="1200" dirty="0"/>
              <a:t>. https://doi.org/10.1002/jrsm.1715</a:t>
            </a:r>
            <a:endParaRPr lang="en-US" sz="1200" dirty="0"/>
          </a:p>
          <a:p>
            <a:r>
              <a:rPr lang="da-DK" sz="1200" dirty="0" err="1"/>
              <a:t>Syriani</a:t>
            </a:r>
            <a:r>
              <a:rPr lang="da-DK" sz="1200" dirty="0"/>
              <a:t>, E., David, I., &amp; Kumar, G. (2024). Screening </a:t>
            </a:r>
            <a:r>
              <a:rPr lang="da-DK" sz="1200" dirty="0" err="1"/>
              <a:t>articles</a:t>
            </a:r>
            <a:r>
              <a:rPr lang="da-DK" sz="1200" dirty="0"/>
              <a:t> for </a:t>
            </a:r>
            <a:r>
              <a:rPr lang="da-DK" sz="1200" dirty="0" err="1"/>
              <a:t>systematic</a:t>
            </a:r>
            <a:r>
              <a:rPr lang="da-DK" sz="1200" dirty="0"/>
              <a:t> </a:t>
            </a:r>
            <a:r>
              <a:rPr lang="da-DK" sz="1200" dirty="0" err="1"/>
              <a:t>reviews</a:t>
            </a:r>
            <a:r>
              <a:rPr lang="da-DK" sz="1200" dirty="0"/>
              <a:t> with ChatGPT. </a:t>
            </a:r>
            <a:r>
              <a:rPr lang="da-DK" sz="1200" i="1" dirty="0"/>
              <a:t>Journal of Computer Languages</a:t>
            </a:r>
            <a:r>
              <a:rPr lang="da-DK" sz="1200" dirty="0"/>
              <a:t>, </a:t>
            </a:r>
            <a:r>
              <a:rPr lang="da-DK" sz="1200" i="1" dirty="0"/>
              <a:t>80</a:t>
            </a:r>
            <a:r>
              <a:rPr lang="da-DK" sz="1200" dirty="0"/>
              <a:t>, 101287. https://doi.org/10.1016/j.cola.2024.101287</a:t>
            </a:r>
            <a:endParaRPr lang="en-US" sz="1200" dirty="0"/>
          </a:p>
          <a:p>
            <a:r>
              <a:rPr lang="da-DK" sz="1200" dirty="0" err="1"/>
              <a:t>Tomlinson</a:t>
            </a:r>
            <a:r>
              <a:rPr lang="da-DK" sz="1200" dirty="0"/>
              <a:t>, B., Black, R. W., Patterson, D. J., &amp; </a:t>
            </a:r>
            <a:r>
              <a:rPr lang="da-DK" sz="1200" dirty="0" err="1"/>
              <a:t>Torrance</a:t>
            </a:r>
            <a:r>
              <a:rPr lang="da-DK" sz="1200" dirty="0"/>
              <a:t>, A. W. (2024). The </a:t>
            </a:r>
            <a:r>
              <a:rPr lang="da-DK" sz="1200" dirty="0" err="1"/>
              <a:t>carbon</a:t>
            </a:r>
            <a:r>
              <a:rPr lang="da-DK" sz="1200" dirty="0"/>
              <a:t> emissions of </a:t>
            </a:r>
            <a:r>
              <a:rPr lang="da-DK" sz="1200" dirty="0" err="1"/>
              <a:t>writing</a:t>
            </a:r>
            <a:r>
              <a:rPr lang="da-DK" sz="1200" dirty="0"/>
              <a:t> and </a:t>
            </a:r>
            <a:r>
              <a:rPr lang="da-DK" sz="1200" dirty="0" err="1"/>
              <a:t>illustrating</a:t>
            </a:r>
            <a:r>
              <a:rPr lang="da-DK" sz="1200" dirty="0"/>
              <a:t> </a:t>
            </a:r>
            <a:r>
              <a:rPr lang="da-DK" sz="1200" dirty="0" err="1"/>
              <a:t>are</a:t>
            </a:r>
            <a:r>
              <a:rPr lang="da-DK" sz="1200" dirty="0"/>
              <a:t> </a:t>
            </a:r>
            <a:r>
              <a:rPr lang="da-DK" sz="1200" dirty="0" err="1"/>
              <a:t>lower</a:t>
            </a:r>
            <a:r>
              <a:rPr lang="da-DK" sz="1200" dirty="0"/>
              <a:t> for AI </a:t>
            </a:r>
            <a:r>
              <a:rPr lang="da-DK" sz="1200" dirty="0" err="1"/>
              <a:t>than</a:t>
            </a:r>
            <a:r>
              <a:rPr lang="da-DK" sz="1200" dirty="0"/>
              <a:t> for </a:t>
            </a:r>
            <a:r>
              <a:rPr lang="da-DK" sz="1200" dirty="0" err="1"/>
              <a:t>humans</a:t>
            </a:r>
            <a:r>
              <a:rPr lang="da-DK" sz="1200" dirty="0"/>
              <a:t>. </a:t>
            </a:r>
            <a:r>
              <a:rPr lang="da-DK" sz="1200" i="1" dirty="0"/>
              <a:t>Scientific Reports</a:t>
            </a:r>
            <a:r>
              <a:rPr lang="da-DK" sz="1200" dirty="0"/>
              <a:t>, </a:t>
            </a:r>
            <a:r>
              <a:rPr lang="da-DK" sz="1200" i="1" dirty="0"/>
              <a:t>14</a:t>
            </a:r>
            <a:r>
              <a:rPr lang="da-DK" sz="1200" dirty="0"/>
              <a:t>(1), 3732. </a:t>
            </a:r>
            <a:r>
              <a:rPr lang="da-DK" sz="1200" dirty="0">
                <a:hlinkClick r:id="rId2"/>
              </a:rPr>
              <a:t>https://doi.org/10.1038/s41598-024-54271-x</a:t>
            </a:r>
            <a:endParaRPr lang="da-DK" sz="1200" dirty="0"/>
          </a:p>
          <a:p>
            <a:r>
              <a:rPr lang="da-DK" sz="1200" dirty="0"/>
              <a:t>Vembye, M. H. (2024). </a:t>
            </a:r>
            <a:r>
              <a:rPr lang="da-DK" sz="1200" i="1" dirty="0"/>
              <a:t>AIscreenR: AI screening </a:t>
            </a:r>
            <a:r>
              <a:rPr lang="da-DK" sz="1200" i="1" dirty="0" err="1"/>
              <a:t>tools</a:t>
            </a:r>
            <a:r>
              <a:rPr lang="da-DK" sz="1200" i="1" dirty="0"/>
              <a:t> for </a:t>
            </a:r>
            <a:r>
              <a:rPr lang="da-DK" sz="1200" i="1" dirty="0" err="1"/>
              <a:t>systematic</a:t>
            </a:r>
            <a:r>
              <a:rPr lang="da-DK" sz="1200" i="1" dirty="0"/>
              <a:t> </a:t>
            </a:r>
            <a:r>
              <a:rPr lang="da-DK" sz="1200" i="1" dirty="0" err="1"/>
              <a:t>reviews</a:t>
            </a:r>
            <a:r>
              <a:rPr lang="da-DK" sz="1200" i="1" dirty="0"/>
              <a:t>.</a:t>
            </a:r>
            <a:r>
              <a:rPr lang="da-DK" sz="1200" dirty="0"/>
              <a:t> (0.1.0). CRAN. https://doi.org/10.32614/CRAN.package.AIscreenR</a:t>
            </a:r>
            <a:endParaRPr lang="en-US" sz="1200" dirty="0"/>
          </a:p>
          <a:p>
            <a:r>
              <a:rPr lang="da-DK" sz="1200" dirty="0"/>
              <a:t>Vembye, M. H., Christensen, J., Mølgaard, A. B., &amp; Schytt, F. L. W. (2024). GPT API Models Can </a:t>
            </a:r>
            <a:r>
              <a:rPr lang="da-DK" sz="1200" dirty="0" err="1"/>
              <a:t>Function</a:t>
            </a:r>
            <a:r>
              <a:rPr lang="da-DK" sz="1200" dirty="0"/>
              <a:t> as Highly </a:t>
            </a:r>
            <a:r>
              <a:rPr lang="da-DK" sz="1200" dirty="0" err="1"/>
              <a:t>Reliable</a:t>
            </a:r>
            <a:r>
              <a:rPr lang="da-DK" sz="1200" dirty="0"/>
              <a:t> Second </a:t>
            </a:r>
            <a:r>
              <a:rPr lang="da-DK" sz="1200" dirty="0" err="1"/>
              <a:t>Screeners</a:t>
            </a:r>
            <a:r>
              <a:rPr lang="da-DK" sz="1200" dirty="0"/>
              <a:t> of Titles and Abstracts in </a:t>
            </a:r>
            <a:r>
              <a:rPr lang="da-DK" sz="1200" dirty="0" err="1"/>
              <a:t>Systematic</a:t>
            </a:r>
            <a:r>
              <a:rPr lang="da-DK" sz="1200" dirty="0"/>
              <a:t> Reviews: A </a:t>
            </a:r>
            <a:r>
              <a:rPr lang="da-DK" sz="1200" dirty="0" err="1"/>
              <a:t>Proof</a:t>
            </a:r>
            <a:r>
              <a:rPr lang="da-DK" sz="1200" dirty="0"/>
              <a:t> of </a:t>
            </a:r>
            <a:r>
              <a:rPr lang="da-DK" sz="1200" dirty="0" err="1"/>
              <a:t>Concept</a:t>
            </a:r>
            <a:r>
              <a:rPr lang="da-DK" sz="1200" dirty="0"/>
              <a:t> and Common Guidelines. </a:t>
            </a:r>
            <a:r>
              <a:rPr lang="da-DK" sz="1200" i="1" dirty="0"/>
              <a:t>Open Science Framework</a:t>
            </a:r>
            <a:r>
              <a:rPr lang="da-DK" sz="1200" dirty="0"/>
              <a:t>. https://doi.org/10.31219/osf.io/yrhzm</a:t>
            </a:r>
            <a:endParaRPr lang="en-US" sz="1200" dirty="0"/>
          </a:p>
          <a:p>
            <a:pPr marL="0" indent="0">
              <a:buNone/>
            </a:pPr>
            <a:endParaRPr lang="en-US" dirty="0"/>
          </a:p>
        </p:txBody>
      </p:sp>
    </p:spTree>
    <p:extLst>
      <p:ext uri="{BB962C8B-B14F-4D97-AF65-F5344CB8AC3E}">
        <p14:creationId xmlns:p14="http://schemas.microsoft.com/office/powerpoint/2010/main" val="809232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50FF-35AB-4945-A707-FBAE8A8C7B48}"/>
              </a:ext>
            </a:extLst>
          </p:cNvPr>
          <p:cNvSpPr>
            <a:spLocks noGrp="1"/>
          </p:cNvSpPr>
          <p:nvPr>
            <p:ph type="title"/>
          </p:nvPr>
        </p:nvSpPr>
        <p:spPr/>
        <p:txBody>
          <a:bodyPr/>
          <a:lstStyle/>
          <a:p>
            <a:r>
              <a:rPr lang="da-DK" dirty="0" err="1"/>
              <a:t>Appendix</a:t>
            </a:r>
            <a:r>
              <a:rPr lang="da-DK" dirty="0"/>
              <a:t> 1 - </a:t>
            </a:r>
            <a:r>
              <a:rPr lang="da-DK" dirty="0" err="1"/>
              <a:t>Assessment</a:t>
            </a:r>
            <a:r>
              <a:rPr lang="da-DK" dirty="0"/>
              <a:t> Measures</a:t>
            </a:r>
            <a:endParaRPr 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C9293C7-11EF-42A7-A1C1-94AC9CE75441}"/>
                  </a:ext>
                </a:extLst>
              </p:cNvPr>
              <p:cNvSpPr txBox="1">
                <a:spLocks/>
              </p:cNvSpPr>
              <p:nvPr/>
            </p:nvSpPr>
            <p:spPr>
              <a:xfrm>
                <a:off x="1013520" y="2064960"/>
                <a:ext cx="10596278" cy="3780116"/>
              </a:xfrm>
              <a:prstGeom prst="rect">
                <a:avLst/>
              </a:prstGeom>
              <a:solidFill>
                <a:schemeClr val="bg1">
                  <a:lumMod val="85000"/>
                </a:schemeClr>
              </a:solidFill>
            </p:spPr>
            <p:txBody>
              <a:bodyPr vert="horz" lIns="0" tIns="0" rIns="0" bIns="0" rtlCol="0" anchor="t">
                <a:noAutofit/>
              </a:bodyPr>
              <a:lstStyle>
                <a:lvl1pPr marL="285750" indent="-285750" algn="l" defTabSz="914400" rtl="0" eaLnBrk="1" latinLnBrk="0" hangingPunct="1">
                  <a:lnSpc>
                    <a:spcPct val="100000"/>
                  </a:lnSpc>
                  <a:spcBef>
                    <a:spcPts val="1000"/>
                  </a:spcBef>
                  <a:buClr>
                    <a:schemeClr val="bg1"/>
                  </a:buClr>
                  <a:buSzPct val="110000"/>
                  <a:buFontTx/>
                  <a:buBlip>
                    <a:blip r:embed="rId2"/>
                  </a:buBlip>
                  <a:defRPr sz="1800" kern="1200">
                    <a:solidFill>
                      <a:schemeClr val="tx1"/>
                    </a:solidFill>
                    <a:latin typeface="+mn-lt"/>
                    <a:ea typeface="+mn-ea"/>
                    <a:cs typeface="+mn-cs"/>
                  </a:defRPr>
                </a:lvl1pPr>
                <a:lvl2pPr marL="603250" indent="-285750" algn="l" defTabSz="914400" rtl="0" eaLnBrk="1" latinLnBrk="0" hangingPunct="1">
                  <a:lnSpc>
                    <a:spcPct val="100000"/>
                  </a:lnSpc>
                  <a:spcBef>
                    <a:spcPts val="1000"/>
                  </a:spcBef>
                  <a:buClr>
                    <a:schemeClr val="bg1"/>
                  </a:buClr>
                  <a:buSzPct val="110000"/>
                  <a:buFontTx/>
                  <a:buBlip>
                    <a:blip r:embed="rId2"/>
                  </a:buBlip>
                  <a:defRPr sz="1600" kern="1200">
                    <a:solidFill>
                      <a:schemeClr val="tx1"/>
                    </a:solidFill>
                    <a:latin typeface="+mn-lt"/>
                    <a:ea typeface="+mn-ea"/>
                    <a:cs typeface="+mn-cs"/>
                  </a:defRPr>
                </a:lvl2pPr>
                <a:lvl3pPr marL="920750" indent="-285750" algn="l" defTabSz="914400" rtl="0" eaLnBrk="1" latinLnBrk="0" hangingPunct="1">
                  <a:lnSpc>
                    <a:spcPct val="100000"/>
                  </a:lnSpc>
                  <a:spcBef>
                    <a:spcPts val="1000"/>
                  </a:spcBef>
                  <a:buClr>
                    <a:schemeClr val="bg1"/>
                  </a:buClr>
                  <a:buSzPct val="110000"/>
                  <a:buFontTx/>
                  <a:buBlip>
                    <a:blip r:embed="rId2"/>
                  </a:buBlip>
                  <a:defRPr sz="1400" kern="1200">
                    <a:solidFill>
                      <a:schemeClr val="tx1"/>
                    </a:solidFill>
                    <a:latin typeface="+mn-lt"/>
                    <a:ea typeface="+mn-ea"/>
                    <a:cs typeface="+mn-cs"/>
                  </a:defRPr>
                </a:lvl3pPr>
                <a:lvl4pPr marL="1238250" indent="-285750" algn="l" defTabSz="914400" rtl="0" eaLnBrk="1" latinLnBrk="0" hangingPunct="1">
                  <a:lnSpc>
                    <a:spcPct val="100000"/>
                  </a:lnSpc>
                  <a:spcBef>
                    <a:spcPts val="1000"/>
                  </a:spcBef>
                  <a:buClr>
                    <a:schemeClr val="bg1"/>
                  </a:buClr>
                  <a:buSzPct val="110000"/>
                  <a:buFontTx/>
                  <a:buBlip>
                    <a:blip r:embed="rId2"/>
                  </a:buBlip>
                  <a:defRPr sz="1200" kern="1200">
                    <a:solidFill>
                      <a:schemeClr val="tx1"/>
                    </a:solidFill>
                    <a:latin typeface="+mn-lt"/>
                    <a:ea typeface="+mn-ea"/>
                    <a:cs typeface="+mn-cs"/>
                  </a:defRPr>
                </a:lvl4pPr>
                <a:lvl5pPr marL="1555750" indent="-285750" algn="l" defTabSz="914400" rtl="0" eaLnBrk="1" latinLnBrk="0" hangingPunct="1">
                  <a:lnSpc>
                    <a:spcPct val="100000"/>
                  </a:lnSpc>
                  <a:spcBef>
                    <a:spcPts val="1000"/>
                  </a:spcBef>
                  <a:buClr>
                    <a:schemeClr val="bg1"/>
                  </a:buClr>
                  <a:buSzPct val="110000"/>
                  <a:buFontTx/>
                  <a:buBlip>
                    <a:blip r:embed="rId2"/>
                  </a:buBlip>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a-DK" sz="1200" i="1" dirty="0"/>
                  <a:t>Recall</a:t>
                </a:r>
                <a:r>
                  <a:rPr lang="da-DK" sz="1200" dirty="0"/>
                  <a:t> is </a:t>
                </a:r>
                <a:r>
                  <a:rPr lang="en-US" sz="1200" dirty="0"/>
                  <a:t>the proportion of relevant records being correctly classified as relevant, given by</a:t>
                </a:r>
              </a:p>
              <a:p>
                <a:pPr marL="0" indent="0">
                  <a:buNone/>
                </a:pPr>
                <a:endParaRPr lang="en-US" sz="1200" dirty="0"/>
              </a:p>
              <a:p>
                <a:pPr marL="0" indent="0" algn="ctr">
                  <a:buNone/>
                </a:pPr>
                <a14:m>
                  <m:oMathPara xmlns:m="http://schemas.openxmlformats.org/officeDocument/2006/math">
                    <m:oMathParaPr>
                      <m:jc m:val="centerGroup"/>
                    </m:oMathParaPr>
                    <m:oMath xmlns:m="http://schemas.openxmlformats.org/officeDocument/2006/math">
                      <m:r>
                        <a:rPr lang="da-DK" sz="1200" b="0" i="1" smtClean="0">
                          <a:latin typeface="Cambria Math" panose="02040503050406030204" pitchFamily="18" charset="0"/>
                          <a:ea typeface="Cambria Math" panose="02040503050406030204" pitchFamily="18" charset="0"/>
                        </a:rPr>
                        <m:t>𝑅𝑒𝑐𝑎𝑙𝑙</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panose="02040503050406030204" pitchFamily="18" charset="0"/>
                  <a:ea typeface="Cambria" panose="02040503050406030204" pitchFamily="18" charset="0"/>
                </a:endParaRPr>
              </a:p>
              <a:p>
                <a:pPr marL="0" indent="0">
                  <a:buNone/>
                </a:pPr>
                <a:endParaRPr lang="en-US" sz="1200" i="1" dirty="0"/>
              </a:p>
              <a:p>
                <a:pPr marL="0" indent="0">
                  <a:buNone/>
                </a:pPr>
                <a:r>
                  <a:rPr lang="en-US" sz="1200" i="1" dirty="0"/>
                  <a:t>Specificity</a:t>
                </a:r>
                <a:r>
                  <a:rPr lang="en-US" sz="1200" dirty="0"/>
                  <a:t> is the proportion of irrelevant records being correctly classified as irrelevant, given by</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ea typeface="Cambria Math" panose="02040503050406030204" pitchFamily="18" charset="0"/>
                        </a:rPr>
                        <m:t>𝑆𝑝𝑒𝑐𝑖𝑓𝑖𝑐𝑖𝑡𝑦</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Math" panose="02040503050406030204" pitchFamily="18" charset="0"/>
                  <a:ea typeface="Cambria Math" panose="02040503050406030204" pitchFamily="18" charset="0"/>
                </a:endParaRPr>
              </a:p>
              <a:p>
                <a:pPr marL="0" indent="0">
                  <a:buNone/>
                </a:pPr>
                <a:endParaRPr lang="da-DK" sz="1200" dirty="0">
                  <a:latin typeface="Cambria Math" panose="02040503050406030204" pitchFamily="18" charset="0"/>
                  <a:ea typeface="Cambria Math" panose="02040503050406030204" pitchFamily="18" charset="0"/>
                </a:endParaRPr>
              </a:p>
              <a:p>
                <a:pPr marL="0" indent="0">
                  <a:buNone/>
                </a:pPr>
                <a:r>
                  <a:rPr lang="da-DK" sz="1400" dirty="0"/>
                  <a:t> </a:t>
                </a:r>
                <a:endParaRPr lang="en-US" sz="1400" dirty="0"/>
              </a:p>
            </p:txBody>
          </p:sp>
        </mc:Choice>
        <mc:Fallback xmlns="">
          <p:sp>
            <p:nvSpPr>
              <p:cNvPr id="5" name="Text Placeholder 2">
                <a:extLst>
                  <a:ext uri="{FF2B5EF4-FFF2-40B4-BE49-F238E27FC236}">
                    <a16:creationId xmlns:a16="http://schemas.microsoft.com/office/drawing/2014/main" id="{EC9293C7-11EF-42A7-A1C1-94AC9CE75441}"/>
                  </a:ext>
                </a:extLst>
              </p:cNvPr>
              <p:cNvSpPr txBox="1">
                <a:spLocks noRot="1" noChangeAspect="1" noMove="1" noResize="1" noEditPoints="1" noAdjustHandles="1" noChangeArrowheads="1" noChangeShapeType="1" noTextEdit="1"/>
              </p:cNvSpPr>
              <p:nvPr/>
            </p:nvSpPr>
            <p:spPr>
              <a:xfrm>
                <a:off x="1013520" y="2064960"/>
                <a:ext cx="10596278" cy="3780116"/>
              </a:xfrm>
              <a:prstGeom prst="rect">
                <a:avLst/>
              </a:prstGeom>
              <a:blipFill>
                <a:blip r:embed="rId3"/>
                <a:stretch>
                  <a:fillRect l="-863" t="-1452"/>
                </a:stretch>
              </a:blipFill>
            </p:spPr>
            <p:txBody>
              <a:bodyPr/>
              <a:lstStyle/>
              <a:p>
                <a:r>
                  <a:rPr lang="en-US">
                    <a:noFill/>
                  </a:rPr>
                  <a:t> </a:t>
                </a:r>
              </a:p>
            </p:txBody>
          </p:sp>
        </mc:Fallback>
      </mc:AlternateContent>
    </p:spTree>
    <p:extLst>
      <p:ext uri="{BB962C8B-B14F-4D97-AF65-F5344CB8AC3E}">
        <p14:creationId xmlns:p14="http://schemas.microsoft.com/office/powerpoint/2010/main" val="3623196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2040-6A6B-4A8B-A38D-DEFCB2237179}"/>
              </a:ext>
            </a:extLst>
          </p:cNvPr>
          <p:cNvSpPr>
            <a:spLocks noGrp="1"/>
          </p:cNvSpPr>
          <p:nvPr>
            <p:ph type="title"/>
          </p:nvPr>
        </p:nvSpPr>
        <p:spPr>
          <a:xfrm>
            <a:off x="1013520" y="396474"/>
            <a:ext cx="10158611" cy="891382"/>
          </a:xfrm>
        </p:spPr>
        <p:txBody>
          <a:bodyPr/>
          <a:lstStyle/>
          <a:p>
            <a:r>
              <a:rPr lang="da-DK" dirty="0" err="1"/>
              <a:t>Appendix</a:t>
            </a:r>
            <a:r>
              <a:rPr lang="da-DK" dirty="0"/>
              <a:t> 2 – </a:t>
            </a:r>
            <a:r>
              <a:rPr lang="da-DK" dirty="0" err="1"/>
              <a:t>Numerical</a:t>
            </a:r>
            <a:r>
              <a:rPr lang="da-DK" dirty="0"/>
              <a:t> </a:t>
            </a:r>
            <a:r>
              <a:rPr lang="da-DK" dirty="0" err="1"/>
              <a:t>results</a:t>
            </a:r>
            <a:endParaRPr lang="en-US" dirty="0"/>
          </a:p>
        </p:txBody>
      </p:sp>
      <p:pic>
        <p:nvPicPr>
          <p:cNvPr id="4" name="Picture 3">
            <a:extLst>
              <a:ext uri="{FF2B5EF4-FFF2-40B4-BE49-F238E27FC236}">
                <a16:creationId xmlns:a16="http://schemas.microsoft.com/office/drawing/2014/main" id="{2EA8A890-C23C-4C77-85A6-A0006E6080A7}"/>
              </a:ext>
            </a:extLst>
          </p:cNvPr>
          <p:cNvPicPr>
            <a:picLocks noChangeAspect="1"/>
          </p:cNvPicPr>
          <p:nvPr/>
        </p:nvPicPr>
        <p:blipFill>
          <a:blip r:embed="rId2"/>
          <a:stretch>
            <a:fillRect/>
          </a:stretch>
        </p:blipFill>
        <p:spPr>
          <a:xfrm>
            <a:off x="2752657" y="1616629"/>
            <a:ext cx="6228271" cy="4417171"/>
          </a:xfrm>
          <a:prstGeom prst="rect">
            <a:avLst/>
          </a:prstGeom>
        </p:spPr>
      </p:pic>
    </p:spTree>
    <p:extLst>
      <p:ext uri="{BB962C8B-B14F-4D97-AF65-F5344CB8AC3E}">
        <p14:creationId xmlns:p14="http://schemas.microsoft.com/office/powerpoint/2010/main" val="193415033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BF4C-8C3E-4A2A-9231-667B434CDF12}"/>
              </a:ext>
            </a:extLst>
          </p:cNvPr>
          <p:cNvSpPr>
            <a:spLocks noGrp="1"/>
          </p:cNvSpPr>
          <p:nvPr>
            <p:ph type="title"/>
          </p:nvPr>
        </p:nvSpPr>
        <p:spPr>
          <a:xfrm>
            <a:off x="1013520" y="567233"/>
            <a:ext cx="10462714" cy="891382"/>
          </a:xfrm>
        </p:spPr>
        <p:txBody>
          <a:bodyPr/>
          <a:lstStyle/>
          <a:p>
            <a:r>
              <a:rPr lang="en-US" dirty="0"/>
              <a:t>Why use AI for screening in systematic review?</a:t>
            </a:r>
          </a:p>
        </p:txBody>
      </p:sp>
      <p:sp>
        <p:nvSpPr>
          <p:cNvPr id="3" name="Text Placeholder 2">
            <a:extLst>
              <a:ext uri="{FF2B5EF4-FFF2-40B4-BE49-F238E27FC236}">
                <a16:creationId xmlns:a16="http://schemas.microsoft.com/office/drawing/2014/main" id="{97FFB656-913A-4C08-A891-184DF7EF34CA}"/>
              </a:ext>
            </a:extLst>
          </p:cNvPr>
          <p:cNvSpPr>
            <a:spLocks noGrp="1"/>
          </p:cNvSpPr>
          <p:nvPr>
            <p:ph type="body" sz="quarter" idx="10"/>
          </p:nvPr>
        </p:nvSpPr>
        <p:spPr>
          <a:xfrm>
            <a:off x="1013520" y="1458615"/>
            <a:ext cx="10158611" cy="4832152"/>
          </a:xfrm>
        </p:spPr>
        <p:txBody>
          <a:bodyPr/>
          <a:lstStyle/>
          <a:p>
            <a:pPr marL="0" indent="0">
              <a:buNone/>
            </a:pPr>
            <a:r>
              <a:rPr lang="en-US" b="1" dirty="0"/>
              <a:t>For Quality Reasons: To Improve Quality</a:t>
            </a:r>
          </a:p>
          <a:p>
            <a:r>
              <a:rPr lang="en-US" sz="1600" dirty="0"/>
              <a:t>Human screeners overlook relevant studies for various reasons. Therefore, state-of-the-art is to conduct manual double-screening. However, this is costly and many research groups cannot afford double-screening.</a:t>
            </a:r>
          </a:p>
          <a:p>
            <a:r>
              <a:rPr lang="en-US" sz="1600" dirty="0"/>
              <a:t>Researchers most often limit their database searches so that they yield a number of studies that has a manageable size for humans to screen. However, this increases the risk of overlooking relevant studies.</a:t>
            </a:r>
          </a:p>
          <a:p>
            <a:r>
              <a:rPr lang="en-US" sz="1600" dirty="0"/>
              <a:t>Overlooking relevant studies at this initial review stage can be consequential, leading to substantially biased results.</a:t>
            </a:r>
            <a:endParaRPr lang="da-DK" sz="1600" dirty="0"/>
          </a:p>
          <a:p>
            <a:pPr marL="0" indent="0">
              <a:buNone/>
            </a:pPr>
            <a:r>
              <a:rPr lang="en-US" b="1" dirty="0"/>
              <a:t>For Resource </a:t>
            </a:r>
            <a:r>
              <a:rPr lang="en-US" b="1"/>
              <a:t>Reasons: To </a:t>
            </a:r>
            <a:r>
              <a:rPr lang="en-US" b="1" dirty="0"/>
              <a:t>Reduce Resources</a:t>
            </a:r>
          </a:p>
          <a:p>
            <a:r>
              <a:rPr lang="en-US" sz="1600" dirty="0"/>
              <a:t>Screening large amounts of references slow the review process as it can take an unmanageable amount of time. In our Campbell reviews, we spend approximately 3–5 months on this process, and even more in our large reviews.</a:t>
            </a:r>
          </a:p>
          <a:p>
            <a:r>
              <a:rPr lang="en-US" sz="1600" dirty="0"/>
              <a:t>It is tedious, manual work that can be hard to finish.</a:t>
            </a:r>
          </a:p>
          <a:p>
            <a:r>
              <a:rPr lang="en-US" sz="1600" dirty="0"/>
              <a:t>Some reviews cannot be completed because they require screening of too large a number of references. This problem will only grow over time as the number of references in research databases increases.</a:t>
            </a:r>
          </a:p>
          <a:p>
            <a:endParaRPr lang="da-DK" sz="1600" dirty="0"/>
          </a:p>
          <a:p>
            <a:pPr marL="0" indent="0">
              <a:buNone/>
            </a:pPr>
            <a:endParaRPr lang="da-DK" dirty="0"/>
          </a:p>
          <a:p>
            <a:pPr marL="0" indent="0">
              <a:buNone/>
            </a:pPr>
            <a:endParaRPr lang="da-DK" dirty="0"/>
          </a:p>
          <a:p>
            <a:pPr marL="0" indent="0">
              <a:buNone/>
            </a:pPr>
            <a:endParaRPr lang="en-US" dirty="0"/>
          </a:p>
        </p:txBody>
      </p:sp>
    </p:spTree>
    <p:extLst>
      <p:ext uri="{BB962C8B-B14F-4D97-AF65-F5344CB8AC3E}">
        <p14:creationId xmlns:p14="http://schemas.microsoft.com/office/powerpoint/2010/main" val="157907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2DC8A-C8B6-47BD-AE05-359901F23EAF}"/>
              </a:ext>
            </a:extLst>
          </p:cNvPr>
          <p:cNvSpPr>
            <a:spLocks noGrp="1"/>
          </p:cNvSpPr>
          <p:nvPr>
            <p:ph type="title"/>
          </p:nvPr>
        </p:nvSpPr>
        <p:spPr>
          <a:xfrm>
            <a:off x="1013520" y="567233"/>
            <a:ext cx="10158611" cy="891382"/>
          </a:xfrm>
        </p:spPr>
        <p:txBody>
          <a:bodyPr/>
          <a:lstStyle/>
          <a:p>
            <a:r>
              <a:rPr lang="en-US" dirty="0"/>
              <a:t>What we have tested and developed</a:t>
            </a:r>
          </a:p>
        </p:txBody>
      </p:sp>
      <p:sp>
        <p:nvSpPr>
          <p:cNvPr id="3" name="Text Placeholder 2">
            <a:extLst>
              <a:ext uri="{FF2B5EF4-FFF2-40B4-BE49-F238E27FC236}">
                <a16:creationId xmlns:a16="http://schemas.microsoft.com/office/drawing/2014/main" id="{0F1E8127-83EB-407E-A370-1CB2535A4F0E}"/>
              </a:ext>
            </a:extLst>
          </p:cNvPr>
          <p:cNvSpPr>
            <a:spLocks noGrp="1"/>
          </p:cNvSpPr>
          <p:nvPr>
            <p:ph type="body" sz="quarter" idx="10"/>
          </p:nvPr>
        </p:nvSpPr>
        <p:spPr>
          <a:xfrm>
            <a:off x="1013520" y="1582220"/>
            <a:ext cx="10158611" cy="4438436"/>
          </a:xfrm>
        </p:spPr>
        <p:txBody>
          <a:bodyPr/>
          <a:lstStyle/>
          <a:p>
            <a:pPr>
              <a:spcAft>
                <a:spcPts val="800"/>
              </a:spcAft>
            </a:pPr>
            <a:r>
              <a:rPr lang="en-US" dirty="0"/>
              <a:t>We have tested the use of </a:t>
            </a:r>
            <a:r>
              <a:rPr lang="en-US" dirty="0" err="1"/>
              <a:t>OpenAI’s</a:t>
            </a:r>
            <a:r>
              <a:rPr lang="en-US" dirty="0"/>
              <a:t> </a:t>
            </a:r>
            <a:r>
              <a:rPr lang="en-US" b="1" dirty="0"/>
              <a:t>GPT</a:t>
            </a:r>
            <a:r>
              <a:rPr lang="en-US" dirty="0"/>
              <a:t> (Generative Pre-trained Transformer) </a:t>
            </a:r>
            <a:r>
              <a:rPr lang="en-US" b="1" dirty="0"/>
              <a:t>API</a:t>
            </a:r>
            <a:r>
              <a:rPr lang="en-US" dirty="0"/>
              <a:t> (Application Programming Interface) </a:t>
            </a:r>
            <a:r>
              <a:rPr lang="en-US" b="1" dirty="0"/>
              <a:t>models</a:t>
            </a:r>
            <a:r>
              <a:rPr lang="en-US" dirty="0"/>
              <a:t> to screen titles and abstracts. As you will see in a moment, this is NOT the same as using ChatGPT!</a:t>
            </a:r>
          </a:p>
          <a:p>
            <a:pPr>
              <a:spcAft>
                <a:spcPts val="800"/>
              </a:spcAft>
            </a:pPr>
            <a:r>
              <a:rPr lang="en-US" dirty="0"/>
              <a:t>To conduct this type of screening, we have developed the R package AIscreenR (Vembye, 2024)</a:t>
            </a:r>
          </a:p>
          <a:p>
            <a:pPr>
              <a:spcAft>
                <a:spcPts val="800"/>
              </a:spcAft>
            </a:pPr>
            <a:r>
              <a:rPr lang="en-US" dirty="0"/>
              <a:t>Our preliminary results show that GPT API models perform at least on par with human screeners performances, even in very complex reviews with many inclusion criteria. I will come back to these results later in the presentation</a:t>
            </a:r>
          </a:p>
          <a:p>
            <a:pPr>
              <a:spcAft>
                <a:spcPts val="800"/>
              </a:spcAft>
            </a:pPr>
            <a:r>
              <a:rPr lang="en-US" dirty="0"/>
              <a:t>So far, we have not yet encountered a case where we could not use this method.</a:t>
            </a:r>
          </a:p>
          <a:p>
            <a:endParaRPr lang="da-DK" dirty="0"/>
          </a:p>
          <a:p>
            <a:pPr marL="0" indent="0">
              <a:buNone/>
            </a:pPr>
            <a:r>
              <a:rPr lang="en-US" b="1" dirty="0"/>
              <a:t>Based on this, we suggest that GPT API models can be used as full secondary screeners in state-of-the-art reviews (for further details, see Vembye, Christensen, Mølgaard, &amp; Schytt, 2024).</a:t>
            </a:r>
            <a:endParaRPr lang="da-DK" b="1" dirty="0"/>
          </a:p>
          <a:p>
            <a:endParaRPr lang="da-DK" dirty="0"/>
          </a:p>
          <a:p>
            <a:endParaRPr lang="en-US" dirty="0"/>
          </a:p>
        </p:txBody>
      </p:sp>
    </p:spTree>
    <p:extLst>
      <p:ext uri="{BB962C8B-B14F-4D97-AF65-F5344CB8AC3E}">
        <p14:creationId xmlns:p14="http://schemas.microsoft.com/office/powerpoint/2010/main" val="4134607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DB945-84A1-459F-BDB0-3A970869C227}"/>
              </a:ext>
            </a:extLst>
          </p:cNvPr>
          <p:cNvSpPr>
            <a:spLocks noGrp="1"/>
          </p:cNvSpPr>
          <p:nvPr>
            <p:ph type="title"/>
          </p:nvPr>
        </p:nvSpPr>
        <p:spPr>
          <a:xfrm>
            <a:off x="1013519" y="653328"/>
            <a:ext cx="10158611" cy="891382"/>
          </a:xfrm>
        </p:spPr>
        <p:txBody>
          <a:bodyPr/>
          <a:lstStyle/>
          <a:p>
            <a:r>
              <a:rPr lang="da-DK" sz="3300" dirty="0" err="1"/>
              <a:t>Why</a:t>
            </a:r>
            <a:r>
              <a:rPr lang="da-DK" sz="3300" dirty="0"/>
              <a:t> </a:t>
            </a:r>
            <a:r>
              <a:rPr lang="da-DK" sz="3300" dirty="0" err="1"/>
              <a:t>use</a:t>
            </a:r>
            <a:r>
              <a:rPr lang="da-DK" sz="3300" dirty="0"/>
              <a:t> GPT API models and not just ChatGPT?</a:t>
            </a:r>
            <a:endParaRPr lang="en-US" sz="3300" dirty="0"/>
          </a:p>
        </p:txBody>
      </p:sp>
      <p:sp>
        <p:nvSpPr>
          <p:cNvPr id="3" name="Text Placeholder 2">
            <a:extLst>
              <a:ext uri="{FF2B5EF4-FFF2-40B4-BE49-F238E27FC236}">
                <a16:creationId xmlns:a16="http://schemas.microsoft.com/office/drawing/2014/main" id="{2E605EA0-A9BC-404E-ACA1-91E58435C62E}"/>
              </a:ext>
            </a:extLst>
          </p:cNvPr>
          <p:cNvSpPr>
            <a:spLocks noGrp="1"/>
          </p:cNvSpPr>
          <p:nvPr>
            <p:ph type="body" sz="quarter" idx="10"/>
          </p:nvPr>
        </p:nvSpPr>
        <p:spPr>
          <a:xfrm>
            <a:off x="1013520" y="1787703"/>
            <a:ext cx="10158611" cy="4057373"/>
          </a:xfrm>
        </p:spPr>
        <p:txBody>
          <a:bodyPr/>
          <a:lstStyle/>
          <a:p>
            <a:pPr>
              <a:spcAft>
                <a:spcPts val="800"/>
              </a:spcAft>
            </a:pPr>
            <a:r>
              <a:rPr lang="en-US" dirty="0"/>
              <a:t>Avoids copy-paste procedures, and it is easier to bypass model hallucination.</a:t>
            </a:r>
          </a:p>
          <a:p>
            <a:pPr>
              <a:spcAft>
                <a:spcPts val="800"/>
              </a:spcAft>
            </a:pPr>
            <a:r>
              <a:rPr lang="en-US" dirty="0"/>
              <a:t>Makes it easy to test differences between models, prompts, etc.</a:t>
            </a:r>
          </a:p>
          <a:p>
            <a:pPr>
              <a:spcAft>
                <a:spcPts val="800"/>
              </a:spcAft>
            </a:pPr>
            <a:r>
              <a:rPr lang="en-US" dirty="0"/>
              <a:t>You can screen an incredibly large amount of references in a very short time. With a sufficiently powerful computer, you can screen up to 30,000 per minute.</a:t>
            </a:r>
          </a:p>
          <a:p>
            <a:pPr>
              <a:spcAft>
                <a:spcPts val="800"/>
              </a:spcAft>
            </a:pPr>
            <a:r>
              <a:rPr lang="en-US" dirty="0"/>
              <a:t>Multiple identical screenings can be performed, and inclusion criteria can be built based on how many times a reference has been included across these screenings.</a:t>
            </a:r>
          </a:p>
          <a:p>
            <a:pPr>
              <a:spcAft>
                <a:spcPts val="800"/>
              </a:spcAft>
            </a:pPr>
            <a:r>
              <a:rPr lang="en-US" dirty="0"/>
              <a:t>Using gpt-4o-mini is cheaper than subscribing to ChatGPT Plus. With one prompt, you can screen 25,000 references for 1.5 USD.</a:t>
            </a:r>
          </a:p>
          <a:p>
            <a:pPr>
              <a:spcAft>
                <a:spcPts val="800"/>
              </a:spcAft>
            </a:pPr>
            <a:r>
              <a:rPr lang="en-US" dirty="0"/>
              <a:t>Research indicates that GPT API models are better suited for screening than ChatGPT (</a:t>
            </a:r>
            <a:r>
              <a:rPr lang="en-US" sz="1600" dirty="0" err="1"/>
              <a:t>Alshami</a:t>
            </a:r>
            <a:r>
              <a:rPr lang="en-US" sz="1600" dirty="0"/>
              <a:t> et al., 2023; </a:t>
            </a:r>
            <a:r>
              <a:rPr lang="en-US" sz="1600" dirty="0" err="1"/>
              <a:t>Gargari</a:t>
            </a:r>
            <a:r>
              <a:rPr lang="en-US" sz="1600" dirty="0"/>
              <a:t> et al., 2024; Guo et al., 2024; </a:t>
            </a:r>
            <a:r>
              <a:rPr lang="en-US" sz="1600" dirty="0" err="1"/>
              <a:t>Issaiy</a:t>
            </a:r>
            <a:r>
              <a:rPr lang="en-US" sz="1600" dirty="0"/>
              <a:t> et al., 2024; </a:t>
            </a:r>
            <a:r>
              <a:rPr lang="en-US" sz="1600" dirty="0" err="1"/>
              <a:t>Khraisha</a:t>
            </a:r>
            <a:r>
              <a:rPr lang="en-US" sz="1600" dirty="0"/>
              <a:t> et al., 2024; </a:t>
            </a:r>
            <a:r>
              <a:rPr lang="en-US" sz="1600" dirty="0" err="1"/>
              <a:t>Syriani</a:t>
            </a:r>
            <a:r>
              <a:rPr lang="en-US" sz="1600" dirty="0"/>
              <a:t> et al., 2024</a:t>
            </a:r>
            <a:r>
              <a:rPr lang="en-US" dirty="0"/>
              <a:t>).</a:t>
            </a:r>
          </a:p>
        </p:txBody>
      </p:sp>
    </p:spTree>
    <p:extLst>
      <p:ext uri="{BB962C8B-B14F-4D97-AF65-F5344CB8AC3E}">
        <p14:creationId xmlns:p14="http://schemas.microsoft.com/office/powerpoint/2010/main" val="4236514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000F-0F5B-467B-B486-FB25DDC267EC}"/>
              </a:ext>
            </a:extLst>
          </p:cNvPr>
          <p:cNvSpPr>
            <a:spLocks noGrp="1"/>
          </p:cNvSpPr>
          <p:nvPr>
            <p:ph type="title"/>
          </p:nvPr>
        </p:nvSpPr>
        <p:spPr/>
        <p:txBody>
          <a:bodyPr/>
          <a:lstStyle/>
          <a:p>
            <a:r>
              <a:rPr lang="da-DK" dirty="0"/>
              <a:t>AIscreenR Demo</a:t>
            </a:r>
            <a:endParaRPr lang="en-US" dirty="0"/>
          </a:p>
        </p:txBody>
      </p:sp>
      <p:sp>
        <p:nvSpPr>
          <p:cNvPr id="3" name="Text Placeholder 2">
            <a:extLst>
              <a:ext uri="{FF2B5EF4-FFF2-40B4-BE49-F238E27FC236}">
                <a16:creationId xmlns:a16="http://schemas.microsoft.com/office/drawing/2014/main" id="{1DA073E7-0C6E-4E37-8606-929465014825}"/>
              </a:ext>
            </a:extLst>
          </p:cNvPr>
          <p:cNvSpPr>
            <a:spLocks noGrp="1"/>
          </p:cNvSpPr>
          <p:nvPr>
            <p:ph type="body" sz="quarter" idx="10"/>
          </p:nvPr>
        </p:nvSpPr>
        <p:spPr>
          <a:xfrm>
            <a:off x="1013521" y="2194672"/>
            <a:ext cx="8528832" cy="3825882"/>
          </a:xfrm>
        </p:spPr>
        <p:txBody>
          <a:bodyPr/>
          <a:lstStyle/>
          <a:p>
            <a:pPr marL="0" indent="0">
              <a:buNone/>
            </a:pPr>
            <a:endParaRPr lang="da-DK" i="1" dirty="0"/>
          </a:p>
          <a:p>
            <a:pPr marL="0" indent="0">
              <a:buNone/>
            </a:pPr>
            <a:r>
              <a:rPr lang="en-US" i="1" dirty="0"/>
              <a:t>Link to the package vignette:</a:t>
            </a:r>
          </a:p>
          <a:p>
            <a:pPr marL="0" indent="0">
              <a:buNone/>
            </a:pPr>
            <a:r>
              <a:rPr lang="en-US" dirty="0">
                <a:hlinkClick r:id="rId2"/>
              </a:rPr>
              <a:t>https://mikkelvembye.github.io/AIscreenR/articles/Using-GPT-API-Models-For-Screening.html</a:t>
            </a:r>
            <a:r>
              <a:rPr lang="en-US" dirty="0"/>
              <a:t> </a:t>
            </a:r>
          </a:p>
          <a:p>
            <a:pPr marL="0" indent="0">
              <a:buNone/>
            </a:pPr>
            <a:endParaRPr lang="en-US" dirty="0"/>
          </a:p>
          <a:p>
            <a:pPr marL="0" indent="0">
              <a:buNone/>
            </a:pPr>
            <a:r>
              <a:rPr lang="en-US" i="1" dirty="0"/>
              <a:t>Link to R codes behind the presentation: </a:t>
            </a:r>
          </a:p>
          <a:p>
            <a:pPr marL="0" indent="0">
              <a:buNone/>
            </a:pPr>
            <a:r>
              <a:rPr lang="en-US" dirty="0">
                <a:hlinkClick r:id="rId3"/>
              </a:rPr>
              <a:t>https://github.com/MikkelVembye/SRMA-SIG-presentation</a:t>
            </a:r>
            <a:r>
              <a:rPr lang="en-US" dirty="0"/>
              <a:t> </a:t>
            </a:r>
          </a:p>
        </p:txBody>
      </p:sp>
      <p:pic>
        <p:nvPicPr>
          <p:cNvPr id="5" name="Picture 4">
            <a:extLst>
              <a:ext uri="{FF2B5EF4-FFF2-40B4-BE49-F238E27FC236}">
                <a16:creationId xmlns:a16="http://schemas.microsoft.com/office/drawing/2014/main" id="{AB44329E-E87C-407A-AE52-8679855D09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809481" y="2430978"/>
            <a:ext cx="2090877" cy="2419530"/>
          </a:xfrm>
          <a:prstGeom prst="rect">
            <a:avLst/>
          </a:prstGeom>
        </p:spPr>
      </p:pic>
    </p:spTree>
    <p:extLst>
      <p:ext uri="{BB962C8B-B14F-4D97-AF65-F5344CB8AC3E}">
        <p14:creationId xmlns:p14="http://schemas.microsoft.com/office/powerpoint/2010/main" val="2840312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D593-614D-4968-8C19-D5306B02ADEB}"/>
              </a:ext>
            </a:extLst>
          </p:cNvPr>
          <p:cNvSpPr>
            <a:spLocks noGrp="1"/>
          </p:cNvSpPr>
          <p:nvPr>
            <p:ph type="title"/>
          </p:nvPr>
        </p:nvSpPr>
        <p:spPr>
          <a:xfrm>
            <a:off x="664200" y="745796"/>
            <a:ext cx="10158611" cy="891382"/>
          </a:xfrm>
        </p:spPr>
        <p:txBody>
          <a:bodyPr/>
          <a:lstStyle/>
          <a:p>
            <a:r>
              <a:rPr lang="en-US" dirty="0"/>
              <a:t>Quality assessment via benchmark scheming</a:t>
            </a:r>
          </a:p>
        </p:txBody>
      </p:sp>
      <p:sp>
        <p:nvSpPr>
          <p:cNvPr id="3" name="Text Placeholder 2">
            <a:extLst>
              <a:ext uri="{FF2B5EF4-FFF2-40B4-BE49-F238E27FC236}">
                <a16:creationId xmlns:a16="http://schemas.microsoft.com/office/drawing/2014/main" id="{ECB9FA91-E8A0-4550-90C3-54F42287ED97}"/>
              </a:ext>
            </a:extLst>
          </p:cNvPr>
          <p:cNvSpPr>
            <a:spLocks noGrp="1"/>
          </p:cNvSpPr>
          <p:nvPr>
            <p:ph type="body" sz="quarter" idx="10"/>
          </p:nvPr>
        </p:nvSpPr>
        <p:spPr>
          <a:xfrm>
            <a:off x="664200" y="2237320"/>
            <a:ext cx="5082479" cy="4082838"/>
          </a:xfrm>
        </p:spPr>
        <p:txBody>
          <a:bodyPr/>
          <a:lstStyle/>
          <a:p>
            <a:r>
              <a:rPr lang="en-US" dirty="0"/>
              <a:t>We have developed a benchmark scheme based on our and our Campbell students' typical screening performances, which can be used to ensure the quality of one's screening.</a:t>
            </a:r>
          </a:p>
          <a:p>
            <a:r>
              <a:rPr lang="en-US" dirty="0"/>
              <a:t>In general, we recommend that GPT screenings should yield recalls above 75% to be usable.</a:t>
            </a:r>
          </a:p>
          <a:p>
            <a:r>
              <a:rPr lang="en-US" dirty="0"/>
              <a:t>Content-experts/researchers typically have</a:t>
            </a:r>
            <a:r>
              <a:rPr lang="da-DK" dirty="0"/>
              <a:t> </a:t>
            </a:r>
            <a:r>
              <a:rPr lang="en-US" dirty="0"/>
              <a:t>recalls</a:t>
            </a:r>
            <a:r>
              <a:rPr lang="da-DK" dirty="0"/>
              <a:t> </a:t>
            </a:r>
            <a:r>
              <a:rPr lang="en-US" dirty="0"/>
              <a:t>around 83–85%.</a:t>
            </a:r>
          </a:p>
          <a:p>
            <a:r>
              <a:rPr lang="en-US" dirty="0"/>
              <a:t>It is more challenging to set good guidelines for specificity. If recall is high, specificity matters less. It is simply an extra safeguard.</a:t>
            </a:r>
          </a:p>
        </p:txBody>
      </p:sp>
      <p:pic>
        <p:nvPicPr>
          <p:cNvPr id="4" name="Picture 3">
            <a:extLst>
              <a:ext uri="{FF2B5EF4-FFF2-40B4-BE49-F238E27FC236}">
                <a16:creationId xmlns:a16="http://schemas.microsoft.com/office/drawing/2014/main" id="{85AC7367-E853-4B1C-B2F0-501444FB8FB1}"/>
              </a:ext>
            </a:extLst>
          </p:cNvPr>
          <p:cNvPicPr>
            <a:picLocks noChangeAspect="1"/>
          </p:cNvPicPr>
          <p:nvPr/>
        </p:nvPicPr>
        <p:blipFill>
          <a:blip r:embed="rId2"/>
          <a:stretch>
            <a:fillRect/>
          </a:stretch>
        </p:blipFill>
        <p:spPr>
          <a:xfrm>
            <a:off x="5914044" y="2237320"/>
            <a:ext cx="6195930" cy="3607756"/>
          </a:xfrm>
          <a:prstGeom prst="rect">
            <a:avLst/>
          </a:prstGeom>
        </p:spPr>
      </p:pic>
    </p:spTree>
    <p:extLst>
      <p:ext uri="{BB962C8B-B14F-4D97-AF65-F5344CB8AC3E}">
        <p14:creationId xmlns:p14="http://schemas.microsoft.com/office/powerpoint/2010/main" val="372728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028E-9DBB-46BB-B086-D781FB442414}"/>
              </a:ext>
            </a:extLst>
          </p:cNvPr>
          <p:cNvSpPr>
            <a:spLocks noGrp="1"/>
          </p:cNvSpPr>
          <p:nvPr>
            <p:ph type="title"/>
          </p:nvPr>
        </p:nvSpPr>
        <p:spPr>
          <a:xfrm>
            <a:off x="921053" y="567233"/>
            <a:ext cx="10158611" cy="891382"/>
          </a:xfrm>
        </p:spPr>
        <p:txBody>
          <a:bodyPr/>
          <a:lstStyle/>
          <a:p>
            <a:r>
              <a:rPr lang="en-US" dirty="0"/>
              <a:t>Why is benchmarking so important</a:t>
            </a:r>
          </a:p>
        </p:txBody>
      </p:sp>
      <p:sp>
        <p:nvSpPr>
          <p:cNvPr id="3" name="Text Placeholder 2">
            <a:extLst>
              <a:ext uri="{FF2B5EF4-FFF2-40B4-BE49-F238E27FC236}">
                <a16:creationId xmlns:a16="http://schemas.microsoft.com/office/drawing/2014/main" id="{42372755-1361-461B-983A-DE7B16F5E772}"/>
              </a:ext>
            </a:extLst>
          </p:cNvPr>
          <p:cNvSpPr>
            <a:spLocks noGrp="1"/>
          </p:cNvSpPr>
          <p:nvPr>
            <p:ph type="body" sz="quarter" idx="10"/>
          </p:nvPr>
        </p:nvSpPr>
        <p:spPr>
          <a:xfrm>
            <a:off x="921054" y="1736333"/>
            <a:ext cx="10251078" cy="4108743"/>
          </a:xfrm>
        </p:spPr>
        <p:txBody>
          <a:bodyPr/>
          <a:lstStyle/>
          <a:p>
            <a:r>
              <a:rPr lang="en-US" dirty="0"/>
              <a:t>Guards against biased screenings that are inferior to human screening. </a:t>
            </a:r>
          </a:p>
          <a:p>
            <a:endParaRPr lang="en-US" dirty="0"/>
          </a:p>
          <a:p>
            <a:r>
              <a:rPr lang="en-US" dirty="0"/>
              <a:t>It allows for context-specific assessments of the adequacy of using GPT API models as second screeners</a:t>
            </a:r>
          </a:p>
          <a:p>
            <a:endParaRPr lang="en-US" dirty="0"/>
          </a:p>
          <a:p>
            <a:r>
              <a:rPr lang="da-DK" dirty="0"/>
              <a:t>S</a:t>
            </a:r>
            <a:r>
              <a:rPr lang="en-US" dirty="0" err="1"/>
              <a:t>ince</a:t>
            </a:r>
            <a:r>
              <a:rPr lang="en-US" dirty="0"/>
              <a:t> we cannot control model developments, the benchmark scheme ensures that we can monitor model performances over time. Meaning that if we experience that a model suddenly cannot live up to our benchmarks we can stop using it. </a:t>
            </a:r>
          </a:p>
          <a:p>
            <a:endParaRPr lang="da-DK" dirty="0"/>
          </a:p>
          <a:p>
            <a:r>
              <a:rPr lang="da-DK" dirty="0"/>
              <a:t>A</a:t>
            </a:r>
            <a:r>
              <a:rPr lang="en-US" dirty="0"/>
              <a:t>voids the wild-west and ensures standardization of this screening approach</a:t>
            </a:r>
          </a:p>
        </p:txBody>
      </p:sp>
    </p:spTree>
    <p:extLst>
      <p:ext uri="{BB962C8B-B14F-4D97-AF65-F5344CB8AC3E}">
        <p14:creationId xmlns:p14="http://schemas.microsoft.com/office/powerpoint/2010/main" val="119921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A4FB1-1DD4-4639-855A-362928431391}"/>
              </a:ext>
            </a:extLst>
          </p:cNvPr>
          <p:cNvSpPr>
            <a:spLocks noGrp="1"/>
          </p:cNvSpPr>
          <p:nvPr>
            <p:ph type="title"/>
          </p:nvPr>
        </p:nvSpPr>
        <p:spPr>
          <a:xfrm>
            <a:off x="1013519" y="567233"/>
            <a:ext cx="10158611" cy="891382"/>
          </a:xfrm>
        </p:spPr>
        <p:txBody>
          <a:bodyPr/>
          <a:lstStyle/>
          <a:p>
            <a:r>
              <a:rPr lang="da-DK" dirty="0"/>
              <a:t>H</a:t>
            </a:r>
            <a:r>
              <a:rPr lang="en-US" dirty="0"/>
              <a:t>ow generalizable is this approach?</a:t>
            </a:r>
          </a:p>
        </p:txBody>
      </p:sp>
      <p:sp>
        <p:nvSpPr>
          <p:cNvPr id="3" name="Text Placeholder 2">
            <a:extLst>
              <a:ext uri="{FF2B5EF4-FFF2-40B4-BE49-F238E27FC236}">
                <a16:creationId xmlns:a16="http://schemas.microsoft.com/office/drawing/2014/main" id="{95D961D5-5AD9-4CA6-BC3E-E902F6121AB7}"/>
              </a:ext>
            </a:extLst>
          </p:cNvPr>
          <p:cNvSpPr>
            <a:spLocks noGrp="1"/>
          </p:cNvSpPr>
          <p:nvPr>
            <p:ph type="body" sz="quarter" idx="10"/>
          </p:nvPr>
        </p:nvSpPr>
        <p:spPr>
          <a:xfrm>
            <a:off x="1013520" y="1551398"/>
            <a:ext cx="10158611" cy="4293678"/>
          </a:xfrm>
        </p:spPr>
        <p:txBody>
          <a:bodyPr/>
          <a:lstStyle/>
          <a:p>
            <a:r>
              <a:rPr lang="da-DK" dirty="0" err="1"/>
              <a:t>Context</a:t>
            </a:r>
            <a:r>
              <a:rPr lang="da-DK" dirty="0"/>
              <a:t> sensitive. Not </a:t>
            </a:r>
            <a:r>
              <a:rPr lang="da-DK" dirty="0" err="1"/>
              <a:t>interested</a:t>
            </a:r>
            <a:r>
              <a:rPr lang="da-DK" dirty="0"/>
              <a:t> in </a:t>
            </a:r>
            <a:r>
              <a:rPr lang="da-DK" dirty="0" err="1"/>
              <a:t>generalizabiltiy</a:t>
            </a:r>
            <a:endParaRPr lang="da-DK" dirty="0"/>
          </a:p>
          <a:p>
            <a:r>
              <a:rPr lang="da-DK" dirty="0" err="1"/>
              <a:t>Add</a:t>
            </a:r>
            <a:r>
              <a:rPr lang="da-DK" dirty="0"/>
              <a:t> new </a:t>
            </a:r>
            <a:r>
              <a:rPr lang="da-DK" dirty="0" err="1"/>
              <a:t>results</a:t>
            </a:r>
            <a:r>
              <a:rPr lang="da-DK" dirty="0"/>
              <a:t>. </a:t>
            </a:r>
          </a:p>
          <a:p>
            <a:r>
              <a:rPr lang="en-US" dirty="0"/>
              <a:t>We find that GPT API models can perform on par with or in some cases even better typical human second screeners in high-quality systematic reviews (Vembye et al., 2024). </a:t>
            </a:r>
          </a:p>
          <a:p>
            <a:r>
              <a:rPr lang="en-US" dirty="0"/>
              <a:t>We conducted three large-scale classification experiments with different levels of complexity in terms of the number of inclusion criteria.</a:t>
            </a:r>
          </a:p>
          <a:p>
            <a:r>
              <a:rPr lang="en-US" dirty="0"/>
              <a:t>In simple screening cases, we even find recall close to 100% and with a high specificity values (97.4%), as well. </a:t>
            </a:r>
          </a:p>
          <a:p>
            <a:r>
              <a:rPr lang="en-US" dirty="0"/>
              <a:t>In complex review settings, we find the GPT-4 model to yield a recall of 80%. </a:t>
            </a:r>
          </a:p>
          <a:p>
            <a:r>
              <a:rPr lang="en-US" dirty="0"/>
              <a:t>Yet, in complex review setting, the GPT-4 model is rather over-inclusive with a specificity of ~84%.</a:t>
            </a:r>
          </a:p>
          <a:p>
            <a:r>
              <a:rPr lang="en-US" dirty="0"/>
              <a:t>However, we argue this is not as problem as long as the recall is high (i.e., on par with humans) since a low specificity does not induce any bias to a review.</a:t>
            </a:r>
          </a:p>
          <a:p>
            <a:pPr marL="0" indent="0">
              <a:buNone/>
            </a:pPr>
            <a:endParaRPr lang="en-US" dirty="0"/>
          </a:p>
        </p:txBody>
      </p:sp>
    </p:spTree>
    <p:extLst>
      <p:ext uri="{BB962C8B-B14F-4D97-AF65-F5344CB8AC3E}">
        <p14:creationId xmlns:p14="http://schemas.microsoft.com/office/powerpoint/2010/main" val="39918490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43182-8593-4315-9CAE-B03544C34805}"/>
              </a:ext>
            </a:extLst>
          </p:cNvPr>
          <p:cNvSpPr>
            <a:spLocks noGrp="1"/>
          </p:cNvSpPr>
          <p:nvPr>
            <p:ph type="title"/>
          </p:nvPr>
        </p:nvSpPr>
        <p:spPr>
          <a:xfrm>
            <a:off x="1013520" y="468393"/>
            <a:ext cx="10158611" cy="891382"/>
          </a:xfrm>
        </p:spPr>
        <p:txBody>
          <a:bodyPr/>
          <a:lstStyle/>
          <a:p>
            <a:r>
              <a:rPr lang="en-US" dirty="0"/>
              <a:t>What we also do: further standardization</a:t>
            </a:r>
          </a:p>
        </p:txBody>
      </p:sp>
      <p:sp>
        <p:nvSpPr>
          <p:cNvPr id="3" name="Text Placeholder 2">
            <a:extLst>
              <a:ext uri="{FF2B5EF4-FFF2-40B4-BE49-F238E27FC236}">
                <a16:creationId xmlns:a16="http://schemas.microsoft.com/office/drawing/2014/main" id="{F3C81A5F-3305-475A-BA9B-0EB3B8B7E0F2}"/>
              </a:ext>
            </a:extLst>
          </p:cNvPr>
          <p:cNvSpPr>
            <a:spLocks noGrp="1"/>
          </p:cNvSpPr>
          <p:nvPr>
            <p:ph type="body" sz="quarter" idx="10"/>
          </p:nvPr>
        </p:nvSpPr>
        <p:spPr/>
        <p:txBody>
          <a:bodyPr/>
          <a:lstStyle/>
          <a:p>
            <a:r>
              <a:rPr lang="en-US" i="1" dirty="0"/>
              <a:t>Common guidelines</a:t>
            </a:r>
            <a:r>
              <a:rPr lang="en-US" dirty="0"/>
              <a:t> </a:t>
            </a:r>
            <a:r>
              <a:rPr lang="da-DK" dirty="0"/>
              <a:t>for </a:t>
            </a:r>
            <a:r>
              <a:rPr lang="en-US" dirty="0"/>
              <a:t>when it is (and when it is not) appropriate to use GPT API models for title and abstract screening in high-quality reviews. These guidelines are primarily based on the benchmark scheme</a:t>
            </a:r>
            <a:r>
              <a:rPr lang="da-DK" dirty="0"/>
              <a:t>.</a:t>
            </a:r>
          </a:p>
          <a:p>
            <a:pPr marL="0" indent="0">
              <a:buNone/>
            </a:pPr>
            <a:endParaRPr lang="da-DK" dirty="0"/>
          </a:p>
          <a:p>
            <a:pPr>
              <a:spcBef>
                <a:spcPts val="0"/>
              </a:spcBef>
            </a:pPr>
            <a:r>
              <a:rPr lang="en-US" i="1" dirty="0"/>
              <a:t>A workflow for how to configure a reliable screening</a:t>
            </a:r>
            <a:r>
              <a:rPr lang="en-US" dirty="0"/>
              <a:t>, including how to test and develop prompts. Hereto we introduce multiple-prompt screening, i.e., making one prompt per inclusion criteria. </a:t>
            </a:r>
          </a:p>
          <a:p>
            <a:pPr>
              <a:spcBef>
                <a:spcPts val="0"/>
              </a:spcBef>
            </a:pPr>
            <a:endParaRPr lang="en-US" dirty="0"/>
          </a:p>
          <a:p>
            <a:pPr>
              <a:spcBef>
                <a:spcPts val="0"/>
              </a:spcBef>
            </a:pPr>
            <a:r>
              <a:rPr lang="en-US" dirty="0"/>
              <a:t>We have strived to accommodate Campbell required criteria for implementing AI in systematic reviews. FIND</a:t>
            </a:r>
          </a:p>
        </p:txBody>
      </p:sp>
    </p:spTree>
    <p:extLst>
      <p:ext uri="{BB962C8B-B14F-4D97-AF65-F5344CB8AC3E}">
        <p14:creationId xmlns:p14="http://schemas.microsoft.com/office/powerpoint/2010/main" val="2870780752"/>
      </p:ext>
    </p:extLst>
  </p:cSld>
  <p:clrMapOvr>
    <a:masterClrMapping/>
  </p:clrMapOvr>
</p:sld>
</file>

<file path=ppt/theme/theme1.xml><?xml version="1.0" encoding="utf-8"?>
<a:theme xmlns:a="http://schemas.openxmlformats.org/drawingml/2006/main" name="VIVE">
  <a:themeElements>
    <a:clrScheme name="VIVE rapport">
      <a:dk1>
        <a:sysClr val="windowText" lastClr="000000"/>
      </a:dk1>
      <a:lt1>
        <a:sysClr val="window" lastClr="FFFFFF"/>
      </a:lt1>
      <a:dk2>
        <a:srgbClr val="F3AE06"/>
      </a:dk2>
      <a:lt2>
        <a:srgbClr val="6E6E6E"/>
      </a:lt2>
      <a:accent1>
        <a:srgbClr val="BF1D30"/>
      </a:accent1>
      <a:accent2>
        <a:srgbClr val="E7A6AB"/>
      </a:accent2>
      <a:accent3>
        <a:srgbClr val="004F9B"/>
      </a:accent3>
      <a:accent4>
        <a:srgbClr val="4780B2"/>
      </a:accent4>
      <a:accent5>
        <a:srgbClr val="F6935B"/>
      </a:accent5>
      <a:accent6>
        <a:srgbClr val="9B9C4D"/>
      </a:accent6>
      <a:hlink>
        <a:srgbClr val="000000"/>
      </a:hlink>
      <a:folHlink>
        <a:srgbClr val="000000"/>
      </a:folHlink>
    </a:clrScheme>
    <a:fontScheme name="VIVE PowerPoint">
      <a:majorFont>
        <a:latin typeface="Arial"/>
        <a:ea typeface="Inter"/>
        <a:cs typeface="Inter"/>
      </a:majorFont>
      <a:minorFont>
        <a:latin typeface="Arial"/>
        <a:ea typeface="Inter"/>
        <a:cs typeface="Inte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SIA presentation 2024.potx" id="{7095D147-B6C9-4CCE-B3F0-223336E2586D}" vid="{D843A067-BF37-4B32-B63C-DB7F93A8028C}"/>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INSIA presentation 2024</Template>
  <TotalTime>820</TotalTime>
  <Words>1885</Words>
  <Application>Microsoft Office PowerPoint</Application>
  <PresentationFormat>Widescreen</PresentationFormat>
  <Paragraphs>113</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Cambria</vt:lpstr>
      <vt:lpstr>Cambria Math</vt:lpstr>
      <vt:lpstr>Inter</vt:lpstr>
      <vt:lpstr>Wingdings</vt:lpstr>
      <vt:lpstr>VIVE</vt:lpstr>
      <vt:lpstr>Using GPT API Models as Second Screeners of Titles and Abstracts in High-Quality Systematic Reviews</vt:lpstr>
      <vt:lpstr>Why use AI for screening in systematic review?</vt:lpstr>
      <vt:lpstr>What we have tested and developed</vt:lpstr>
      <vt:lpstr>Why use GPT API models and not just ChatGPT?</vt:lpstr>
      <vt:lpstr>AIscreenR Demo</vt:lpstr>
      <vt:lpstr>Quality assessment via benchmark scheming</vt:lpstr>
      <vt:lpstr>Why is benchmarking so important</vt:lpstr>
      <vt:lpstr>How generalizable is this approach?</vt:lpstr>
      <vt:lpstr>What we also do: further standardization</vt:lpstr>
      <vt:lpstr>Other possibilities with AIscreenR</vt:lpstr>
      <vt:lpstr>Limitations and advantages </vt:lpstr>
      <vt:lpstr>Future research</vt:lpstr>
      <vt:lpstr>References</vt:lpstr>
      <vt:lpstr>Appendix 1 - Assessment Measures</vt:lpstr>
      <vt:lpstr>Appendix 2 – Numerical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GPT API models for title and abstract screening in high-quality reviews</dc:title>
  <dc:creator>Mikkel Helding Vembye</dc:creator>
  <dc:description>Skabelon udarbejdet af Word Specialisten v/Helle M. Nielsen</dc:description>
  <cp:lastModifiedBy>Mikkel Helding Vembye</cp:lastModifiedBy>
  <cp:revision>75</cp:revision>
  <dcterms:created xsi:type="dcterms:W3CDTF">2024-09-02T05:58:00Z</dcterms:created>
  <dcterms:modified xsi:type="dcterms:W3CDTF">2024-11-12T18:56:51Z</dcterms:modified>
</cp:coreProperties>
</file>