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7"/>
  </p:notesMasterIdLst>
  <p:sldIdLst>
    <p:sldId id="509" r:id="rId2"/>
    <p:sldId id="541" r:id="rId3"/>
    <p:sldId id="542" r:id="rId4"/>
    <p:sldId id="543" r:id="rId5"/>
    <p:sldId id="545" r:id="rId6"/>
    <p:sldId id="546" r:id="rId7"/>
    <p:sldId id="547" r:id="rId8"/>
    <p:sldId id="549" r:id="rId9"/>
    <p:sldId id="531" r:id="rId10"/>
    <p:sldId id="551" r:id="rId11"/>
    <p:sldId id="540" r:id="rId12"/>
    <p:sldId id="550" r:id="rId13"/>
    <p:sldId id="544" r:id="rId14"/>
    <p:sldId id="548" r:id="rId15"/>
    <p:sldId id="536" r:id="rId1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41"/>
            <p14:sldId id="542"/>
            <p14:sldId id="543"/>
            <p14:sldId id="545"/>
            <p14:sldId id="546"/>
            <p14:sldId id="547"/>
            <p14:sldId id="549"/>
            <p14:sldId id="531"/>
            <p14:sldId id="551"/>
            <p14:sldId id="540"/>
            <p14:sldId id="550"/>
            <p14:sldId id="544"/>
            <p14:sldId id="548"/>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varScale="1">
        <p:scale>
          <a:sx n="93" d="100"/>
          <a:sy n="93" d="100"/>
        </p:scale>
        <p:origin x="116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31T07:33:44.916" idx="3">
    <p:pos x="4562" y="1200"/>
    <p:text>Update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11/11/2024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da-DK" sz="1200" dirty="0">
              <a:latin typeface="+mn-lt"/>
            </a:endParaRP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38/s41598-024-54271-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H.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da-DK" dirty="0" err="1"/>
              <a:t>Other</a:t>
            </a:r>
            <a:r>
              <a:rPr lang="da-DK" dirty="0"/>
              <a:t> </a:t>
            </a:r>
            <a:r>
              <a:rPr lang="da-DK" dirty="0" err="1"/>
              <a:t>possibilities</a:t>
            </a:r>
            <a:r>
              <a:rPr lang="da-DK" dirty="0"/>
              <a:t> with AIscreenR</a:t>
            </a:r>
            <a:endParaRPr lang="en-US" dirty="0"/>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r>
              <a:rPr lang="da-DK" dirty="0"/>
              <a:t>U</a:t>
            </a:r>
            <a:r>
              <a:rPr lang="en-US" dirty="0"/>
              <a:t>sed to reduce the number of studies needed to be humanly double screened. </a:t>
            </a:r>
          </a:p>
          <a:p>
            <a:endParaRPr lang="da-DK" dirty="0"/>
          </a:p>
          <a:p>
            <a:r>
              <a:rPr lang="da-DK" dirty="0" err="1"/>
              <a:t>You</a:t>
            </a:r>
            <a:r>
              <a:rPr lang="da-DK" dirty="0"/>
              <a:t> </a:t>
            </a:r>
            <a:r>
              <a:rPr lang="da-DK" dirty="0" err="1"/>
              <a:t>can</a:t>
            </a:r>
            <a:r>
              <a:rPr lang="da-DK" dirty="0"/>
              <a:t> </a:t>
            </a:r>
            <a:r>
              <a:rPr lang="da-DK" dirty="0" err="1"/>
              <a:t>use</a:t>
            </a:r>
            <a:r>
              <a:rPr lang="da-DK" dirty="0"/>
              <a:t> it with models </a:t>
            </a:r>
            <a:r>
              <a:rPr lang="da-DK" dirty="0" err="1"/>
              <a:t>that</a:t>
            </a:r>
            <a:r>
              <a:rPr lang="da-DK" dirty="0"/>
              <a:t> at special </a:t>
            </a:r>
            <a:r>
              <a:rPr lang="da-DK" dirty="0" err="1"/>
              <a:t>tranied</a:t>
            </a:r>
            <a:r>
              <a:rPr lang="da-DK" dirty="0"/>
              <a:t>/fine </a:t>
            </a:r>
            <a:r>
              <a:rPr lang="da-DK" dirty="0" err="1"/>
              <a:t>tuned</a:t>
            </a:r>
            <a:r>
              <a:rPr lang="da-DK" dirty="0"/>
              <a:t> to a </a:t>
            </a:r>
            <a:r>
              <a:rPr lang="da-DK" dirty="0" err="1"/>
              <a:t>specific</a:t>
            </a:r>
            <a:r>
              <a:rPr lang="da-DK" dirty="0"/>
              <a:t> </a:t>
            </a:r>
            <a:r>
              <a:rPr lang="da-DK" dirty="0" err="1"/>
              <a:t>review</a:t>
            </a:r>
            <a:r>
              <a:rPr lang="da-DK" dirty="0"/>
              <a:t>. </a:t>
            </a:r>
            <a:endParaRPr lang="en-US" dirty="0"/>
          </a:p>
        </p:txBody>
      </p:sp>
    </p:spTree>
    <p:extLst>
      <p:ext uri="{BB962C8B-B14F-4D97-AF65-F5344CB8AC3E}">
        <p14:creationId xmlns:p14="http://schemas.microsoft.com/office/powerpoint/2010/main" val="177417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Limitations vs. advantages </a:t>
            </a:r>
          </a:p>
        </p:txBody>
      </p:sp>
      <p:sp>
        <p:nvSpPr>
          <p:cNvPr id="3" name="Text Placeholder 2">
            <a:extLst>
              <a:ext uri="{FF2B5EF4-FFF2-40B4-BE49-F238E27FC236}">
                <a16:creationId xmlns:a16="http://schemas.microsoft.com/office/drawing/2014/main" id="{910F09C2-115F-48A4-A4BB-57414380922F}"/>
              </a:ext>
            </a:extLst>
          </p:cNvPr>
          <p:cNvSpPr>
            <a:spLocks noGrp="1"/>
          </p:cNvSpPr>
          <p:nvPr>
            <p:ph type="body" sz="quarter" idx="10"/>
          </p:nvPr>
        </p:nvSpPr>
        <p:spPr>
          <a:xfrm>
            <a:off x="1013521" y="1966823"/>
            <a:ext cx="5561940" cy="3878253"/>
          </a:xfrm>
        </p:spPr>
        <p:txBody>
          <a:bodyPr/>
          <a:lstStyle/>
          <a:p>
            <a:pPr marL="0" indent="0">
              <a:buNone/>
            </a:pPr>
            <a:r>
              <a:rPr lang="en-US" i="1" dirty="0"/>
              <a:t>Limitations</a:t>
            </a:r>
          </a:p>
          <a:p>
            <a:pPr>
              <a:spcAft>
                <a:spcPts val="800"/>
              </a:spcAft>
            </a:pPr>
            <a:r>
              <a:rPr lang="en-US" dirty="0"/>
              <a:t>Black-box models (notice: human screening often represent black-box operation as well)</a:t>
            </a:r>
          </a:p>
          <a:p>
            <a:pPr>
              <a:spcAft>
                <a:spcPts val="800"/>
              </a:spcAft>
            </a:pPr>
            <a:r>
              <a:rPr lang="en-US" dirty="0"/>
              <a:t>In theory it is prompt sensitive</a:t>
            </a:r>
          </a:p>
          <a:p>
            <a:pPr>
              <a:spcAft>
                <a:spcPts val="800"/>
              </a:spcAft>
            </a:pPr>
            <a:r>
              <a:rPr lang="en-US" dirty="0"/>
              <a:t>Off-the-shelf method that change over time.</a:t>
            </a:r>
          </a:p>
          <a:p>
            <a:pPr>
              <a:spcAft>
                <a:spcPts val="800"/>
              </a:spcAft>
            </a:pPr>
            <a:r>
              <a:rPr lang="en-US" dirty="0"/>
              <a:t>Potentially large environmental impact. This hard to fully assess (</a:t>
            </a:r>
            <a:r>
              <a:rPr lang="da-DK" dirty="0" err="1"/>
              <a:t>Tomlinson</a:t>
            </a:r>
            <a:r>
              <a:rPr lang="da-DK" dirty="0"/>
              <a:t> et al., 2024)</a:t>
            </a:r>
            <a:r>
              <a:rPr lang="en-US" dirty="0"/>
              <a:t> but many people have concerns about this.</a:t>
            </a:r>
          </a:p>
          <a:p>
            <a:pPr marL="0" indent="0">
              <a:buNone/>
            </a:pPr>
            <a:endParaRPr lang="da-DK" dirty="0"/>
          </a:p>
          <a:p>
            <a:endParaRPr lang="da-DK" dirty="0"/>
          </a:p>
          <a:p>
            <a:endParaRPr lang="da-DK" dirty="0"/>
          </a:p>
          <a:p>
            <a:endParaRPr lang="da-DK" dirty="0"/>
          </a:p>
          <a:p>
            <a:endParaRPr lang="en-US" dirty="0"/>
          </a:p>
          <a:p>
            <a:pPr>
              <a:buFont typeface="Arial" panose="020B0604020202020204" pitchFamily="34" charset="0"/>
              <a:buChar char="•"/>
            </a:pPr>
            <a:endParaRPr lang="da-DK" dirty="0"/>
          </a:p>
        </p:txBody>
      </p:sp>
      <p:sp>
        <p:nvSpPr>
          <p:cNvPr id="4" name="Title 1">
            <a:extLst>
              <a:ext uri="{FF2B5EF4-FFF2-40B4-BE49-F238E27FC236}">
                <a16:creationId xmlns:a16="http://schemas.microsoft.com/office/drawing/2014/main" id="{F4F3ABE8-6CDF-4E5E-8784-AAB80A914130}"/>
              </a:ext>
            </a:extLst>
          </p:cNvPr>
          <p:cNvSpPr txBox="1">
            <a:spLocks/>
          </p:cNvSpPr>
          <p:nvPr/>
        </p:nvSpPr>
        <p:spPr>
          <a:xfrm>
            <a:off x="6935057" y="950407"/>
            <a:ext cx="4709186" cy="805602"/>
          </a:xfrm>
          <a:prstGeom prst="rect">
            <a:avLst/>
          </a:prstGeom>
        </p:spPr>
        <p:txBody>
          <a:bodyPr vert="horz" lIns="0" tIns="0" rIns="0" bIns="0" rtlCol="0" anchor="t" anchorCtr="0">
            <a:noAutofit/>
          </a:bodyPr>
          <a:lstStyle>
            <a:lvl1pPr algn="l" defTabSz="914400" rtl="0" eaLnBrk="1" latinLnBrk="0" hangingPunct="1">
              <a:lnSpc>
                <a:spcPct val="100000"/>
              </a:lnSpc>
              <a:spcBef>
                <a:spcPct val="0"/>
              </a:spcBef>
              <a:buNone/>
              <a:defRPr sz="3600" b="1" i="0" kern="1200">
                <a:solidFill>
                  <a:schemeClr val="tx1"/>
                </a:solidFill>
                <a:latin typeface="+mj-lt"/>
                <a:ea typeface="Inter" panose="020B0502030000000004" pitchFamily="34" charset="0"/>
                <a:cs typeface="+mj-cs"/>
              </a:defRPr>
            </a:lvl1pPr>
          </a:lstStyle>
          <a:p>
            <a:endParaRPr lang="en-US" dirty="0"/>
          </a:p>
        </p:txBody>
      </p:sp>
      <p:sp>
        <p:nvSpPr>
          <p:cNvPr id="6" name="Text Placeholder 5">
            <a:extLst>
              <a:ext uri="{FF2B5EF4-FFF2-40B4-BE49-F238E27FC236}">
                <a16:creationId xmlns:a16="http://schemas.microsoft.com/office/drawing/2014/main" id="{8CEADC51-F3BB-4D8A-BDFF-2BA16ACDD490}"/>
              </a:ext>
            </a:extLst>
          </p:cNvPr>
          <p:cNvSpPr txBox="1">
            <a:spLocks/>
          </p:cNvSpPr>
          <p:nvPr/>
        </p:nvSpPr>
        <p:spPr>
          <a:xfrm>
            <a:off x="6935057" y="1904306"/>
            <a:ext cx="4709186" cy="4012737"/>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Advantages</a:t>
            </a:r>
            <a:endParaRPr lang="en-US" dirty="0"/>
          </a:p>
          <a:p>
            <a:pPr>
              <a:spcAft>
                <a:spcPts val="800"/>
              </a:spcAft>
            </a:pPr>
            <a:r>
              <a:rPr lang="en-US" dirty="0"/>
              <a:t>Rigorous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You 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a:t>t’s flexible</a:t>
            </a:r>
            <a:endParaRPr lang="en-US" dirty="0"/>
          </a:p>
          <a:p>
            <a:pPr marL="0" indent="0">
              <a:buFontTx/>
              <a:buNone/>
            </a:pPr>
            <a:endParaRPr lang="da-DK" dirty="0"/>
          </a:p>
          <a:p>
            <a:pPr marL="0" indent="0">
              <a:buFontTx/>
              <a:buNone/>
            </a:pPr>
            <a:endParaRPr lang="da-DK" dirty="0"/>
          </a:p>
          <a:p>
            <a:pPr marL="0" indent="0">
              <a:buFontTx/>
              <a:buNone/>
            </a:pPr>
            <a:endParaRPr lang="da-DK" dirty="0"/>
          </a:p>
          <a:p>
            <a:endParaRPr lang="en-US" dirty="0"/>
          </a:p>
        </p:txBody>
      </p:sp>
    </p:spTree>
    <p:extLst>
      <p:ext uri="{BB962C8B-B14F-4D97-AF65-F5344CB8AC3E}">
        <p14:creationId xmlns:p14="http://schemas.microsoft.com/office/powerpoint/2010/main" val="197887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transparency of this approach. </a:t>
            </a:r>
          </a:p>
          <a:p>
            <a:pPr>
              <a:spcAft>
                <a:spcPts val="800"/>
              </a:spcAft>
            </a:pPr>
            <a:r>
              <a:rPr lang="en-US" dirty="0"/>
              <a:t>Consider how best to combine traditional (semi)-automated screening tools such priority and </a:t>
            </a:r>
            <a:r>
              <a:rPr lang="en-US" dirty="0" err="1"/>
              <a:t>classifer</a:t>
            </a:r>
            <a:r>
              <a:rPr lang="en-US" dirty="0"/>
              <a:t> screening. </a:t>
            </a:r>
          </a:p>
          <a:p>
            <a:pPr>
              <a:spcAft>
                <a:spcPts val="800"/>
              </a:spcAft>
            </a:pPr>
            <a:r>
              <a:rPr lang="da-DK" dirty="0" err="1"/>
              <a:t>Implementation</a:t>
            </a:r>
            <a:r>
              <a:rPr lang="da-DK" dirty="0"/>
              <a:t> in standard references </a:t>
            </a:r>
            <a:r>
              <a:rPr lang="da-DK" dirty="0" err="1"/>
              <a:t>tools</a:t>
            </a:r>
            <a:r>
              <a:rPr lang="da-DK" dirty="0"/>
              <a:t> </a:t>
            </a:r>
            <a:r>
              <a:rPr lang="da-DK" dirty="0" err="1"/>
              <a:t>such</a:t>
            </a:r>
            <a:r>
              <a:rPr lang="da-DK" dirty="0"/>
              <a:t> as Meta-</a:t>
            </a:r>
            <a:r>
              <a:rPr lang="da-DK" dirty="0" err="1"/>
              <a:t>Reviewer</a:t>
            </a:r>
            <a:r>
              <a:rPr lang="da-DK" dirty="0"/>
              <a:t>, EPPI </a:t>
            </a:r>
            <a:r>
              <a:rPr lang="da-DK" dirty="0" err="1"/>
              <a:t>Reviewer</a:t>
            </a:r>
            <a:r>
              <a:rPr lang="da-DK" dirty="0"/>
              <a:t>, </a:t>
            </a:r>
            <a:r>
              <a:rPr lang="da-DK" dirty="0" err="1"/>
              <a:t>Covidence</a:t>
            </a:r>
            <a:r>
              <a:rPr lang="da-DK" dirty="0"/>
              <a:t>, etc. </a:t>
            </a:r>
          </a:p>
          <a:p>
            <a:pPr>
              <a:spcAft>
                <a:spcPts val="800"/>
              </a:spcAft>
            </a:pPr>
            <a:r>
              <a:rPr lang="en-US" dirty="0"/>
              <a:t>Alternately</a:t>
            </a:r>
            <a:r>
              <a:rPr lang="da-DK" dirty="0"/>
              <a:t>, </a:t>
            </a:r>
            <a:r>
              <a:rPr lang="en-US" dirty="0"/>
              <a:t>a shiny-app could be made to ease user-</a:t>
            </a:r>
            <a:r>
              <a:rPr lang="en-US" dirty="0" err="1"/>
              <a:t>friendsliness</a:t>
            </a:r>
            <a:r>
              <a:rPr lang="da-DK" dirty="0"/>
              <a:t>. </a:t>
            </a: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20" y="1457608"/>
            <a:ext cx="10158611" cy="4387468"/>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https://doi.org/10.3390/systems11070351</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2"/>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mc:Choice xmlns:a14="http://schemas.microsoft.com/office/drawing/2010/main"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p:txBody>
          <a:bodyPr/>
          <a:lstStyle/>
          <a:p>
            <a:r>
              <a:rPr lang="da-DK" dirty="0" err="1"/>
              <a:t>Appendix</a:t>
            </a:r>
            <a:r>
              <a:rPr lang="da-DK" dirty="0"/>
              <a:t> 2 – </a:t>
            </a:r>
            <a:r>
              <a:rPr lang="da-DK" dirty="0" err="1"/>
              <a:t>Numerical</a:t>
            </a:r>
            <a:r>
              <a:rPr lang="da-DK" dirty="0"/>
              <a:t>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1013520" y="1904306"/>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Reasons/To Improve Quality</a:t>
            </a:r>
          </a:p>
          <a:p>
            <a:r>
              <a:rPr lang="en-US" sz="1600" dirty="0"/>
              <a:t>Human screeners overlook relevant studies for various reasons. Therefore, state-of-the-art is to conduct manual double-screening. However, this is costly and many research groups cannot afford double-screening.</a:t>
            </a:r>
          </a:p>
          <a:p>
            <a:r>
              <a:rPr lang="en-US" sz="1600" dirty="0"/>
              <a:t>Researchers most often limit their database searches so that they yield a number of studies that has a manageable size for humans to screen. However, this increases the risk of overlooking relevant studies.</a:t>
            </a:r>
          </a:p>
          <a:p>
            <a:r>
              <a:rPr lang="en-US" sz="1600" dirty="0"/>
              <a:t>Overlooking relevant studies at this initial review stage can be consequential, leading to substantially biased results.</a:t>
            </a:r>
            <a:endParaRPr lang="da-DK" sz="1600" dirty="0"/>
          </a:p>
          <a:p>
            <a:pPr marL="0" indent="0">
              <a:buNone/>
            </a:pPr>
            <a:r>
              <a:rPr lang="en-US" b="1" dirty="0"/>
              <a:t>For Resource Reasons/To 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preliminary results show that GPT API models perform on </a:t>
            </a:r>
            <a:r>
              <a:rPr lang="en-US" dirty="0" err="1"/>
              <a:t>parat</a:t>
            </a:r>
            <a:r>
              <a:rPr lang="en-US" dirty="0"/>
              <a:t> least  with human screeners performances,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sz="3300" dirty="0" err="1"/>
              <a:t>Why</a:t>
            </a:r>
            <a:r>
              <a:rPr lang="da-DK" sz="3300" dirty="0"/>
              <a:t> </a:t>
            </a:r>
            <a:r>
              <a:rPr lang="da-DK" sz="3300" dirty="0" err="1"/>
              <a:t>use</a:t>
            </a:r>
            <a:r>
              <a:rPr lang="da-DK" sz="3300" dirty="0"/>
              <a:t> GPT API models and not just ChatGPT?</a:t>
            </a:r>
            <a:endParaRPr lang="en-US" sz="3300"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1" y="2194672"/>
            <a:ext cx="8528832" cy="3825882"/>
          </a:xfrm>
        </p:spPr>
        <p:txBody>
          <a:bodyPr/>
          <a:lstStyle/>
          <a:p>
            <a:pPr marL="0" indent="0">
              <a:buNone/>
            </a:pPr>
            <a:endParaRPr lang="da-DK" i="1" dirty="0"/>
          </a:p>
          <a:p>
            <a:pPr marL="0" indent="0">
              <a:buNone/>
            </a:pPr>
            <a:r>
              <a:rPr lang="en-US" i="1" dirty="0"/>
              <a:t>Link to vignette: </a:t>
            </a: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481" y="2430978"/>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 scheming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4200" y="2237320"/>
            <a:ext cx="5082479" cy="4082838"/>
          </a:xfrm>
        </p:spPr>
        <p:txBody>
          <a:bodyPr/>
          <a:lstStyle/>
          <a:p>
            <a:r>
              <a:rPr lang="en-US" dirty="0"/>
              <a:t>We have developed a benchmark scheme based on our and our Campbell students' typical screening performances, which can be used to ensure the quality of one's screening.</a:t>
            </a:r>
          </a:p>
          <a:p>
            <a:r>
              <a:rPr lang="en-US" dirty="0"/>
              <a:t>In general, we recommend that GPT screenings should yield recalls above 75% to be usable.</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2237320"/>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158611" cy="891382"/>
          </a:xfrm>
        </p:spPr>
        <p:txBody>
          <a:bodyPr/>
          <a:lstStyle/>
          <a:p>
            <a:r>
              <a:rPr lang="en-US" dirty="0"/>
              <a:t>Why is benchmarking so 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adequacy of using GPT API models as second screeners</a:t>
            </a:r>
          </a:p>
          <a:p>
            <a:endParaRPr lang="en-US" dirty="0"/>
          </a:p>
          <a:p>
            <a:r>
              <a:rPr lang="da-DK" dirty="0"/>
              <a:t>S</a:t>
            </a:r>
            <a:r>
              <a:rPr lang="en-US" dirty="0" err="1"/>
              <a:t>ince</a:t>
            </a:r>
            <a:r>
              <a:rPr lang="en-US" dirty="0"/>
              <a:t> 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20" y="1551398"/>
            <a:ext cx="10158611" cy="4293678"/>
          </a:xfrm>
        </p:spPr>
        <p:txBody>
          <a:bodyPr/>
          <a:lstStyle/>
          <a:p>
            <a:r>
              <a:rPr lang="da-DK" dirty="0" err="1"/>
              <a:t>Context</a:t>
            </a:r>
            <a:r>
              <a:rPr lang="da-DK" dirty="0"/>
              <a:t> sensitive. Not </a:t>
            </a:r>
            <a:r>
              <a:rPr lang="da-DK" dirty="0" err="1"/>
              <a:t>interested</a:t>
            </a:r>
            <a:r>
              <a:rPr lang="da-DK" dirty="0"/>
              <a:t> in </a:t>
            </a:r>
            <a:r>
              <a:rPr lang="da-DK" dirty="0" err="1"/>
              <a:t>generalizabiltiy</a:t>
            </a:r>
            <a:endParaRPr lang="da-DK" dirty="0"/>
          </a:p>
          <a:p>
            <a:r>
              <a:rPr lang="da-DK" dirty="0" err="1"/>
              <a:t>Add</a:t>
            </a:r>
            <a:r>
              <a:rPr lang="da-DK" dirty="0"/>
              <a:t> new </a:t>
            </a:r>
            <a:r>
              <a:rPr lang="da-DK" dirty="0" err="1"/>
              <a:t>results</a:t>
            </a:r>
            <a:r>
              <a:rPr lang="da-DK" dirty="0"/>
              <a:t>. </a:t>
            </a:r>
          </a:p>
          <a:p>
            <a:r>
              <a:rPr lang="en-US" dirty="0"/>
              <a:t>We find that GPT API models can perform on par with or in some cases even better typical human second screeners in high-quality systematic reviews (Vembye et al., 2024). </a:t>
            </a:r>
          </a:p>
          <a:p>
            <a:r>
              <a:rPr lang="en-US" dirty="0"/>
              <a:t>We conducted three large-scale classification experiments with different levels of complexity in terms of the number of inclusion criteria.</a:t>
            </a:r>
          </a:p>
          <a:p>
            <a:r>
              <a:rPr lang="en-US" dirty="0"/>
              <a:t>In simple screening cases, we even find recall close to 100% and with a high specificity values (97.4%), as well. </a:t>
            </a:r>
          </a:p>
          <a:p>
            <a:r>
              <a:rPr lang="en-US" dirty="0"/>
              <a:t>In complex review settings, we find the GPT-4 model to yield a recall of 80%. </a:t>
            </a:r>
          </a:p>
          <a:p>
            <a:r>
              <a:rPr lang="en-US" dirty="0"/>
              <a:t>Yet, in complex review setting, the GPT-4 model is rather over-inclusive with a specificity of ~84%.</a:t>
            </a:r>
          </a:p>
          <a:p>
            <a:r>
              <a:rPr lang="en-US" dirty="0"/>
              <a:t>However, we argue this is not as problem as long as the recall is high (i.e., on par with humans) since a low specificity does not induce any bias to a review.</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200-80CB-48D8-AB67-8FC741D5FA96}"/>
              </a:ext>
            </a:extLst>
          </p:cNvPr>
          <p:cNvSpPr>
            <a:spLocks noGrp="1"/>
          </p:cNvSpPr>
          <p:nvPr>
            <p:ph type="title"/>
          </p:nvPr>
        </p:nvSpPr>
        <p:spPr>
          <a:xfrm>
            <a:off x="1013521" y="805889"/>
            <a:ext cx="7750918" cy="974399"/>
          </a:xfrm>
        </p:spPr>
        <p:txBody>
          <a:bodyPr/>
          <a:lstStyle/>
          <a:p>
            <a:r>
              <a:rPr lang="en-US" dirty="0"/>
              <a:t>What we also do: standardization</a:t>
            </a:r>
          </a:p>
        </p:txBody>
      </p:sp>
      <p:sp>
        <p:nvSpPr>
          <p:cNvPr id="3" name="Text Placeholder 2">
            <a:extLst>
              <a:ext uri="{FF2B5EF4-FFF2-40B4-BE49-F238E27FC236}">
                <a16:creationId xmlns:a16="http://schemas.microsoft.com/office/drawing/2014/main" id="{6ECCA839-06F2-4218-8CF9-61AB4E7EB43C}"/>
              </a:ext>
            </a:extLst>
          </p:cNvPr>
          <p:cNvSpPr>
            <a:spLocks noGrp="1"/>
          </p:cNvSpPr>
          <p:nvPr>
            <p:ph type="body" sz="quarter" idx="10"/>
          </p:nvPr>
        </p:nvSpPr>
        <p:spPr>
          <a:xfrm>
            <a:off x="1013520" y="1863306"/>
            <a:ext cx="10158611" cy="4252822"/>
          </a:xfrm>
        </p:spPr>
        <p:txBody>
          <a:bodyPr/>
          <a:lstStyle/>
          <a:p>
            <a:pPr marL="0" indent="0">
              <a:buNone/>
            </a:pPr>
            <a:r>
              <a:rPr lang="en-US" dirty="0"/>
              <a:t>To standardize this screening approach, we further developed</a:t>
            </a:r>
          </a:p>
          <a:p>
            <a:pPr marL="0" indent="0">
              <a:buNone/>
            </a:pPr>
            <a:endParaRPr lang="da-DK" dirty="0"/>
          </a:p>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a:spcBef>
                <a:spcPts val="0"/>
              </a:spcBef>
            </a:pPr>
            <a:r>
              <a:rPr lang="en-US" dirty="0"/>
              <a:t>We have strived to accommodate Campbell requirement of implementing AI in systematic reviews. FIND</a:t>
            </a:r>
            <a:br>
              <a:rPr lang="en-US" dirty="0"/>
            </a:br>
            <a:endParaRPr lang="en-US" dirty="0"/>
          </a:p>
        </p:txBody>
      </p:sp>
      <p:pic>
        <p:nvPicPr>
          <p:cNvPr id="5" name="Picture 4">
            <a:extLst>
              <a:ext uri="{FF2B5EF4-FFF2-40B4-BE49-F238E27FC236}">
                <a16:creationId xmlns:a16="http://schemas.microsoft.com/office/drawing/2014/main" id="{2B3A7A6D-4A21-4C77-BF3C-0E3175769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660" y="345610"/>
            <a:ext cx="1721548" cy="1992148"/>
          </a:xfrm>
          <a:prstGeom prst="rect">
            <a:avLst/>
          </a:prstGeom>
        </p:spPr>
      </p:pic>
    </p:spTree>
    <p:extLst>
      <p:ext uri="{BB962C8B-B14F-4D97-AF65-F5344CB8AC3E}">
        <p14:creationId xmlns:p14="http://schemas.microsoft.com/office/powerpoint/2010/main" val="15581179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725</TotalTime>
  <Words>1865</Words>
  <Application>Microsoft Office PowerPoint</Application>
  <PresentationFormat>Widescreen</PresentationFormat>
  <Paragraphs>117</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Why use AI for screening in systematic review?</vt:lpstr>
      <vt:lpstr>What we have tested and developed</vt:lpstr>
      <vt:lpstr>Why use GPT API models and not just ChatGPT?</vt:lpstr>
      <vt:lpstr>AIscreenR Demo</vt:lpstr>
      <vt:lpstr>Quality assessment via benchmark scheming</vt:lpstr>
      <vt:lpstr>Why is benchmarking so important</vt:lpstr>
      <vt:lpstr>How generalizable is this approach?</vt:lpstr>
      <vt:lpstr>What we also do: standardization</vt:lpstr>
      <vt:lpstr>Other possibilities with AIscreenR</vt:lpstr>
      <vt:lpstr>Limitations vs. advantages </vt:lpstr>
      <vt:lpstr>Future research</vt:lpstr>
      <vt:lpstr>References</vt:lpstr>
      <vt:lpstr>Appendix 1 - Assessment Measures</vt:lpstr>
      <vt:lpstr>Appendix 2 – Numerical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66</cp:revision>
  <dcterms:created xsi:type="dcterms:W3CDTF">2024-09-02T05:58:00Z</dcterms:created>
  <dcterms:modified xsi:type="dcterms:W3CDTF">2024-11-11T11:14:38Z</dcterms:modified>
</cp:coreProperties>
</file>