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6"/>
  </p:notesMasterIdLst>
  <p:sldIdLst>
    <p:sldId id="509" r:id="rId2"/>
    <p:sldId id="541" r:id="rId3"/>
    <p:sldId id="542" r:id="rId4"/>
    <p:sldId id="543" r:id="rId5"/>
    <p:sldId id="545" r:id="rId6"/>
    <p:sldId id="546" r:id="rId7"/>
    <p:sldId id="547" r:id="rId8"/>
    <p:sldId id="528" r:id="rId9"/>
    <p:sldId id="531" r:id="rId10"/>
    <p:sldId id="538" r:id="rId11"/>
    <p:sldId id="540" r:id="rId12"/>
    <p:sldId id="532" r:id="rId13"/>
    <p:sldId id="544" r:id="rId14"/>
    <p:sldId id="536" r:id="rId1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41"/>
            <p14:sldId id="542"/>
            <p14:sldId id="543"/>
            <p14:sldId id="545"/>
            <p14:sldId id="546"/>
            <p14:sldId id="547"/>
            <p14:sldId id="528"/>
            <p14:sldId id="531"/>
            <p14:sldId id="538"/>
            <p14:sldId id="540"/>
            <p14:sldId id="532"/>
            <p14:sldId id="544"/>
            <p14:sldId id="5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5" autoAdjust="0"/>
    <p:restoredTop sz="89189" autoAdjust="0"/>
  </p:normalViewPr>
  <p:slideViewPr>
    <p:cSldViewPr snapToGrid="0">
      <p:cViewPr varScale="1">
        <p:scale>
          <a:sx n="93" d="100"/>
          <a:sy n="93" d="100"/>
        </p:scale>
        <p:origin x="15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31T07:24:22.037" idx="2">
    <p:pos x="6900" y="1661"/>
    <p:text>Has been done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10-31T07:24:22.037" idx="2">
    <p:pos x="6900" y="1661"/>
    <p:text>Has been done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10-31T07:33:44.916" idx="3">
    <p:pos x="4562" y="1200"/>
    <p:text>Update</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11/11/2024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endParaRPr lang="da-DK" sz="1200" dirty="0">
              <a:latin typeface="+mn-lt"/>
            </a:endParaRP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2</a:t>
            </a:fld>
            <a:endParaRPr lang="en-GB"/>
          </a:p>
        </p:txBody>
      </p:sp>
    </p:spTree>
    <p:extLst>
      <p:ext uri="{BB962C8B-B14F-4D97-AF65-F5344CB8AC3E}">
        <p14:creationId xmlns:p14="http://schemas.microsoft.com/office/powerpoint/2010/main" val="246875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Add</a:t>
            </a:r>
            <a:r>
              <a:rPr lang="da-DK" dirty="0"/>
              <a:t> gpt-4o-mini </a:t>
            </a:r>
            <a:r>
              <a:rPr lang="da-DK" dirty="0" err="1"/>
              <a:t>results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8</a:t>
            </a:fld>
            <a:endParaRPr lang="en-GB"/>
          </a:p>
        </p:txBody>
      </p:sp>
    </p:spTree>
    <p:extLst>
      <p:ext uri="{BB962C8B-B14F-4D97-AF65-F5344CB8AC3E}">
        <p14:creationId xmlns:p14="http://schemas.microsoft.com/office/powerpoint/2010/main" val="2034901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38/s41598-024-54271-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kkelVembye/SRMA-SIG-presentation"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90.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H. Vembye, PhD</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5B1-6D93-40A0-9044-DF816360DE4A}"/>
              </a:ext>
            </a:extLst>
          </p:cNvPr>
          <p:cNvSpPr>
            <a:spLocks noGrp="1"/>
          </p:cNvSpPr>
          <p:nvPr>
            <p:ph type="title"/>
          </p:nvPr>
        </p:nvSpPr>
        <p:spPr>
          <a:xfrm>
            <a:off x="1013520" y="1012924"/>
            <a:ext cx="10462714" cy="891382"/>
          </a:xfrm>
        </p:spPr>
        <p:txBody>
          <a:bodyPr/>
          <a:lstStyle/>
          <a:p>
            <a:r>
              <a:rPr lang="en-US" dirty="0"/>
              <a:t>To recap: Advantages of this screening method</a:t>
            </a:r>
          </a:p>
        </p:txBody>
      </p:sp>
      <p:sp>
        <p:nvSpPr>
          <p:cNvPr id="6" name="Text Placeholder 5">
            <a:extLst>
              <a:ext uri="{FF2B5EF4-FFF2-40B4-BE49-F238E27FC236}">
                <a16:creationId xmlns:a16="http://schemas.microsoft.com/office/drawing/2014/main" id="{210A8F88-4517-4F8B-830E-17207A912A09}"/>
              </a:ext>
            </a:extLst>
          </p:cNvPr>
          <p:cNvSpPr>
            <a:spLocks noGrp="1"/>
          </p:cNvSpPr>
          <p:nvPr>
            <p:ph type="body" sz="quarter" idx="10"/>
          </p:nvPr>
        </p:nvSpPr>
        <p:spPr>
          <a:xfrm>
            <a:off x="1013520" y="1992541"/>
            <a:ext cx="10158611" cy="3650404"/>
          </a:xfrm>
        </p:spPr>
        <p:txBody>
          <a:bodyPr/>
          <a:lstStyle/>
          <a:p>
            <a:r>
              <a:rPr lang="da-DK" dirty="0" err="1"/>
              <a:t>Rigorous</a:t>
            </a:r>
            <a:r>
              <a:rPr lang="da-DK" dirty="0"/>
              <a:t> </a:t>
            </a:r>
            <a:r>
              <a:rPr lang="da-DK" dirty="0" err="1"/>
              <a:t>treatment</a:t>
            </a:r>
            <a:r>
              <a:rPr lang="da-DK" dirty="0"/>
              <a:t> of all </a:t>
            </a:r>
            <a:r>
              <a:rPr lang="da-DK" dirty="0" err="1"/>
              <a:t>titles</a:t>
            </a:r>
            <a:r>
              <a:rPr lang="da-DK" dirty="0"/>
              <a:t> and abstracts</a:t>
            </a:r>
          </a:p>
          <a:p>
            <a:r>
              <a:rPr lang="da-DK" dirty="0"/>
              <a:t>It is fast</a:t>
            </a:r>
          </a:p>
          <a:p>
            <a:r>
              <a:rPr lang="da-DK" dirty="0"/>
              <a:t>It is </a:t>
            </a:r>
            <a:r>
              <a:rPr lang="da-DK" dirty="0" err="1"/>
              <a:t>cheap</a:t>
            </a:r>
            <a:r>
              <a:rPr lang="da-DK" dirty="0"/>
              <a:t> </a:t>
            </a:r>
          </a:p>
          <a:p>
            <a:r>
              <a:rPr lang="da-DK" dirty="0" err="1"/>
              <a:t>You</a:t>
            </a:r>
            <a:r>
              <a:rPr lang="da-DK" dirty="0"/>
              <a:t> </a:t>
            </a:r>
            <a:r>
              <a:rPr lang="da-DK" dirty="0" err="1"/>
              <a:t>can</a:t>
            </a:r>
            <a:r>
              <a:rPr lang="da-DK" dirty="0"/>
              <a:t> </a:t>
            </a:r>
            <a:r>
              <a:rPr lang="da-DK" dirty="0" err="1"/>
              <a:t>guard</a:t>
            </a:r>
            <a:r>
              <a:rPr lang="da-DK" dirty="0"/>
              <a:t> </a:t>
            </a:r>
            <a:r>
              <a:rPr lang="da-DK" dirty="0" err="1"/>
              <a:t>against</a:t>
            </a:r>
            <a:r>
              <a:rPr lang="da-DK" dirty="0"/>
              <a:t> human </a:t>
            </a:r>
            <a:r>
              <a:rPr lang="da-DK" dirty="0" err="1"/>
              <a:t>drifting</a:t>
            </a:r>
            <a:r>
              <a:rPr lang="da-DK" dirty="0"/>
              <a:t>. </a:t>
            </a:r>
          </a:p>
          <a:p>
            <a:r>
              <a:rPr lang="da-DK" dirty="0"/>
              <a:t>Extra </a:t>
            </a:r>
            <a:r>
              <a:rPr lang="da-DK" dirty="0" err="1"/>
              <a:t>ensurance</a:t>
            </a:r>
            <a:r>
              <a:rPr lang="da-DK" dirty="0"/>
              <a:t> </a:t>
            </a:r>
            <a:r>
              <a:rPr lang="da-DK" dirty="0" err="1"/>
              <a:t>that</a:t>
            </a:r>
            <a:r>
              <a:rPr lang="da-DK" dirty="0"/>
              <a:t> </a:t>
            </a:r>
            <a:r>
              <a:rPr lang="da-DK" dirty="0" err="1"/>
              <a:t>you</a:t>
            </a:r>
            <a:r>
              <a:rPr lang="da-DK" dirty="0"/>
              <a:t> have </a:t>
            </a:r>
            <a:r>
              <a:rPr lang="da-DK" dirty="0" err="1"/>
              <a:t>found</a:t>
            </a:r>
            <a:r>
              <a:rPr lang="da-DK" dirty="0"/>
              <a:t> all </a:t>
            </a:r>
            <a:r>
              <a:rPr lang="da-DK" dirty="0" err="1"/>
              <a:t>revelavant</a:t>
            </a:r>
            <a:r>
              <a:rPr lang="da-DK" dirty="0"/>
              <a:t> </a:t>
            </a:r>
            <a:r>
              <a:rPr lang="da-DK" dirty="0" err="1"/>
              <a:t>records</a:t>
            </a:r>
            <a:r>
              <a:rPr lang="da-DK" dirty="0"/>
              <a:t>.</a:t>
            </a:r>
          </a:p>
          <a:p>
            <a:r>
              <a:rPr lang="da-DK" dirty="0" err="1"/>
              <a:t>Agnostic</a:t>
            </a:r>
            <a:r>
              <a:rPr lang="da-DK" dirty="0"/>
              <a:t> to data </a:t>
            </a:r>
            <a:r>
              <a:rPr lang="da-DK" dirty="0" err="1"/>
              <a:t>imbalance</a:t>
            </a:r>
            <a:endParaRPr lang="da-DK" dirty="0"/>
          </a:p>
          <a:p>
            <a:pPr marL="0" indent="0">
              <a:buNone/>
            </a:pPr>
            <a:endParaRPr lang="da-DK" dirty="0"/>
          </a:p>
          <a:p>
            <a:pPr marL="0" indent="0">
              <a:buNone/>
            </a:pPr>
            <a:endParaRPr lang="da-DK" dirty="0"/>
          </a:p>
          <a:p>
            <a:pPr marL="0" indent="0">
              <a:buNone/>
            </a:pPr>
            <a:endParaRPr lang="da-DK" dirty="0"/>
          </a:p>
          <a:p>
            <a:endParaRPr lang="en-US" dirty="0"/>
          </a:p>
        </p:txBody>
      </p:sp>
    </p:spTree>
    <p:extLst>
      <p:ext uri="{BB962C8B-B14F-4D97-AF65-F5344CB8AC3E}">
        <p14:creationId xmlns:p14="http://schemas.microsoft.com/office/powerpoint/2010/main" val="222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5B1-6D93-40A0-9044-DF816360DE4A}"/>
              </a:ext>
            </a:extLst>
          </p:cNvPr>
          <p:cNvSpPr>
            <a:spLocks noGrp="1"/>
          </p:cNvSpPr>
          <p:nvPr>
            <p:ph type="title"/>
          </p:nvPr>
        </p:nvSpPr>
        <p:spPr/>
        <p:txBody>
          <a:bodyPr/>
          <a:lstStyle/>
          <a:p>
            <a:r>
              <a:rPr lang="en-US" dirty="0"/>
              <a:t>Limitation</a:t>
            </a:r>
          </a:p>
        </p:txBody>
      </p:sp>
      <p:sp>
        <p:nvSpPr>
          <p:cNvPr id="3" name="Text Placeholder 2">
            <a:extLst>
              <a:ext uri="{FF2B5EF4-FFF2-40B4-BE49-F238E27FC236}">
                <a16:creationId xmlns:a16="http://schemas.microsoft.com/office/drawing/2014/main" id="{910F09C2-115F-48A4-A4BB-57414380922F}"/>
              </a:ext>
            </a:extLst>
          </p:cNvPr>
          <p:cNvSpPr>
            <a:spLocks noGrp="1"/>
          </p:cNvSpPr>
          <p:nvPr>
            <p:ph type="body" sz="quarter" idx="10"/>
          </p:nvPr>
        </p:nvSpPr>
        <p:spPr>
          <a:xfrm>
            <a:off x="1013520" y="1966823"/>
            <a:ext cx="10158611" cy="4171330"/>
          </a:xfrm>
        </p:spPr>
        <p:txBody>
          <a:bodyPr/>
          <a:lstStyle/>
          <a:p>
            <a:r>
              <a:rPr lang="da-DK" dirty="0"/>
              <a:t>In </a:t>
            </a:r>
            <a:r>
              <a:rPr lang="da-DK" dirty="0" err="1"/>
              <a:t>theory</a:t>
            </a:r>
            <a:r>
              <a:rPr lang="da-DK" dirty="0"/>
              <a:t> it is prompt sensitive</a:t>
            </a:r>
          </a:p>
          <a:p>
            <a:r>
              <a:rPr lang="da-DK" dirty="0" err="1"/>
              <a:t>Off</a:t>
            </a:r>
            <a:r>
              <a:rPr lang="da-DK" dirty="0"/>
              <a:t>-the-</a:t>
            </a:r>
            <a:r>
              <a:rPr lang="da-DK" dirty="0" err="1"/>
              <a:t>shelf</a:t>
            </a:r>
            <a:r>
              <a:rPr lang="da-DK" dirty="0"/>
              <a:t> </a:t>
            </a:r>
            <a:r>
              <a:rPr lang="da-DK" dirty="0" err="1"/>
              <a:t>method</a:t>
            </a:r>
            <a:r>
              <a:rPr lang="da-DK" dirty="0"/>
              <a:t>. </a:t>
            </a:r>
            <a:r>
              <a:rPr lang="da-DK" dirty="0" err="1"/>
              <a:t>We</a:t>
            </a:r>
            <a:r>
              <a:rPr lang="da-DK" dirty="0"/>
              <a:t> </a:t>
            </a:r>
            <a:r>
              <a:rPr lang="da-DK" dirty="0" err="1"/>
              <a:t>got</a:t>
            </a:r>
            <a:r>
              <a:rPr lang="da-DK" dirty="0"/>
              <a:t> </a:t>
            </a:r>
            <a:r>
              <a:rPr lang="da-DK" dirty="0" err="1"/>
              <a:t>desk</a:t>
            </a:r>
            <a:r>
              <a:rPr lang="da-DK" dirty="0"/>
              <a:t> </a:t>
            </a:r>
            <a:r>
              <a:rPr lang="da-DK" dirty="0" err="1"/>
              <a:t>rejected</a:t>
            </a:r>
            <a:r>
              <a:rPr lang="da-DK" dirty="0"/>
              <a:t> in RSM for </a:t>
            </a:r>
            <a:r>
              <a:rPr lang="da-DK" dirty="0" err="1"/>
              <a:t>this</a:t>
            </a:r>
            <a:r>
              <a:rPr lang="da-DK" dirty="0"/>
              <a:t> </a:t>
            </a:r>
            <a:r>
              <a:rPr lang="da-DK" dirty="0" err="1"/>
              <a:t>reason</a:t>
            </a:r>
            <a:r>
              <a:rPr lang="da-DK" dirty="0"/>
              <a:t>.</a:t>
            </a:r>
            <a:endParaRPr lang="en-US" dirty="0"/>
          </a:p>
          <a:p>
            <a:r>
              <a:rPr lang="da-DK" dirty="0" err="1"/>
              <a:t>Environmental</a:t>
            </a:r>
            <a:r>
              <a:rPr lang="da-DK" dirty="0"/>
              <a:t> </a:t>
            </a:r>
            <a:r>
              <a:rPr lang="da-DK" dirty="0" err="1"/>
              <a:t>impact</a:t>
            </a:r>
            <a:r>
              <a:rPr lang="da-DK" dirty="0"/>
              <a:t>. This </a:t>
            </a:r>
            <a:r>
              <a:rPr lang="da-DK" dirty="0" err="1"/>
              <a:t>hard</a:t>
            </a:r>
            <a:r>
              <a:rPr lang="da-DK" dirty="0"/>
              <a:t> to </a:t>
            </a:r>
            <a:r>
              <a:rPr lang="da-DK" dirty="0" err="1"/>
              <a:t>fully</a:t>
            </a:r>
            <a:r>
              <a:rPr lang="da-DK" dirty="0"/>
              <a:t> </a:t>
            </a:r>
            <a:r>
              <a:rPr lang="da-DK" dirty="0" err="1"/>
              <a:t>assess</a:t>
            </a:r>
            <a:r>
              <a:rPr lang="da-DK" dirty="0"/>
              <a:t> but </a:t>
            </a:r>
            <a:r>
              <a:rPr lang="da-DK" dirty="0" err="1"/>
              <a:t>many</a:t>
            </a:r>
            <a:r>
              <a:rPr lang="da-DK" dirty="0"/>
              <a:t> </a:t>
            </a:r>
            <a:r>
              <a:rPr lang="da-DK" dirty="0" err="1"/>
              <a:t>people</a:t>
            </a:r>
            <a:r>
              <a:rPr lang="da-DK" dirty="0"/>
              <a:t> have </a:t>
            </a:r>
            <a:r>
              <a:rPr lang="da-DK" dirty="0" err="1"/>
              <a:t>concerns</a:t>
            </a:r>
            <a:r>
              <a:rPr lang="da-DK" dirty="0"/>
              <a:t> </a:t>
            </a:r>
            <a:r>
              <a:rPr lang="da-DK" dirty="0" err="1"/>
              <a:t>about</a:t>
            </a:r>
            <a:r>
              <a:rPr lang="da-DK" dirty="0"/>
              <a:t> </a:t>
            </a:r>
            <a:r>
              <a:rPr lang="da-DK" dirty="0" err="1"/>
              <a:t>this</a:t>
            </a:r>
            <a:r>
              <a:rPr lang="da-DK" dirty="0"/>
              <a:t>.</a:t>
            </a:r>
          </a:p>
          <a:p>
            <a:pPr marL="0" indent="0">
              <a:buNone/>
            </a:pPr>
            <a:endParaRPr lang="da-DK" dirty="0"/>
          </a:p>
          <a:p>
            <a:endParaRPr lang="da-DK" dirty="0"/>
          </a:p>
          <a:p>
            <a:endParaRPr lang="da-DK" dirty="0"/>
          </a:p>
          <a:p>
            <a:endParaRPr lang="da-DK" dirty="0"/>
          </a:p>
          <a:p>
            <a:endParaRPr lang="en-US" dirty="0"/>
          </a:p>
          <a:p>
            <a:pPr>
              <a:buFont typeface="Arial" panose="020B0604020202020204" pitchFamily="34" charset="0"/>
              <a:buChar char="•"/>
            </a:pPr>
            <a:endParaRPr lang="da-DK" dirty="0"/>
          </a:p>
        </p:txBody>
      </p:sp>
    </p:spTree>
    <p:extLst>
      <p:ext uri="{BB962C8B-B14F-4D97-AF65-F5344CB8AC3E}">
        <p14:creationId xmlns:p14="http://schemas.microsoft.com/office/powerpoint/2010/main" val="197887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5B1-6D93-40A0-9044-DF816360DE4A}"/>
              </a:ext>
            </a:extLst>
          </p:cNvPr>
          <p:cNvSpPr>
            <a:spLocks noGrp="1"/>
          </p:cNvSpPr>
          <p:nvPr>
            <p:ph type="title"/>
          </p:nvPr>
        </p:nvSpPr>
        <p:spPr/>
        <p:txBody>
          <a:bodyPr/>
          <a:lstStyle/>
          <a:p>
            <a:r>
              <a:rPr lang="en-US" dirty="0"/>
              <a:t>Concerns for future research</a:t>
            </a:r>
          </a:p>
        </p:txBody>
      </p:sp>
      <p:sp>
        <p:nvSpPr>
          <p:cNvPr id="3" name="Text Placeholder 2">
            <a:extLst>
              <a:ext uri="{FF2B5EF4-FFF2-40B4-BE49-F238E27FC236}">
                <a16:creationId xmlns:a16="http://schemas.microsoft.com/office/drawing/2014/main" id="{910F09C2-115F-48A4-A4BB-57414380922F}"/>
              </a:ext>
            </a:extLst>
          </p:cNvPr>
          <p:cNvSpPr>
            <a:spLocks noGrp="1"/>
          </p:cNvSpPr>
          <p:nvPr>
            <p:ph type="body" sz="quarter" idx="10"/>
          </p:nvPr>
        </p:nvSpPr>
        <p:spPr>
          <a:xfrm>
            <a:off x="1013520" y="1966823"/>
            <a:ext cx="10158611" cy="4171330"/>
          </a:xfrm>
        </p:spPr>
        <p:txBody>
          <a:bodyPr/>
          <a:lstStyle/>
          <a:p>
            <a:r>
              <a:rPr lang="en-US" dirty="0"/>
              <a:t>Test it with local models. This would freeze the efficacy of this approach and increase transparency of this approach. Our paper was desk rejected by RSM because we draw on an off-the-shelf model that can change over time. </a:t>
            </a:r>
          </a:p>
          <a:p>
            <a:r>
              <a:rPr lang="en-US" dirty="0"/>
              <a:t>Consider how best to combine traditional automated screening tools with GPT API screening. For instance can GPT API models play a role in validating stopping rules when using priority screening algorithms?</a:t>
            </a:r>
          </a:p>
          <a:p>
            <a:r>
              <a:rPr lang="da-DK" dirty="0"/>
              <a:t>How to </a:t>
            </a:r>
            <a:r>
              <a:rPr lang="da-DK" dirty="0" err="1"/>
              <a:t>take</a:t>
            </a:r>
            <a:r>
              <a:rPr lang="da-DK" dirty="0"/>
              <a:t> </a:t>
            </a:r>
            <a:r>
              <a:rPr lang="da-DK" dirty="0" err="1"/>
              <a:t>advantages</a:t>
            </a:r>
            <a:r>
              <a:rPr lang="da-DK" dirty="0"/>
              <a:t> of fine-tuning</a:t>
            </a:r>
          </a:p>
          <a:p>
            <a:r>
              <a:rPr lang="da-DK" dirty="0" err="1"/>
              <a:t>Implementation</a:t>
            </a:r>
            <a:r>
              <a:rPr lang="da-DK" dirty="0"/>
              <a:t> in standard references </a:t>
            </a:r>
            <a:r>
              <a:rPr lang="da-DK" dirty="0" err="1"/>
              <a:t>tools</a:t>
            </a:r>
            <a:r>
              <a:rPr lang="da-DK" dirty="0"/>
              <a:t> </a:t>
            </a:r>
            <a:r>
              <a:rPr lang="da-DK" dirty="0" err="1"/>
              <a:t>such</a:t>
            </a:r>
            <a:r>
              <a:rPr lang="da-DK" dirty="0"/>
              <a:t> as Meta-</a:t>
            </a:r>
            <a:r>
              <a:rPr lang="da-DK" dirty="0" err="1"/>
              <a:t>Reviewer</a:t>
            </a:r>
            <a:r>
              <a:rPr lang="da-DK" dirty="0"/>
              <a:t>, EPPI </a:t>
            </a:r>
            <a:r>
              <a:rPr lang="da-DK" dirty="0" err="1"/>
              <a:t>Reviewer</a:t>
            </a:r>
            <a:r>
              <a:rPr lang="da-DK" dirty="0"/>
              <a:t>, </a:t>
            </a:r>
            <a:r>
              <a:rPr lang="da-DK" dirty="0" err="1"/>
              <a:t>Covidence</a:t>
            </a:r>
            <a:r>
              <a:rPr lang="da-DK" dirty="0"/>
              <a:t>, etc. </a:t>
            </a:r>
            <a:endParaRPr lang="en-US" dirty="0"/>
          </a:p>
        </p:txBody>
      </p:sp>
    </p:spTree>
    <p:extLst>
      <p:ext uri="{BB962C8B-B14F-4D97-AF65-F5344CB8AC3E}">
        <p14:creationId xmlns:p14="http://schemas.microsoft.com/office/powerpoint/2010/main" val="3909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20" y="1457608"/>
            <a:ext cx="10158611" cy="4387468"/>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https://doi.org/10.3390/systems11070351</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2"/>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p:txBody>
          <a:bodyPr/>
          <a:lstStyle/>
          <a:p>
            <a:r>
              <a:rPr lang="da-DK" dirty="0" err="1"/>
              <a:t>Appendix</a:t>
            </a:r>
            <a:r>
              <a:rPr lang="da-DK" dirty="0"/>
              <a:t> – all </a:t>
            </a:r>
            <a:r>
              <a:rPr lang="da-DK" dirty="0" err="1"/>
              <a:t>results</a:t>
            </a:r>
            <a:endParaRPr lang="en-US" dirty="0"/>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1013520" y="1904306"/>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20" y="567233"/>
            <a:ext cx="10462714" cy="891382"/>
          </a:xfrm>
        </p:spPr>
        <p:txBody>
          <a:bodyPr/>
          <a:lstStyle/>
          <a:p>
            <a:r>
              <a:rPr lang="en-US" dirty="0"/>
              <a:t>Why use AI for screening in systematic review?</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20" y="1458615"/>
            <a:ext cx="10158611" cy="4832152"/>
          </a:xfrm>
        </p:spPr>
        <p:txBody>
          <a:bodyPr/>
          <a:lstStyle/>
          <a:p>
            <a:pPr marL="0" indent="0">
              <a:buNone/>
            </a:pPr>
            <a:r>
              <a:rPr lang="en-US" b="1" dirty="0"/>
              <a:t>For Quality Reasons/To Improve Quality</a:t>
            </a:r>
          </a:p>
          <a:p>
            <a:r>
              <a:rPr lang="en-US" sz="1600" dirty="0"/>
              <a:t>Human screeners overlook relevant studies for various reasons. Therefore, state-of-the-art is to conduct manual double-screening. However, this is costly and many research groups cannot afford double-screening.</a:t>
            </a:r>
          </a:p>
          <a:p>
            <a:r>
              <a:rPr lang="en-US" sz="1600" dirty="0"/>
              <a:t>Researchers most often limit their database searches so that they yield a number of studies that has a manageable size for humans to screen. However, this increases the risk of overlooking relevant studies.</a:t>
            </a:r>
          </a:p>
          <a:p>
            <a:r>
              <a:rPr lang="en-US" sz="1600" dirty="0"/>
              <a:t>Overlooking relevant studies at this initial review stage can be consequential, leading to substantially biased results.</a:t>
            </a:r>
            <a:endParaRPr lang="da-DK" sz="1600" dirty="0"/>
          </a:p>
          <a:p>
            <a:pPr marL="0" indent="0">
              <a:buNone/>
            </a:pPr>
            <a:r>
              <a:rPr lang="en-US" b="1" dirty="0"/>
              <a:t>For Resource Reasons/To Reduce Resources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da-DK" dirty="0" err="1"/>
              <a:t>What</a:t>
            </a:r>
            <a:r>
              <a:rPr lang="da-DK" dirty="0"/>
              <a:t> </a:t>
            </a:r>
            <a:r>
              <a:rPr lang="da-DK" dirty="0" err="1"/>
              <a:t>we</a:t>
            </a:r>
            <a:r>
              <a:rPr lang="da-DK" dirty="0"/>
              <a:t> have </a:t>
            </a:r>
            <a:r>
              <a:rPr lang="da-DK" dirty="0" err="1"/>
              <a:t>tested</a:t>
            </a:r>
            <a:r>
              <a:rPr lang="da-DK" dirty="0"/>
              <a:t> and </a:t>
            </a:r>
            <a:r>
              <a:rPr lang="da-DK" dirty="0" err="1"/>
              <a:t>developed</a:t>
            </a:r>
            <a:endParaRPr lang="en-US" dirty="0"/>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To conduct this type of screening, we have developed the R package AIscreenR (Vembye, 2024)</a:t>
            </a:r>
          </a:p>
          <a:p>
            <a:pPr>
              <a:spcAft>
                <a:spcPts val="800"/>
              </a:spcAft>
            </a:pPr>
            <a:r>
              <a:rPr lang="en-US" dirty="0"/>
              <a:t>Our preliminary results show that GPT API models perform on </a:t>
            </a:r>
            <a:r>
              <a:rPr lang="en-US" dirty="0" err="1"/>
              <a:t>parat</a:t>
            </a:r>
            <a:r>
              <a:rPr lang="en-US" dirty="0"/>
              <a:t> least  with human screeners performances, even in very complex reviews with many inclusion criteria. I will come back to these results later in the presentation</a:t>
            </a:r>
          </a:p>
          <a:p>
            <a:pPr>
              <a:spcAft>
                <a:spcPts val="800"/>
              </a:spcAft>
            </a:pPr>
            <a:r>
              <a:rPr lang="en-US" dirty="0"/>
              <a:t>So far, we have not yet encountered a case where we could not use this method.</a:t>
            </a:r>
          </a:p>
          <a:p>
            <a:endParaRPr lang="da-DK" dirty="0"/>
          </a:p>
          <a:p>
            <a:pPr marL="0" indent="0">
              <a:buNone/>
            </a:pPr>
            <a:r>
              <a:rPr lang="en-US" b="1" dirty="0"/>
              <a:t>Based on this, we suggest that GPT API models can be used as full secondary screeners in state-of-the-art reviews (for further details, see Vembye, Christensen, Mølgaard, &amp; Schytt, 2024).</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da-DK" dirty="0" err="1"/>
              <a:t>Why</a:t>
            </a:r>
            <a:r>
              <a:rPr lang="da-DK" dirty="0"/>
              <a:t> GPT API models and not just ChatGPT?</a:t>
            </a:r>
            <a:endParaRPr lang="en-US" dirty="0"/>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incredibly large amounts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1" y="2194672"/>
            <a:ext cx="8528832" cy="3825882"/>
          </a:xfrm>
        </p:spPr>
        <p:txBody>
          <a:bodyPr/>
          <a:lstStyle/>
          <a:p>
            <a:pPr marL="0" indent="0">
              <a:buNone/>
            </a:pPr>
            <a:endParaRPr lang="da-DK" i="1" dirty="0"/>
          </a:p>
          <a:p>
            <a:pPr marL="0" indent="0">
              <a:buNone/>
            </a:pPr>
            <a:r>
              <a:rPr lang="en-US" i="1" dirty="0"/>
              <a:t>Link to vignette: </a:t>
            </a: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r>
              <a:rPr lang="en-US" dirty="0">
                <a:hlinkClick r:id="rId3"/>
              </a:rPr>
              <a:t>https://github.com/MikkelVembye/SRMA-SIG-presentation</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9481" y="2430978"/>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 scheming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4200" y="2237320"/>
            <a:ext cx="5082479" cy="4082838"/>
          </a:xfrm>
        </p:spPr>
        <p:txBody>
          <a:bodyPr/>
          <a:lstStyle/>
          <a:p>
            <a:r>
              <a:rPr lang="en-US" dirty="0"/>
              <a:t>We have developed a benchmark scheme based on our and our Campbell students' typical screening performances, which can be used to ensure the quality of one's screening.</a:t>
            </a:r>
          </a:p>
          <a:p>
            <a:r>
              <a:rPr lang="en-US" dirty="0"/>
              <a:t>In general, we recommend that screenings should yield recalls above 75% to be usable.</a:t>
            </a:r>
          </a:p>
          <a:p>
            <a:r>
              <a:rPr lang="en-US" dirty="0"/>
              <a:t>Content-experts/researchers typically have</a:t>
            </a:r>
            <a:r>
              <a:rPr lang="da-DK" dirty="0"/>
              <a:t> </a:t>
            </a:r>
            <a:r>
              <a:rPr lang="en-US" dirty="0"/>
              <a:t>recalls</a:t>
            </a:r>
            <a:r>
              <a:rPr lang="da-DK" dirty="0"/>
              <a:t> </a:t>
            </a:r>
            <a:r>
              <a:rPr lang="en-US" dirty="0"/>
              <a:t>around 83–85%.</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2237320"/>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158611" cy="891382"/>
          </a:xfrm>
        </p:spPr>
        <p:txBody>
          <a:bodyPr/>
          <a:lstStyle/>
          <a:p>
            <a:r>
              <a:rPr lang="en-US" dirty="0"/>
              <a:t>Why is benchmarking so 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biased screenings that are inferior to human screening. </a:t>
            </a:r>
          </a:p>
          <a:p>
            <a:endParaRPr lang="en-US" dirty="0"/>
          </a:p>
          <a:p>
            <a:r>
              <a:rPr lang="en-US" dirty="0"/>
              <a:t>It allows for context-specific assessments of the adequacy of using GPT API models as second screeners</a:t>
            </a:r>
          </a:p>
          <a:p>
            <a:endParaRPr lang="en-US" dirty="0"/>
          </a:p>
          <a:p>
            <a:r>
              <a:rPr lang="da-DK" dirty="0"/>
              <a:t>S</a:t>
            </a:r>
            <a:r>
              <a:rPr lang="en-US" dirty="0" err="1"/>
              <a:t>ince</a:t>
            </a:r>
            <a:r>
              <a:rPr lang="en-US" dirty="0"/>
              <a:t> we cannot control model developments, the benchmark scheme ensures that we can monitor model performances over time. Meaning that if we experience that a model suddenly cannot live up to our benchmarks we can stop using it. </a:t>
            </a:r>
          </a:p>
        </p:txBody>
      </p:sp>
    </p:spTree>
    <p:extLst>
      <p:ext uri="{BB962C8B-B14F-4D97-AF65-F5344CB8AC3E}">
        <p14:creationId xmlns:p14="http://schemas.microsoft.com/office/powerpoint/2010/main" val="11992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7CA4-2EFB-4C3A-A8D3-D7741671F176}"/>
              </a:ext>
            </a:extLst>
          </p:cNvPr>
          <p:cNvSpPr>
            <a:spLocks noGrp="1"/>
          </p:cNvSpPr>
          <p:nvPr>
            <p:ph type="title"/>
          </p:nvPr>
        </p:nvSpPr>
        <p:spPr>
          <a:xfrm>
            <a:off x="1013519" y="728252"/>
            <a:ext cx="10158611" cy="703733"/>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F94E7150-F43F-46AE-A16D-59713FBABE1D}"/>
              </a:ext>
            </a:extLst>
          </p:cNvPr>
          <p:cNvSpPr>
            <a:spLocks noGrp="1"/>
          </p:cNvSpPr>
          <p:nvPr>
            <p:ph type="body" sz="quarter" idx="10"/>
          </p:nvPr>
        </p:nvSpPr>
        <p:spPr>
          <a:xfrm>
            <a:off x="1026376" y="1619633"/>
            <a:ext cx="7254982" cy="4798419"/>
          </a:xfrm>
        </p:spPr>
        <p:txBody>
          <a:bodyPr/>
          <a:lstStyle/>
          <a:p>
            <a:r>
              <a:rPr lang="en-US" dirty="0"/>
              <a:t>We find that GPT API models can perform on par with or in some cases even better typical human second screeners in high-quality systematic reviews (Vembye et al., 2024). </a:t>
            </a:r>
          </a:p>
          <a:p>
            <a:r>
              <a:rPr lang="en-US" dirty="0"/>
              <a:t>We conducted three large-scale classification experiments with different levels of complexity in terms of the number of inclusion criteria.</a:t>
            </a:r>
          </a:p>
          <a:p>
            <a:r>
              <a:rPr lang="en-US" dirty="0"/>
              <a:t>In simple screening cases, we even find recall close to 100% and with a high specificity values (97.4%), as well. </a:t>
            </a:r>
          </a:p>
          <a:p>
            <a:r>
              <a:rPr lang="en-US" dirty="0"/>
              <a:t>In complex review settings, we find the GPT-4 model to yield a recall of 80%. </a:t>
            </a:r>
          </a:p>
          <a:p>
            <a:r>
              <a:rPr lang="en-US" dirty="0"/>
              <a:t>Yet, in complex review setting, the GPT-4 model is rather over-inclusive with a specificity of ~84%.</a:t>
            </a:r>
          </a:p>
          <a:p>
            <a:r>
              <a:rPr lang="en-US" dirty="0"/>
              <a:t>However, we argue this is not as problem as long as the recall is high (i.e., on par with humans) since a low specificity does not induce any bias to a review.</a:t>
            </a:r>
          </a:p>
        </p:txBody>
      </p:sp>
      <mc:AlternateContent xmlns:mc="http://schemas.openxmlformats.org/markup-compatibility/2006" xmlns:a14="http://schemas.microsoft.com/office/drawing/2010/main">
        <mc:Choice Requires="a14">
          <p:sp>
            <p:nvSpPr>
              <p:cNvPr id="4" name="Text Placeholder 2">
                <a:extLst>
                  <a:ext uri="{FF2B5EF4-FFF2-40B4-BE49-F238E27FC236}">
                    <a16:creationId xmlns:a16="http://schemas.microsoft.com/office/drawing/2014/main" id="{D8D35590-99A9-4F27-9049-3EF24CBE6842}"/>
                  </a:ext>
                </a:extLst>
              </p:cNvPr>
              <p:cNvSpPr txBox="1">
                <a:spLocks/>
              </p:cNvSpPr>
              <p:nvPr/>
            </p:nvSpPr>
            <p:spPr>
              <a:xfrm>
                <a:off x="8488392" y="1619633"/>
                <a:ext cx="3602968" cy="2728080"/>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3"/>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3"/>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3"/>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3"/>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3"/>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xmlns="">
          <p:sp>
            <p:nvSpPr>
              <p:cNvPr id="4" name="Text Placeholder 2">
                <a:extLst>
                  <a:ext uri="{FF2B5EF4-FFF2-40B4-BE49-F238E27FC236}">
                    <a16:creationId xmlns:a16="http://schemas.microsoft.com/office/drawing/2014/main" id="{D8D35590-99A9-4F27-9049-3EF24CBE6842}"/>
                  </a:ext>
                </a:extLst>
              </p:cNvPr>
              <p:cNvSpPr txBox="1">
                <a:spLocks noRot="1" noChangeAspect="1" noMove="1" noResize="1" noEditPoints="1" noAdjustHandles="1" noChangeArrowheads="1" noChangeShapeType="1" noTextEdit="1"/>
              </p:cNvSpPr>
              <p:nvPr/>
            </p:nvSpPr>
            <p:spPr>
              <a:xfrm>
                <a:off x="8488392" y="1619633"/>
                <a:ext cx="3602968" cy="2728080"/>
              </a:xfrm>
              <a:prstGeom prst="rect">
                <a:avLst/>
              </a:prstGeom>
              <a:blipFill>
                <a:blip r:embed="rId4"/>
                <a:stretch>
                  <a:fillRect l="-2538" t="-2013"/>
                </a:stretch>
              </a:blipFill>
            </p:spPr>
            <p:txBody>
              <a:bodyPr/>
              <a:lstStyle/>
              <a:p>
                <a:r>
                  <a:rPr lang="en-US">
                    <a:noFill/>
                  </a:rPr>
                  <a:t> </a:t>
                </a:r>
              </a:p>
            </p:txBody>
          </p:sp>
        </mc:Fallback>
      </mc:AlternateContent>
    </p:spTree>
    <p:extLst>
      <p:ext uri="{BB962C8B-B14F-4D97-AF65-F5344CB8AC3E}">
        <p14:creationId xmlns:p14="http://schemas.microsoft.com/office/powerpoint/2010/main" val="152524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4200-80CB-48D8-AB67-8FC741D5FA96}"/>
              </a:ext>
            </a:extLst>
          </p:cNvPr>
          <p:cNvSpPr>
            <a:spLocks noGrp="1"/>
          </p:cNvSpPr>
          <p:nvPr>
            <p:ph type="title"/>
          </p:nvPr>
        </p:nvSpPr>
        <p:spPr>
          <a:xfrm>
            <a:off x="1013521" y="805889"/>
            <a:ext cx="7750918" cy="974399"/>
          </a:xfrm>
        </p:spPr>
        <p:txBody>
          <a:bodyPr/>
          <a:lstStyle/>
          <a:p>
            <a:r>
              <a:rPr lang="en-US" dirty="0"/>
              <a:t>What we also do: standardization</a:t>
            </a:r>
          </a:p>
        </p:txBody>
      </p:sp>
      <p:sp>
        <p:nvSpPr>
          <p:cNvPr id="3" name="Text Placeholder 2">
            <a:extLst>
              <a:ext uri="{FF2B5EF4-FFF2-40B4-BE49-F238E27FC236}">
                <a16:creationId xmlns:a16="http://schemas.microsoft.com/office/drawing/2014/main" id="{6ECCA839-06F2-4218-8CF9-61AB4E7EB43C}"/>
              </a:ext>
            </a:extLst>
          </p:cNvPr>
          <p:cNvSpPr>
            <a:spLocks noGrp="1"/>
          </p:cNvSpPr>
          <p:nvPr>
            <p:ph type="body" sz="quarter" idx="10"/>
          </p:nvPr>
        </p:nvSpPr>
        <p:spPr>
          <a:xfrm>
            <a:off x="1013520" y="1863306"/>
            <a:ext cx="10158611" cy="4252822"/>
          </a:xfrm>
        </p:spPr>
        <p:txBody>
          <a:bodyPr/>
          <a:lstStyle/>
          <a:p>
            <a:pPr marL="0" indent="0">
              <a:buNone/>
            </a:pPr>
            <a:r>
              <a:rPr lang="en-US" dirty="0"/>
              <a:t>To standardize this screening approach, we further developed</a:t>
            </a:r>
          </a:p>
          <a:p>
            <a:pPr marL="0" indent="0">
              <a:buNone/>
            </a:pPr>
            <a:endParaRPr lang="da-DK" dirty="0"/>
          </a:p>
          <a:p>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marL="0" indent="0">
              <a:buNone/>
            </a:pPr>
            <a:endParaRPr lang="da-DK" dirty="0"/>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a:spcBef>
                <a:spcPts val="0"/>
              </a:spcBef>
            </a:pPr>
            <a:r>
              <a:rPr lang="en-US" dirty="0"/>
              <a:t>Campbell requirement:</a:t>
            </a:r>
            <a:br>
              <a:rPr lang="en-US" dirty="0"/>
            </a:br>
            <a:endParaRPr lang="en-US" dirty="0"/>
          </a:p>
        </p:txBody>
      </p:sp>
      <p:pic>
        <p:nvPicPr>
          <p:cNvPr id="5" name="Picture 4">
            <a:extLst>
              <a:ext uri="{FF2B5EF4-FFF2-40B4-BE49-F238E27FC236}">
                <a16:creationId xmlns:a16="http://schemas.microsoft.com/office/drawing/2014/main" id="{2B3A7A6D-4A21-4C77-BF3C-0E3175769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9660" y="345610"/>
            <a:ext cx="1721548" cy="1992148"/>
          </a:xfrm>
          <a:prstGeom prst="rect">
            <a:avLst/>
          </a:prstGeom>
        </p:spPr>
      </p:pic>
    </p:spTree>
    <p:extLst>
      <p:ext uri="{BB962C8B-B14F-4D97-AF65-F5344CB8AC3E}">
        <p14:creationId xmlns:p14="http://schemas.microsoft.com/office/powerpoint/2010/main" val="1558117916"/>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689</TotalTime>
  <Words>1761</Words>
  <Application>Microsoft Office PowerPoint</Application>
  <PresentationFormat>Widescreen</PresentationFormat>
  <Paragraphs>105</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Cambria</vt:lpstr>
      <vt:lpstr>Cambria Math</vt:lpstr>
      <vt:lpstr>Inter</vt:lpstr>
      <vt:lpstr>Wingdings</vt:lpstr>
      <vt:lpstr>VIVE</vt:lpstr>
      <vt:lpstr>Using GPT API Models as Second Screener of Titles and Abstracts in High-Quality Systematic Reviews</vt:lpstr>
      <vt:lpstr>Why use AI for screening in systematic review?</vt:lpstr>
      <vt:lpstr>What we have tested and developed</vt:lpstr>
      <vt:lpstr>Why GPT API models and not just ChatGPT?</vt:lpstr>
      <vt:lpstr>AIscreenR Demo</vt:lpstr>
      <vt:lpstr>Quality assessment via benchmark scheming</vt:lpstr>
      <vt:lpstr>Why is benchmarking so important</vt:lpstr>
      <vt:lpstr>How generalizable is this approach?</vt:lpstr>
      <vt:lpstr>What we also do: standardization</vt:lpstr>
      <vt:lpstr>To recap: Advantages of this screening method</vt:lpstr>
      <vt:lpstr>Limitation</vt:lpstr>
      <vt:lpstr>Concerns for future research</vt:lpstr>
      <vt:lpstr>References</vt:lpstr>
      <vt:lpstr>Appendix – all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54</cp:revision>
  <dcterms:created xsi:type="dcterms:W3CDTF">2024-09-02T05:58:00Z</dcterms:created>
  <dcterms:modified xsi:type="dcterms:W3CDTF">2024-11-11T10:38:26Z</dcterms:modified>
</cp:coreProperties>
</file>